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83623-68B1-42D7-81C3-5C8DDBD4A84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98C4A-4159-4989-BF75-FE0D1D39B5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743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CCDCB-F8B1-4A88-8EDD-C4647E26D27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2567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789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46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949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2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20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18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38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66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46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66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165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79CB2-8A6A-4793-A61C-5A9774332A2C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FE65-FCD3-46D6-B603-42F702E6F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0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16" y="2895678"/>
            <a:ext cx="984602" cy="982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98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improve the quality of life for all we serve: </a:t>
            </a:r>
            <a:r>
              <a:rPr lang="en-GB" sz="998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 Bedfordshire</a:t>
            </a:r>
            <a:endParaRPr lang="en-GB" sz="998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2" descr="data:image/png;base64,%20iVBORw0KGgoAAAANSUhEUgAAAFoAAAAuCAYAAACoGw7VAAAAAXNSR0IArs4c6QAAAARnQU1BAACxjwv8YQUAAAAJcEhZcwAADsMAAA7DAcdvqGQAABdqSURBVHhe7VsJdFXVuf733ufcIfdmJAmQmQQZBUSEql3IIK8yONeo1FLtW8WhVFttfW3tq0qr1eeqrYpD1WpRBFFrcWAUteKzPgYBmSIghEyQQAaSkJube4a937fPvTcJlvdq8fmWWYtvcXLuPXv+9j/ue2DURzD45pX+2lb2jMvYVUTK1s+kwqX/fAZCMOq9MF3DdY+vp+vopko/T1ZmjAye+JyA41VKfNFV0Q7/kl/JlYk/vetxVEhceio+xjp6z+crDU30gaP8edcwryTp8UypfkEj80LgKb4M8ESdlkvb6zpIrz8JgQUP659C6UHD++6ClK01x6hfyKSy3KDHk25b3xqjA81dPcQDg7ODlJvmIwUSNXeVTV1U3xaLEwsMygnSiPwQ5WcGKAXzsbFx7Z2219ee+k6qa7dIKNmHicaCLhmbQ89cPypRI87PkfYYXfy7LfTpkWicGRCSn+mnN28dS8XZKZ7QbatupysWfEy3zyihG84v8p7ptne8uIeefP8gdiZBC9q+dNNomjYqOy6s+PPD5z+hxe/X0ajSdPrJzBKaOrIfZaSYlBIQGC7eznakt+H7Gzrpikc/puojnR2fUZQ+BEjhxGGZ1C/V131l4RqWn0oXj83VOh+vB3JywyaNKEj1ynW9PYc6YCIY/QsITD7T95qjkOYk0C4TGjBhcEZ3HY42VS2dNG5IBi279Uz6znkFVNAvSGHUS5KsYcL+pIN8vTkNrRbaYc/jRX0PXBBNKEtPfDsepxeFyYAae/oOFGYEyG/iewJ7D3dSCOXFMAtJNEETqrTZSEJKGg6TkAHzkkRtS5TqW7ro7ssHUxlMURJHYEr+srGe/vBWNT39Tg29ta2RmmEy1uAejbkwS6yPEg0CB2T4PVNwIpxZnE6FWQFP6rX6XzZhQLwAiGDhn4Lown4ByoSkJ3GgMUqHQU63fUbb4XlhSGvPBtXAPvdL9dPZp2UmnsCug/zZj3xMsx/bTvMW76YbF31Clz6ylc6680P6PYgnI95h3yQa9nlUQRjOzOd91YLb2mF1RyDD88M0XEscvpsmhzkJe881DkP69h2O0hmFqWSInuV/XNVOLejDc3IOLtwHow9D630Cu+sj3gYmnaoGZxzTUWRFHW98fUVt5WlHU8RBjb5MNHjQRGsHpGEhbHh9UwO1ROLRiLaR5wyB1EFls8IG5SBqSOIQVP8gLm17e0OTVz5+IF19Th5ddfZAumZiPk0c2iO5EmRu3NdKNWgbS9p/oD8c7cIbR9NPLy2jEq1Feq/1ZmlH3GO2+ybRDOp42oAULyTT0Hbw6XfraPfBjvgD4PLx/cnn4zR8YJiyU3tMRDUkLRpzEJL1SLlGOQh+6ZYzaMm8MfTiD8bQC7h/fWhWohRhI8bYhf63ImJ5e0dT4mkcJbkpdP+3htFH95xLj88ZDpMGwj8Tt/c9oiEtWvpKejkybQ4+BglboP5JFKF8KGJkvSGhQFzVtYn5YM9RRAoBL+7tDb1pva/PogFxcXVLzIvBf4wwcMkHdeR42UoPdGRy0zeKaen3x9DQgaHjyO6DRBPlIYoYlpeaeEBUUXfMc3LvVrR4kqcRBrmThmd5CYUO5TS6bJfWVTR5kqpDtiSqGjvpcUQLj75dQ4/hWgAn9sHuo4nSOLbsb4PtRd+w2ZWI0f/1mQqa9puNtAgxdUNrr2gFOBtma+6k/MSGxcnue0RDLMtyA1So1TOBzQfikvzB3qNUhyggiRmjs2lILiQrgSOIKurbLBoGaTOTSQmwZlsTzfvjTrp5YQX9ANctz1XQjpoe7dDYAY2RWkJ1M7SNQZrX7Wml7zy1g86/dyM2piVeMYGzStIoNQiTlRDqvkc0pHP4gDCkJU6Ugirv01kgoJ2hjh6S+PqwLJo4ssfO6kRFRwilkPLeqNC2XfenyUf/QTjZ0cU9GqNNzt6GiM7d44mQJlwTqNlDu4qaDnp2XZ1XNwmd3DCWYBnoU0RriyjgCM9FZpZEa6ftRQIaChVWIklIQmdnuWn+xLe45IcCJsK2HinvsiRtrmrzCI5DURbaleT0xOg67Nt3pJPKBoToPGxe/3Sfl/AEkQSlwkSVIbH55rj+idpx7Ef9zpiecRx9S6Ix7zQsbDhCuyRqEUUcOhqLqzSujZVtdAwx7YnwMSIGTVJp/x6Jbu2Mk9jNBISwBM4yu5cN15qgx7jj4lJa+/PxtPy2M2nx9aNo0dzT6cUbR9Han42nWWf1EK2joBXYcFvb9MT+9SmiFUS2EHFrflYPUbtBgo6L4wcKjA40xejdnceHXxo6QtCSX5juR1zdI+W7D0WouVdioc3ChLIMpOw91OhMksF+XAwyfYjRz0L5Jcg2v4l4exYkeRDCuyT0gdJ9r++n5VuhWV5CFO+3TxGtJTofqXfLMQsSBkkGcTqkc7TdTEh0F2Lk1dubvbJknQZIo459tTrnYaMaEs/rcV+99Qg2AWKc4FnfC1BHl+n2ehM3QUsCPgHT00afYmNaO+KJURJtMF97seFvfHSYrnx4C/36jUrq0lYj2SfQ6+NXG/qYdH8zW5ybk/7N4kwRD53Aj051DyOS6BYZLFAnKNrh6TrakemTtSZszv7GqHf+nB02u5M374zjGIhLMoHnQ2FaMkPx0zfd/kBTlBoxRhBkFydi8Nw00zt/1uFkE4ivaY56TtnVm64luZtZRqa0u7q/ftUxovxl3x5f+GGXmReSZWkO4oBzZN2OLA4diXjnFb2hIwp9aenVVxInav8/1PH61Zcu0/ckdHtNLvr3BOA4cDLI7fy7x19lFF/7p0AoVGIYwcxeq+wLOJy4n8IpnMIp/FP4IjZatz1Rex3YfFnoPeaXOQ4VFBQEhVJf45y7Z5199oevvPJK/LTqJHHSRJcMzL9emOJcxD8C3XD0xKTr7j1w8OA9KD5xavY5UNq/NNcyrWN1dXU9p0MJFBcXD+eu+qHitKuqpmZB4vGXgtKBpUVkuKsQRsTOzBvw9T+vX/938/lncNIJCxdsKuPiWsnYWMl4HrguUEzkJopPCsX5+TOV33mVBwKDEo+Og1IqH2HW97D4byQefWkQYeH+X6ZzJy3RgwoLlzAmLnNIXiGlfNd1Xebz+WR1dXUXlZeLog0bigzGhqFqkKSoycyt3LZ5M3kp1ZAhQ7Jt2x5LlpsmDXYwPT19x7Fjx/KVJW83DPY9m9R3/X7/utl7Z1fPp/ndJqKoqGiqQexNSWoNJPryxONu5OTkhFODwTEkZa4wjENRx9me1IyhhYV5ljL6DQwNrGqI1o2WSvUTPl/FfgDFXrg4orh4QIzoDGyojSSnBQ+fU4o5vSSalxaUjpDMLjMNI2J1yJ3VjdUNui20LYB2Iw3DqAUfmeS6wwTnR/zV1ZsriKwvtmf6uMzLAgooMzOTZ2dne3asbMuWQVyqFbCiz2AJC5RyPmg6XPRrFJkleXlD7WjsdXLlm9zgvxNSPdnV0XUGJvYAjM8cb8WO+7Cy3V/uuqK951DiH6AoN7c0FAi8hEzuXcXFQseV75uMP5Ofn1+gy5k/eBPj6q+Ho4cWSlf9mTO+TMacNUV5eed47YuKRnS67nLkIauwrJdcVz2FVtlIQNyQ3680kSUFBfdI5nyI54tsx1nOAnJtUX7RVN0eJJdyRR8yVy5WtvM6Pi/FXNZF8gtvm0STPvum2ecHU8pljPm5ch802KH3oh2R9yJtbXN1GaQ1IkjdwZmahqTqfKjgq9iNeWVlZQOYEDOx0+cazHhYCT4NSdXs1MzUnU4s9gtkXpAgRYrRbXbM/Y+RI9MgYP8Y5dAgMv33gLyZJNnPSLrTOGfzMeZswdituhxeBMOyfo6UOYrkZUrJ22GGSoUwL9F9oN4NQhjjpOv8lhw5A1qzFesbiJW6JZMnO1hvOfr/GcNGOEpOcxxnNtjN4lz9tn///rlYs4QW+KDZZ8BO/Aztp2MtzYKz62oH1uadvERDp5R3sq1qOam9SFD3YTLNuigcDjdzw6h3JZvsYIJ4lAVCAzIWy2CKN2CREFjrIsdyLrC6qGvz5s1ttYcP75LMqNQH+sI0N1Udqtozf36P2fjfgPb5QvCLsLANnU7XUwfq6ja1d3Y+Av+x3+Tiwqpdu3JAOjRa6l/I76k+eHC9EmIF5hGFxOQMHjw4B+NOgDlpIsN47EBD3SaTs4fg3GEWFK96r8pQUl6ENbdzyR6COdpYV1+/DH7pNUOIseFgcDL6jun8W3CxvLqu7rWqurp1iFh2YnrptrRTT5pohV4wcMwlY35lbe2cypqaqz/Zv/8lXRZtb/+e4zprYQrKsXgf1ucdToRCIb9F7mtSyXmceBOMzgLuo7fKiorG6XaQDu9XVHTd87P1ieFZmCQM10jBQgKci7aCAigtUGQYEmLcATKyQao+x8RUlLQtdUSXC1fA3GtZYdgPpg+f9W9jsS4hOnW5yXmEcX4MH3kVVcF18JBkZNnK6tYyw2e26POPWGdnWiAQiFs9kt35NucGoi9vDARKXwiKcSnDI0aM8EEq/OPGjTNxT2OMX4kBmsMZGZcfqK39JSO5A4sy/IGAXzsnPHvCjHbMQuv7hcHLIA2Tvd7gUPXd7erqeUPlBMCKhB4vefEgb3SVrHddZ1R1tZ2v6zQzVojvpa50PuHBoD6g1ms9boM0QL7Is6xmfKjDlet3HO+tyc4uZzjmVYKPbm5uruVKdQACkAP2RurySZMmBZTlnIMOoz6/fzfqxl8yAa3e/TM4aaJhJjCuCHBB93VFOpe7lrOqtbH5kba2Nggwq1XE8o4dbbu9KL/gQRB/rYDhaotEjJFlZVMQsTwQCwZvwMwmu45rWY7zidepcuuxcBJC3FmSnz93THHx8W+5YL76HM1QfJJrOytwrXQs+81IpHUQbOOdKM8KB4IL4bR+yQzzVR1T4fmCjRs3tqOpD5KlyfCIwDj67gcBvnWIlKTjvIJyLhT9Hg7yXmbQg5iHCQHxwdErmOCn4ETrYKd/VzQg797aA1ULFWfnS+kuLCwtXY++AmiP6mjZA7Qnvx4rvgsngdRguL8kGYHqHMVgNmxYDFHIkUMNDSszw6GdcHqZPsOYitUchbQ9CemymOu+hRWGMezVps83GZrcaLvOnQfr699ElzIlNbUW0QrzBYITsGQRke4abFz3b/lQzxSmZBjusk660hsTdrTLkfQ++ngbhOyDxzvNEHwKSNlL6Lumvv4vum16ODXHsmI2k2J5W6StNSuc5bfdWK507PUQgE3pWVl7uJItaD+UC6NMSXep47jbIKmf9jty+L31VZWHUsKh9QjrUnx+n47jIfzuE3DoD2zfvr0TfimgHKcQXLzb3tGxwxszNTUfyz4oLVp7QjH/nNA7pzcqqY66L/3Z0l90SNM6pjWMmPlYIn3VoZoXRw8cOC6QnW35m5qaYvX19Z5N7AU2atSoDMTkMTg5Hbv2VnetgScyKzoT9RynDsPS0tKC0Wi0c9++fb2jFj1Xfek56D71fLUv0O26M1lt+nQ+UFFRoV970vX1mL1/UuFjxoxJQ5ThJOokofvTtl73lUzXdf/6ee/2p3AKp/D/jOkr/VS+Nh12/h+bvLvugsrr66sBlnLV8utjiirdly98my5d24/7rWmpQr1lCVZmuTzfXTLj9fLyl8WalHB5NGZX2Esv2W7MXj2Bm+40hDKd3JTLup69sDre3V08+K3xF8VcVgjL5jO5uy22+OJ34mVfHKFrV54fc/jsNGq8rWXxnOPf2UpgxF1/DVfMn9Jhzlk913bcFHpx1sOJos+N9G+vGXTMtmYhwNFpKmw4cgEl3qOXp29LVPncKLj1w2Bd2poY889Z1W5J1ZLlGuc2GyoL6etSn5+uREh7FaKKqer5WRPLy5VYlbbmY9t2n1S2eBv56HLE+evhRuq5675ov3zxFq/X6z8yzciR91zE54ZSO/BnXddzFy1GCaNrl6WTvzBCT50FxwCJnL7KR1/bYNPddyu6BZ+z8Lk+T9CT1zs5V74XahwQtWnBzLgzw0Zn+cIhycVlESnvCAbYOe3t7W2UYqZSKMOhx6d0TJr0V+NvhdEfGQaVdDXQj8N5fAZ3ZaD9uZlLE32EKdXH6NlLdRLizZWOVkrypwdI+Fx6bkp3dJN73VujWm3rBlfRRGQzmSZTq12H/uLWh96mEjjjKji8YFTQ6hkW3YW1bVhl0urEXK9dlpGDOTU2NlpGMPW7ri3PVI7v31jKdasPWPr/bCn6g+Nny8lmr/hMVa6JRpI9fWJJ8IJmK+A/0NC2zpFqQSyqaoSPng0KdWnHc7P+5nWehCY62vifaLdq8gjzoczSgdFXllWmIS39KWfsDMTyh7jl3u/jocYOO/JbitgPBktDzW6He5+P2H2BEJ/Y1uaMRs6Za2OvEIT+JNal2oRf/ooLXkTS5kyJoqCSkxCqXKgMfinmbShXPZ0WCrS0dVnPM6lSEWzfxgXLiNlOiJZc9IC4ZuUViG+vRUZqIAV/KebPWUwdh28VrhosfCIopQr7XfvfI0sv2ZVYiQf27ZUPMOmMlksuns7Ll98ifPw0acssV8qnyBTfohTnTmoXAxHd30hS3W348IzUNwTxLRhve4zkz0FsXkDQQ5g4uSmmeNIleb5PsWGYuBeKMOI2KTHsw/1dr++pbXs1JkUhgnUV8okNiI0qIko8a16z8jehq1/veRdq4DG9YdgPcd37n9Abq1YcnMPJvAkZzETpiPv0z/TSZPeawhoAIzvFUCLLiMT0fxScyoI8g1w+1lHyLOXQc4iR812upvv98lJ0OoO56o+OEi2QsADF/49QBRb0KLLbSkzrR0HDrhWctgqT7Q4S3+BKdgYz2JmhK988HVnyr0DASmz4IsuW/y5iLecxwccq0xgHrVyK9eR1cfMqr9e/Q/xNRYwxHno4jRtsBQlTMoOf748FUoiJbGLyvIAhBjFOP1eCtiGVW+Tzq4+g0VuQwexDHvMWnIUyTTI3YcBtjqXmgQBGjqGI619O5P7slMAN6WFxs9+QB12lfJEXLjgiU3KnGS6/21E01zJ8N2tD5s2pPlU315v3anbYPzcrU67kQp5HQn3gLr3g3awgf8FlfHQn2QWYfxcpx7L8hq3PIGBtkFDqwwexxnpx5kokiNsNbmRaxIaDwG3W4hlvGAIapyjG2ihNMnEREobrMdEhrmIZc5/4r4OIXquxqLr2F6bvQ9oP2WGWCIvT8cx1ujIW2oumL4Ej7VSWPQZ3CLj6G/pdIQyxHZv62Sz0M4BEumqDvWTWEhJupxZI5JoxrA1JEPRIqiPQjKchVNNc5dzSHmP1gtE+jHMounDmJhANReUu86nw41j8MGzfIMTX+hURARMQrX9qyu55T0yDE4j/t+AxP9yaEehonkC22gGCD8LpZd6t7VQ3lHBJNRx67Ly9NQ/NqAdze7APZ4a/u3LE0S55IaZUaZBZRwYLyH6+EXabM9V1KdXQxzFgxksfNASyVuVIIVSlK2l48JqV4x1XTdTzggEZgorfDpjsj1jAB/jsW/5knoDkctuRecPmre0HjYTAK2FH3UpsZMAXODrTf92aqRCDVINzTQDn2Ns4pHnCwwidU8cTFi3YHBsZT2wkGsJESUuOZkJNRQ1/DClmgSEf8Rv8QQhJuV/J8ajfCaEbkDpnxRBukNolyO2MvTSlyuDscYjxvhD5ugxXNsCGfar7XX7DZmEqttsk2VAXi/THOPcrn7vIYOyAX4lH58/XnhnZIEwHZrUXaXT3W4Zhy3yAE6uzbPqTIjaES3ZXpNa3Gzb3FajvzT5TTAhwtg6pa5RLWceZ9H6xwARrTUWHfUwug+/fCQf8MMYbYHC505RRfSy72pJ0BySpP55vMdeOMsDFa4xYZlW7/L7JqQFj1UwYEt4CjXgIY//YceS96P8PVix9LdrUCmIH9VhCUTWoO/4FZwDrP4Td2qc/cxL6rDRep7VZ/yrzjsPcu0zGCk3BPkr1mcEjkv/addybBXOXhEhtMS16x4AQQCt/4bU7hS8bRP8NoHYCXd/MUkYAAAAASUVORK5CYII="/>
          <p:cNvSpPr>
            <a:spLocks noChangeAspect="1" noChangeArrowheads="1"/>
          </p:cNvSpPr>
          <p:nvPr/>
        </p:nvSpPr>
        <p:spPr bwMode="auto">
          <a:xfrm>
            <a:off x="410432" y="187306"/>
            <a:ext cx="276502" cy="276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82951" tIns="41475" rIns="82951" bIns="41475" numCol="1" anchor="t" anchorCtr="0" compatLnSpc="1">
            <a:prstTxWarp prst="textNoShape">
              <a:avLst/>
            </a:prstTxWarp>
          </a:bodyPr>
          <a:lstStyle/>
          <a:p>
            <a:endParaRPr lang="en-GB" sz="1633"/>
          </a:p>
        </p:txBody>
      </p:sp>
      <p:pic>
        <p:nvPicPr>
          <p:cNvPr id="1030" name="Picture 6" descr="File:East London NHS Foundation Trust logo.svg - Wikimedia Common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16" y="50735"/>
            <a:ext cx="886238" cy="443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85007" y="787023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8435" y="-17883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Strategic Objectives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97721" y="-2581"/>
            <a:ext cx="206205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2023-24 Priorities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891154" y="17972"/>
            <a:ext cx="4702407" cy="231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>
                <a:latin typeface="Arial" panose="020B0604020202020204" pitchFamily="34" charset="0"/>
                <a:cs typeface="Arial" panose="020B0604020202020204" pitchFamily="34" charset="0"/>
              </a:rPr>
              <a:t>Deliverables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689720" y="-24724"/>
            <a:ext cx="1628998" cy="371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Directorate/</a:t>
            </a:r>
          </a:p>
          <a:p>
            <a:pPr algn="ctr"/>
            <a:r>
              <a:rPr lang="en-GB" sz="907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7158" y="2294958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97624" y="3555582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77158" y="4402125"/>
            <a:ext cx="1296538" cy="5154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953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</a:t>
            </a:r>
          </a:p>
        </p:txBody>
      </p:sp>
      <p:cxnSp>
        <p:nvCxnSpPr>
          <p:cNvPr id="9" name="Straight Arrow Connector 8"/>
          <p:cNvCxnSpPr>
            <a:stCxn id="8" idx="1"/>
            <a:endCxn id="4" idx="3"/>
          </p:cNvCxnSpPr>
          <p:nvPr/>
        </p:nvCxnSpPr>
        <p:spPr>
          <a:xfrm flipH="1">
            <a:off x="1228418" y="1044738"/>
            <a:ext cx="756589" cy="23422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3" idx="1"/>
            <a:endCxn id="4" idx="3"/>
          </p:cNvCxnSpPr>
          <p:nvPr/>
        </p:nvCxnSpPr>
        <p:spPr>
          <a:xfrm flipH="1">
            <a:off x="1228418" y="2552672"/>
            <a:ext cx="748739" cy="83432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4" idx="1"/>
            <a:endCxn id="4" idx="3"/>
          </p:cNvCxnSpPr>
          <p:nvPr/>
        </p:nvCxnSpPr>
        <p:spPr>
          <a:xfrm flipH="1" flipV="1">
            <a:off x="1228418" y="3386998"/>
            <a:ext cx="769206" cy="4262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5" idx="1"/>
            <a:endCxn id="4" idx="3"/>
          </p:cNvCxnSpPr>
          <p:nvPr/>
        </p:nvCxnSpPr>
        <p:spPr>
          <a:xfrm flipH="1" flipV="1">
            <a:off x="1228418" y="3386998"/>
            <a:ext cx="748740" cy="12728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3587129" y="230322"/>
            <a:ext cx="1698200" cy="10721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Integrated Care Partnership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4" name="Straight Arrow Connector 63"/>
          <p:cNvCxnSpPr>
            <a:stCxn id="29" idx="1"/>
            <a:endCxn id="8" idx="3"/>
          </p:cNvCxnSpPr>
          <p:nvPr/>
        </p:nvCxnSpPr>
        <p:spPr>
          <a:xfrm flipH="1">
            <a:off x="3281545" y="766387"/>
            <a:ext cx="305584" cy="2783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178" idx="1"/>
            <a:endCxn id="13" idx="3"/>
          </p:cNvCxnSpPr>
          <p:nvPr/>
        </p:nvCxnSpPr>
        <p:spPr>
          <a:xfrm flipH="1">
            <a:off x="3273696" y="2437088"/>
            <a:ext cx="313433" cy="1155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3586459" y="3571727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wellbeing, recruitment, retention and development opportunities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586459" y="5197145"/>
            <a:ext cx="169820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Viability</a:t>
            </a:r>
          </a:p>
        </p:txBody>
      </p:sp>
      <p:cxnSp>
        <p:nvCxnSpPr>
          <p:cNvPr id="112" name="Straight Arrow Connector 111"/>
          <p:cNvCxnSpPr>
            <a:stCxn id="110" idx="1"/>
            <a:endCxn id="15" idx="3"/>
          </p:cNvCxnSpPr>
          <p:nvPr/>
        </p:nvCxnSpPr>
        <p:spPr>
          <a:xfrm flipH="1" flipV="1">
            <a:off x="3273696" y="4659839"/>
            <a:ext cx="312763" cy="8148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tangle 116"/>
          <p:cNvSpPr/>
          <p:nvPr/>
        </p:nvSpPr>
        <p:spPr>
          <a:xfrm>
            <a:off x="3583454" y="5864937"/>
            <a:ext cx="169820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</a:t>
            </a:r>
          </a:p>
        </p:txBody>
      </p:sp>
      <p:cxnSp>
        <p:nvCxnSpPr>
          <p:cNvPr id="122" name="Straight Arrow Connector 121"/>
          <p:cNvCxnSpPr>
            <a:stCxn id="117" idx="1"/>
            <a:endCxn id="15" idx="3"/>
          </p:cNvCxnSpPr>
          <p:nvPr/>
        </p:nvCxnSpPr>
        <p:spPr>
          <a:xfrm flipH="1" flipV="1">
            <a:off x="3273696" y="4659839"/>
            <a:ext cx="309758" cy="15316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Rectangle 265"/>
          <p:cNvSpPr/>
          <p:nvPr/>
        </p:nvSpPr>
        <p:spPr>
          <a:xfrm>
            <a:off x="3586459" y="4285423"/>
            <a:ext cx="1698200" cy="86637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and Digital infrastructure</a:t>
            </a:r>
          </a:p>
        </p:txBody>
      </p:sp>
      <p:cxnSp>
        <p:nvCxnSpPr>
          <p:cNvPr id="171" name="Straight Arrow Connector 170"/>
          <p:cNvCxnSpPr>
            <a:stCxn id="105" idx="1"/>
            <a:endCxn id="14" idx="3"/>
          </p:cNvCxnSpPr>
          <p:nvPr/>
        </p:nvCxnSpPr>
        <p:spPr>
          <a:xfrm flipH="1" flipV="1">
            <a:off x="3294162" y="3813296"/>
            <a:ext cx="292297" cy="850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266" idx="1"/>
            <a:endCxn id="15" idx="3"/>
          </p:cNvCxnSpPr>
          <p:nvPr/>
        </p:nvCxnSpPr>
        <p:spPr>
          <a:xfrm flipH="1" flipV="1">
            <a:off x="3273696" y="4659839"/>
            <a:ext cx="312763" cy="587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3589803" y="2901856"/>
            <a:ext cx="1698200" cy="587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Access, quality and safety</a:t>
            </a:r>
          </a:p>
        </p:txBody>
      </p:sp>
      <p:cxnSp>
        <p:nvCxnSpPr>
          <p:cNvPr id="177" name="Straight Arrow Connector 176"/>
          <p:cNvCxnSpPr>
            <a:stCxn id="159" idx="1"/>
            <a:endCxn id="13" idx="3"/>
          </p:cNvCxnSpPr>
          <p:nvPr/>
        </p:nvCxnSpPr>
        <p:spPr>
          <a:xfrm flipH="1" flipV="1">
            <a:off x="3273696" y="2552672"/>
            <a:ext cx="316107" cy="6431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Rectangle 248"/>
          <p:cNvSpPr/>
          <p:nvPr/>
        </p:nvSpPr>
        <p:spPr>
          <a:xfrm>
            <a:off x="5379244" y="232308"/>
            <a:ext cx="5519150" cy="10701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acute providers to enhance mental health crisis pathways, reduce A&amp;E visits, improve police referrals, support early intervention through virtual wards by community health service and develop a homelessness network in primary care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Collaborate with Local authorities to streamline social care processes and housing pathways to enable prompt discharge from mental health inpatient wards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integrated care pathways across CAMHS collaborating with educational partners and Children's community health services to enhance autism pathways and develop joint care delivery between addictions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IAPT collaboration across Integrated Care System to support integration with the wider Mental Health pathway</a:t>
            </a:r>
          </a:p>
          <a:p>
            <a:pPr marL="161300" indent="-161300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and expand Leighton Buzzard One Team at Place Model across Bedfordshire to improve community healthcare outcomes, p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rioritising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young people's transition to adult services and exploring rehabilitation and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reablement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options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5391513" y="2901856"/>
            <a:ext cx="5519150" cy="5878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all services recovery plans and manage waiting lists through demand and capacity mapping and innovative measures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options for additional 4 CAMHS beds and explore opportunities for Psychiatric Intensive Care Beds in BLMK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single point of access and collaborative working within CAMHS locations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5379244" y="3571727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medical recruitment from abroad and enhance targeted efforts to attract hard-to-recruit specialists by collaborating with partners across all services.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a local workforce plan in mental health that addresses an ageing workforce, prioritizes staff support and well-being, and incorporates feedback from staff surveys, working groups, training plans, and audit experiences.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the CAMHS workforce strategy and link to BLMK workforce plan</a:t>
            </a:r>
            <a:endParaRPr lang="en-GB" sz="726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5" name="Rectangle 314"/>
          <p:cNvSpPr/>
          <p:nvPr/>
        </p:nvSpPr>
        <p:spPr>
          <a:xfrm>
            <a:off x="5379244" y="5194325"/>
            <a:ext cx="551915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cash releasing initiatives through workforce planning, technology implementation, transport reduction, estates review, agency spend reduction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Primary Care Prescriptions (FP10s)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medicine reconciliation across pharmacy services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Investigate Forensic CAMHS/ADHD diagnostic team and identify income streams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Standardisation of clinical practice in primary care through dedicated programmes – Primary care skills academy (PCSA)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5379244" y="5866995"/>
            <a:ext cx="5519150" cy="6531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sustainability and climate champions across all services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Establishing a sustainable healthcare system in mental health, implement rationalized prescribing, </a:t>
            </a: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centralised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procurement, and effective digital interventions, while collaborating with mental health teams to develop nature-based interventions accessible to house-bound patients. 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 of Green Plan and integration into anchor institution agenda, collaborating with children and young people across the Integrated Care System.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5379244" y="4266446"/>
            <a:ext cx="5519150" cy="88535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access to mobile phones that work locally, ensure video technology is available in all inpatients and community settings and improve </a:t>
            </a:r>
            <a:r>
              <a:rPr lang="en-US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capability ​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digital strategy and digital platform/solutions to enable effective care across CAMHS, SCYPS, IAPT and Community Health services </a:t>
            </a:r>
            <a:endParaRPr lang="en-US" sz="726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CAMHS facilities and operations through estate transformation, agile working, clinical space optimization, partnership, and culture projects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communications champions in each service providing training and support social media and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estates plan to relocate the addiction service from current site.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3587129" y="2063789"/>
            <a:ext cx="1698200" cy="74659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Coproduction and Service Developments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379244" y="2061491"/>
            <a:ext cx="5519150" cy="7488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mental health pathways that are accessible to a diverse range of service users and align with General Practitioners and Primary Care Networks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Expansion of addiction services across psychology and occupational therapy including painkiller project, use of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Buvidal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prisons and community</a:t>
            </a:r>
            <a:endParaRPr lang="en-US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Empowering service user voice through engagement and follow priorities set by People Participation Working together group including CAMHS People Participation strategy based on the </a:t>
            </a:r>
            <a:r>
              <a:rPr lang="en-GB" sz="726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iThrive</a:t>
            </a: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model.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3587129" y="1413368"/>
            <a:ext cx="169820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Tackling inequalities and improving outcomes</a:t>
            </a:r>
            <a:endParaRPr lang="en-GB" sz="726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5379244" y="1418144"/>
            <a:ext cx="5519150" cy="55518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82951" tIns="41475" rIns="82951" bIns="414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55539" indent="-155539">
              <a:buFont typeface="Arial" panose="020B0604020202020204" pitchFamily="34" charset="0"/>
              <a:buChar char="•"/>
            </a:pPr>
            <a:r>
              <a:rPr lang="en-GB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 an equalities programme across CAMHS services, establish equality leads and champions, support the Anti-Racism programme and collaborate with </a:t>
            </a: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IAPT to expand the range of therapies available for 16+ population</a:t>
            </a:r>
            <a:endParaRPr lang="en-GB" sz="726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access for women across perinatal pathways</a:t>
            </a:r>
          </a:p>
          <a:p>
            <a:pPr marL="155539" indent="-155539">
              <a:buFont typeface="Arial" panose="020B0604020202020204" pitchFamily="34" charset="0"/>
              <a:buChar char="•"/>
            </a:pPr>
            <a:r>
              <a:rPr lang="en-US" sz="726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 Equity, Diversity and Inclusion plan to promote open discussion and raise awareness in Community Health Services</a:t>
            </a:r>
          </a:p>
        </p:txBody>
      </p:sp>
      <p:cxnSp>
        <p:nvCxnSpPr>
          <p:cNvPr id="273" name="Straight Arrow Connector 272"/>
          <p:cNvCxnSpPr>
            <a:stCxn id="270" idx="1"/>
            <a:endCxn id="8" idx="3"/>
          </p:cNvCxnSpPr>
          <p:nvPr/>
        </p:nvCxnSpPr>
        <p:spPr>
          <a:xfrm flipH="1" flipV="1">
            <a:off x="3281545" y="1044737"/>
            <a:ext cx="305584" cy="6462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4" name="TextBox 12">
            <a:extLst>
              <a:ext uri="{FF2B5EF4-FFF2-40B4-BE49-F238E27FC236}">
                <a16:creationId xmlns:a16="http://schemas.microsoft.com/office/drawing/2014/main" id="{C036141D-2998-DFE9-559D-4BB40835E096}"/>
              </a:ext>
            </a:extLst>
          </p:cNvPr>
          <p:cNvSpPr txBox="1"/>
          <p:nvPr/>
        </p:nvSpPr>
        <p:spPr>
          <a:xfrm>
            <a:off x="222683" y="6669939"/>
            <a:ext cx="134511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Commercial Development </a:t>
            </a: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8534C22B-6A19-A0F2-60AA-064C07D8448A}"/>
              </a:ext>
            </a:extLst>
          </p:cNvPr>
          <p:cNvSpPr/>
          <p:nvPr/>
        </p:nvSpPr>
        <p:spPr>
          <a:xfrm>
            <a:off x="95018" y="5021151"/>
            <a:ext cx="3080171" cy="1789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770422" y="511342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46677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1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4324" y="5078589"/>
            <a:ext cx="987550" cy="182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Primary Care Services</a:t>
            </a:r>
          </a:p>
        </p:txBody>
      </p:sp>
      <p:sp>
        <p:nvSpPr>
          <p:cNvPr id="284" name="TextBox 23">
            <a:extLst>
              <a:ext uri="{FF2B5EF4-FFF2-40B4-BE49-F238E27FC236}">
                <a16:creationId xmlns:a16="http://schemas.microsoft.com/office/drawing/2014/main" id="{A5B02C3B-D571-AF83-432C-3506D69DBE88}"/>
              </a:ext>
            </a:extLst>
          </p:cNvPr>
          <p:cNvSpPr txBox="1"/>
          <p:nvPr/>
        </p:nvSpPr>
        <p:spPr>
          <a:xfrm>
            <a:off x="221371" y="5445541"/>
            <a:ext cx="1617163" cy="182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Children and Adult Mental Health (CAMHS)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TextBox 24">
            <a:extLst>
              <a:ext uri="{FF2B5EF4-FFF2-40B4-BE49-F238E27FC236}">
                <a16:creationId xmlns:a16="http://schemas.microsoft.com/office/drawing/2014/main" id="{13B80213-4D85-8B6C-0DF4-491266563E58}"/>
              </a:ext>
            </a:extLst>
          </p:cNvPr>
          <p:cNvSpPr txBox="1"/>
          <p:nvPr/>
        </p:nvSpPr>
        <p:spPr>
          <a:xfrm>
            <a:off x="1887411" y="5708320"/>
            <a:ext cx="12703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CMHT Transformation</a:t>
            </a:r>
          </a:p>
        </p:txBody>
      </p:sp>
      <p:sp>
        <p:nvSpPr>
          <p:cNvPr id="286" name="TextBox 25">
            <a:extLst>
              <a:ext uri="{FF2B5EF4-FFF2-40B4-BE49-F238E27FC236}">
                <a16:creationId xmlns:a16="http://schemas.microsoft.com/office/drawing/2014/main" id="{D11D69F7-D4B2-357C-A27E-656612ECDD79}"/>
              </a:ext>
            </a:extLst>
          </p:cNvPr>
          <p:cNvSpPr txBox="1"/>
          <p:nvPr/>
        </p:nvSpPr>
        <p:spPr>
          <a:xfrm>
            <a:off x="1887411" y="5854448"/>
            <a:ext cx="126715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Quality Improvement</a:t>
            </a:r>
          </a:p>
        </p:txBody>
      </p:sp>
      <p:sp>
        <p:nvSpPr>
          <p:cNvPr id="287" name="Oval 286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32978" y="6405915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8" name="Oval 287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32978" y="6539138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9" name="Oval 288">
            <a:extLst>
              <a:ext uri="{FF2B5EF4-FFF2-40B4-BE49-F238E27FC236}">
                <a16:creationId xmlns:a16="http://schemas.microsoft.com/office/drawing/2014/main" id="{ABC1EC55-E1C9-2149-255A-CF90B5609366}"/>
              </a:ext>
            </a:extLst>
          </p:cNvPr>
          <p:cNvSpPr/>
          <p:nvPr/>
        </p:nvSpPr>
        <p:spPr>
          <a:xfrm>
            <a:off x="132978" y="6672364"/>
            <a:ext cx="130631" cy="130631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0" name="Oval 289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788434" y="5722271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1" name="TextBox 30">
            <a:extLst>
              <a:ext uri="{FF2B5EF4-FFF2-40B4-BE49-F238E27FC236}">
                <a16:creationId xmlns:a16="http://schemas.microsoft.com/office/drawing/2014/main" id="{580FC9E5-7C9F-EF6E-2769-4DAA2B712AEB}"/>
              </a:ext>
            </a:extLst>
          </p:cNvPr>
          <p:cNvSpPr txBox="1"/>
          <p:nvPr/>
        </p:nvSpPr>
        <p:spPr>
          <a:xfrm>
            <a:off x="222683" y="6386517"/>
            <a:ext cx="1150007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&amp; Culture</a:t>
            </a:r>
          </a:p>
        </p:txBody>
      </p:sp>
      <p:sp>
        <p:nvSpPr>
          <p:cNvPr id="292" name="TextBox 31">
            <a:extLst>
              <a:ext uri="{FF2B5EF4-FFF2-40B4-BE49-F238E27FC236}">
                <a16:creationId xmlns:a16="http://schemas.microsoft.com/office/drawing/2014/main" id="{57E6B75E-9ACA-7199-3E72-559315A19782}"/>
              </a:ext>
            </a:extLst>
          </p:cNvPr>
          <p:cNvSpPr txBox="1"/>
          <p:nvPr/>
        </p:nvSpPr>
        <p:spPr>
          <a:xfrm>
            <a:off x="222683" y="6538144"/>
            <a:ext cx="118228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People Participation</a:t>
            </a:r>
          </a:p>
        </p:txBody>
      </p:sp>
      <p:sp>
        <p:nvSpPr>
          <p:cNvPr id="293" name="Oval 292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788434" y="585695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Oval 293">
            <a:extLst>
              <a:ext uri="{FF2B5EF4-FFF2-40B4-BE49-F238E27FC236}">
                <a16:creationId xmlns:a16="http://schemas.microsoft.com/office/drawing/2014/main" id="{76F7819F-2D32-19A7-28B9-A89F88A89E59}"/>
              </a:ext>
            </a:extLst>
          </p:cNvPr>
          <p:cNvSpPr/>
          <p:nvPr/>
        </p:nvSpPr>
        <p:spPr>
          <a:xfrm>
            <a:off x="1788434" y="599163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bg1">
                  <a:shade val="30000"/>
                  <a:satMod val="115000"/>
                </a:schemeClr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Oval 294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788434" y="612631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6" name="TextBox 35">
            <a:extLst>
              <a:ext uri="{FF2B5EF4-FFF2-40B4-BE49-F238E27FC236}">
                <a16:creationId xmlns:a16="http://schemas.microsoft.com/office/drawing/2014/main" id="{ADBCA952-BAB6-BB00-1762-CCB2D7462DB0}"/>
              </a:ext>
            </a:extLst>
          </p:cNvPr>
          <p:cNvSpPr txBox="1"/>
          <p:nvPr/>
        </p:nvSpPr>
        <p:spPr>
          <a:xfrm>
            <a:off x="1887411" y="59826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Informatics &amp; BI</a:t>
            </a:r>
          </a:p>
        </p:txBody>
      </p:sp>
      <p:sp>
        <p:nvSpPr>
          <p:cNvPr id="297" name="TextBox 36">
            <a:extLst>
              <a:ext uri="{FF2B5EF4-FFF2-40B4-BE49-F238E27FC236}">
                <a16:creationId xmlns:a16="http://schemas.microsoft.com/office/drawing/2014/main" id="{73C2955A-D6C0-56D5-9781-D0F15D861A4D}"/>
              </a:ext>
            </a:extLst>
          </p:cNvPr>
          <p:cNvSpPr txBox="1"/>
          <p:nvPr/>
        </p:nvSpPr>
        <p:spPr>
          <a:xfrm>
            <a:off x="1887411" y="6109530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Public Health</a:t>
            </a:r>
          </a:p>
        </p:txBody>
      </p:sp>
      <p:sp>
        <p:nvSpPr>
          <p:cNvPr id="298" name="Oval 29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260995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9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255402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Financial Viability </a:t>
            </a:r>
          </a:p>
        </p:txBody>
      </p:sp>
      <p:sp>
        <p:nvSpPr>
          <p:cNvPr id="300" name="Oval 29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395676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382297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</p:txBody>
      </p:sp>
      <p:sp>
        <p:nvSpPr>
          <p:cNvPr id="302" name="Oval 30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739800"/>
            <a:ext cx="130631" cy="130631"/>
          </a:xfrm>
          <a:prstGeom prst="ellipse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713763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Mental Health Law</a:t>
            </a:r>
          </a:p>
        </p:txBody>
      </p:sp>
      <p:sp>
        <p:nvSpPr>
          <p:cNvPr id="304" name="Oval 30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587302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856764"/>
            <a:ext cx="88525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Infection Control</a:t>
            </a:r>
          </a:p>
        </p:txBody>
      </p:sp>
      <p:sp>
        <p:nvSpPr>
          <p:cNvPr id="306" name="Oval 30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006246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99060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Performance</a:t>
            </a:r>
          </a:p>
        </p:txBody>
      </p:sp>
      <p:sp>
        <p:nvSpPr>
          <p:cNvPr id="308" name="Oval 307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139469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122554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 Corporate Governance</a:t>
            </a:r>
          </a:p>
        </p:txBody>
      </p:sp>
      <p:sp>
        <p:nvSpPr>
          <p:cNvPr id="310" name="Oval 309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978" y="6272692"/>
            <a:ext cx="130631" cy="130631"/>
          </a:xfrm>
          <a:prstGeom prst="ellipse">
            <a:avLst/>
          </a:prstGeom>
          <a:gradFill flip="none" rotWithShape="1">
            <a:gsLst>
              <a:gs pos="50000">
                <a:schemeClr val="accent4">
                  <a:lumMod val="20000"/>
                  <a:lumOff val="80000"/>
                </a:scheme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Oval 31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788434" y="6665035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624468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Quality Assurance</a:t>
            </a:r>
          </a:p>
        </p:txBody>
      </p:sp>
      <p:sp>
        <p:nvSpPr>
          <p:cNvPr id="313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1887411" y="6642821"/>
            <a:ext cx="1117295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Communications</a:t>
            </a:r>
          </a:p>
        </p:txBody>
      </p:sp>
      <p:sp>
        <p:nvSpPr>
          <p:cNvPr id="318" name="TextBox 38">
            <a:extLst>
              <a:ext uri="{FF2B5EF4-FFF2-40B4-BE49-F238E27FC236}">
                <a16:creationId xmlns:a16="http://schemas.microsoft.com/office/drawing/2014/main" id="{93C07AB4-74E3-05D3-83A5-62E9080CDBE1}"/>
              </a:ext>
            </a:extLst>
          </p:cNvPr>
          <p:cNvSpPr txBox="1"/>
          <p:nvPr/>
        </p:nvSpPr>
        <p:spPr>
          <a:xfrm>
            <a:off x="1887411" y="6497435"/>
            <a:ext cx="1137586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>
                <a:latin typeface="Arial" panose="020B0604020202020204" pitchFamily="34" charset="0"/>
                <a:cs typeface="Arial" panose="020B0604020202020204" pitchFamily="34" charset="0"/>
              </a:rPr>
              <a:t>Digital</a:t>
            </a:r>
          </a:p>
        </p:txBody>
      </p:sp>
      <p:sp>
        <p:nvSpPr>
          <p:cNvPr id="319" name="Oval 318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788434" y="6530357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288343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194016"/>
            <a:ext cx="1174462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Improving Access to Psychological Therapies (IAPT)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774500" y="547660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3" name="TextBox 22">
            <a:extLst>
              <a:ext uri="{FF2B5EF4-FFF2-40B4-BE49-F238E27FC236}">
                <a16:creationId xmlns:a16="http://schemas.microsoft.com/office/drawing/2014/main" id="{18DC1D8C-898F-AC4A-1F94-BCA88E4AEDAF}"/>
              </a:ext>
            </a:extLst>
          </p:cNvPr>
          <p:cNvSpPr txBox="1"/>
          <p:nvPr/>
        </p:nvSpPr>
        <p:spPr>
          <a:xfrm>
            <a:off x="1858401" y="5407446"/>
            <a:ext cx="1311906" cy="25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Specialist Children's and Young People’s Service (SCYPS)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Rectangle 32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32432" y="512600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5" name="TextBox 16">
            <a:extLst>
              <a:ext uri="{FF2B5EF4-FFF2-40B4-BE49-F238E27FC236}">
                <a16:creationId xmlns:a16="http://schemas.microsoft.com/office/drawing/2014/main" id="{A948BDBF-7F2B-CBB5-B87E-CAAE9A913A1B}"/>
              </a:ext>
            </a:extLst>
          </p:cNvPr>
          <p:cNvSpPr txBox="1"/>
          <p:nvPr/>
        </p:nvSpPr>
        <p:spPr>
          <a:xfrm>
            <a:off x="222683" y="5100615"/>
            <a:ext cx="1498903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Luton &amp; 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Mental Health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32432" y="5291191"/>
            <a:ext cx="130631" cy="13063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TextBox 21">
            <a:extLst>
              <a:ext uri="{FF2B5EF4-FFF2-40B4-BE49-F238E27FC236}">
                <a16:creationId xmlns:a16="http://schemas.microsoft.com/office/drawing/2014/main" id="{13A2B149-F145-A9B4-8357-0DC0A70F51F3}"/>
              </a:ext>
            </a:extLst>
          </p:cNvPr>
          <p:cNvSpPr txBox="1"/>
          <p:nvPr/>
        </p:nvSpPr>
        <p:spPr>
          <a:xfrm>
            <a:off x="231284" y="5276048"/>
            <a:ext cx="1505041" cy="1760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544" dirty="0">
                <a:latin typeface="Arial" panose="020B0604020202020204" pitchFamily="34" charset="0"/>
                <a:cs typeface="Arial" panose="020B0604020202020204" pitchFamily="34" charset="0"/>
              </a:rPr>
              <a:t>Bedfordshire </a:t>
            </a:r>
            <a:r>
              <a:rPr lang="en-GB" sz="544" dirty="0" smtClean="0">
                <a:latin typeface="Arial" panose="020B0604020202020204" pitchFamily="34" charset="0"/>
                <a:cs typeface="Arial" panose="020B0604020202020204" pitchFamily="34" charset="0"/>
              </a:rPr>
              <a:t>Community Health Services </a:t>
            </a:r>
            <a:endParaRPr lang="en-GB" sz="54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Rectangle 327"/>
          <p:cNvSpPr/>
          <p:nvPr/>
        </p:nvSpPr>
        <p:spPr>
          <a:xfrm>
            <a:off x="95018" y="4975539"/>
            <a:ext cx="3079370" cy="10269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Directorate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106038" y="5623145"/>
            <a:ext cx="3048529" cy="6693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600" b="1" dirty="0">
                <a:latin typeface="Arial" panose="020B0604020202020204" pitchFamily="34" charset="0"/>
                <a:cs typeface="Arial" panose="020B0604020202020204" pitchFamily="34" charset="0"/>
              </a:rPr>
              <a:t>Corporate Service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7302" y="310302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79471" y="1649732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41694" y="4508740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343128" y="3816577"/>
            <a:ext cx="130631" cy="130631"/>
          </a:xfrm>
          <a:prstGeom prst="ellipse">
            <a:avLst/>
          </a:prstGeom>
          <a:gradFill flip="none" rotWithShape="1">
            <a:gsLst>
              <a:gs pos="85100">
                <a:schemeClr val="accent4"/>
              </a:gs>
              <a:gs pos="0">
                <a:schemeClr val="accent2"/>
              </a:gs>
              <a:gs pos="44700">
                <a:srgbClr val="6A98C4"/>
              </a:gs>
              <a:gs pos="45000">
                <a:srgbClr val="00B0F0"/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8249FF3E-6912-49FF-F576-59215463120C}"/>
              </a:ext>
            </a:extLst>
          </p:cNvPr>
          <p:cNvSpPr/>
          <p:nvPr/>
        </p:nvSpPr>
        <p:spPr>
          <a:xfrm>
            <a:off x="11473758" y="3816577"/>
            <a:ext cx="130631" cy="130631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921398" y="4508740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785556" y="4508740"/>
            <a:ext cx="130631" cy="130631"/>
          </a:xfrm>
          <a:prstGeom prst="ellipse">
            <a:avLst/>
          </a:prstGeom>
          <a:gradFill>
            <a:gsLst>
              <a:gs pos="31373">
                <a:schemeClr val="accent4">
                  <a:lumMod val="20000"/>
                  <a:lumOff val="80000"/>
                </a:schemeClr>
              </a:gs>
              <a:gs pos="75000">
                <a:srgbClr val="FF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332177" y="2432192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322590" y="3091955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A4E9919-5D86-170E-1014-72CBD9D5AEC1}"/>
              </a:ext>
            </a:extLst>
          </p:cNvPr>
          <p:cNvSpPr/>
          <p:nvPr/>
        </p:nvSpPr>
        <p:spPr>
          <a:xfrm>
            <a:off x="11610783" y="3816577"/>
            <a:ext cx="130631" cy="13063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349090" y="5313853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492865" y="72856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21512" y="1649732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71851" y="2429773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Oval 180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747807" y="381657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accent4">
                  <a:shade val="30000"/>
                  <a:satMod val="115000"/>
                </a:schemeClr>
              </a:gs>
              <a:gs pos="50000">
                <a:schemeClr val="accent4">
                  <a:shade val="67500"/>
                  <a:satMod val="115000"/>
                </a:schemeClr>
              </a:gs>
              <a:gs pos="100000">
                <a:schemeClr val="accent4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2" name="Oval 18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34504" y="728564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610906" y="243358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88034" y="5313853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E78DB0E5-E388-D04A-170C-7B6EA2491393}"/>
              </a:ext>
            </a:extLst>
          </p:cNvPr>
          <p:cNvSpPr/>
          <p:nvPr/>
        </p:nvSpPr>
        <p:spPr>
          <a:xfrm>
            <a:off x="11776143" y="728564"/>
            <a:ext cx="130631" cy="130631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949DB869-5816-E6BD-1C5F-07C671AC13B6}"/>
              </a:ext>
            </a:extLst>
          </p:cNvPr>
          <p:cNvSpPr/>
          <p:nvPr/>
        </p:nvSpPr>
        <p:spPr>
          <a:xfrm>
            <a:off x="11746375" y="2429734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F9ADDE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462228" y="3097684"/>
            <a:ext cx="130631" cy="130631"/>
          </a:xfrm>
          <a:prstGeom prst="ellipse">
            <a:avLst/>
          </a:prstGeom>
          <a:solidFill>
            <a:srgbClr val="CDACE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Oval 192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891225" y="3816577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1599218" y="3095757"/>
            <a:ext cx="130631" cy="130631"/>
          </a:xfrm>
          <a:prstGeom prst="ellipse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tx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tx2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1760635" y="1649732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6" name="Oval 195">
            <a:extLst>
              <a:ext uri="{FF2B5EF4-FFF2-40B4-BE49-F238E27FC236}">
                <a16:creationId xmlns:a16="http://schemas.microsoft.com/office/drawing/2014/main" id="{ADBF99DF-3562-13CD-9082-5555DEDD4C67}"/>
              </a:ext>
            </a:extLst>
          </p:cNvPr>
          <p:cNvSpPr/>
          <p:nvPr/>
        </p:nvSpPr>
        <p:spPr>
          <a:xfrm>
            <a:off x="11910225" y="728564"/>
            <a:ext cx="130631" cy="13063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FBB2FED6-ACCF-AC42-AA8A-D09F53AEF28C}"/>
              </a:ext>
            </a:extLst>
          </p:cNvPr>
          <p:cNvSpPr/>
          <p:nvPr/>
        </p:nvSpPr>
        <p:spPr>
          <a:xfrm>
            <a:off x="11194946" y="3101198"/>
            <a:ext cx="130631" cy="1306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348936" y="6024171"/>
            <a:ext cx="130631" cy="130631"/>
          </a:xfrm>
          <a:prstGeom prst="ellipse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8FC81F69-B776-0B5F-8DFE-138C9968C7B6}"/>
              </a:ext>
            </a:extLst>
          </p:cNvPr>
          <p:cNvSpPr/>
          <p:nvPr/>
        </p:nvSpPr>
        <p:spPr>
          <a:xfrm>
            <a:off x="11488465" y="6024171"/>
            <a:ext cx="130631" cy="130631"/>
          </a:xfrm>
          <a:prstGeom prst="ellipse">
            <a:avLst/>
          </a:prstGeom>
          <a:gradFill flip="none" rotWithShape="1">
            <a:gsLst>
              <a:gs pos="7500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4706" y="728564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204219" y="72856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7129" y="72856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54366" y="2439728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193879" y="243887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06789" y="2437555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4706" y="1649732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204219" y="1649732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7129" y="164973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28067" y="3102874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58907" y="3816577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198420" y="3816577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1330" y="3816577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5113" y="4514225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204626" y="4513374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7536" y="4512052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45929" y="4513494"/>
            <a:ext cx="130631" cy="1306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495881" y="451205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58878" y="5313853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198391" y="5313853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1301" y="5313853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40317" y="1649732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062679" y="6030551"/>
            <a:ext cx="130631" cy="13063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9B0E94C8-E1C8-0BDE-365B-8D4A256003BC}"/>
              </a:ext>
            </a:extLst>
          </p:cNvPr>
          <p:cNvSpPr/>
          <p:nvPr/>
        </p:nvSpPr>
        <p:spPr>
          <a:xfrm>
            <a:off x="11202192" y="6030551"/>
            <a:ext cx="130631" cy="13063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630C6963-CBC2-1E31-1D3B-9A99149AE33A}"/>
              </a:ext>
            </a:extLst>
          </p:cNvPr>
          <p:cNvSpPr/>
          <p:nvPr/>
        </p:nvSpPr>
        <p:spPr>
          <a:xfrm>
            <a:off x="10915102" y="6030551"/>
            <a:ext cx="130631" cy="130631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CD105C4F-6A89-0571-6D2E-5E63494278E2}"/>
              </a:ext>
            </a:extLst>
          </p:cNvPr>
          <p:cNvSpPr/>
          <p:nvPr/>
        </p:nvSpPr>
        <p:spPr>
          <a:xfrm>
            <a:off x="11356855" y="728564"/>
            <a:ext cx="130631" cy="130631"/>
          </a:xfrm>
          <a:prstGeom prst="rect">
            <a:avLst/>
          </a:prstGeom>
          <a:solidFill>
            <a:srgbClr val="E20EE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 sz="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733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740</Words>
  <Application>Microsoft Office PowerPoint</Application>
  <PresentationFormat>Widescreen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3</cp:revision>
  <dcterms:created xsi:type="dcterms:W3CDTF">2023-05-04T11:15:32Z</dcterms:created>
  <dcterms:modified xsi:type="dcterms:W3CDTF">2023-05-04T11:23:42Z</dcterms:modified>
</cp:coreProperties>
</file>