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797F2A8-C285-4570-ABBC-CA0A52FA1E04}"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1995238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97F2A8-C285-4570-ABBC-CA0A52FA1E04}"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2487092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97F2A8-C285-4570-ABBC-CA0A52FA1E04}"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2876164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797F2A8-C285-4570-ABBC-CA0A52FA1E04}"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421234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797F2A8-C285-4570-ABBC-CA0A52FA1E04}" type="datetimeFigureOut">
              <a:rPr lang="en-GB" smtClean="0"/>
              <a:t>04/05/2023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18856026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797F2A8-C285-4570-ABBC-CA0A52FA1E04}"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2645872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797F2A8-C285-4570-ABBC-CA0A52FA1E04}" type="datetimeFigureOut">
              <a:rPr lang="en-GB" smtClean="0"/>
              <a:t>04/05/2023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6981840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797F2A8-C285-4570-ABBC-CA0A52FA1E04}" type="datetimeFigureOut">
              <a:rPr lang="en-GB" smtClean="0"/>
              <a:t>04/05/2023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2773261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97F2A8-C285-4570-ABBC-CA0A52FA1E04}" type="datetimeFigureOut">
              <a:rPr lang="en-GB" smtClean="0"/>
              <a:t>04/05/2023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2027301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97F2A8-C285-4570-ABBC-CA0A52FA1E04}"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1311332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797F2A8-C285-4570-ABBC-CA0A52FA1E04}" type="datetimeFigureOut">
              <a:rPr lang="en-GB" smtClean="0"/>
              <a:t>04/05/2023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44F8072-B764-4671-A085-2DF98BA2137D}" type="slidenum">
              <a:rPr lang="en-GB" smtClean="0"/>
              <a:t>‹#›</a:t>
            </a:fld>
            <a:endParaRPr lang="en-GB"/>
          </a:p>
        </p:txBody>
      </p:sp>
    </p:spTree>
    <p:extLst>
      <p:ext uri="{BB962C8B-B14F-4D97-AF65-F5344CB8AC3E}">
        <p14:creationId xmlns:p14="http://schemas.microsoft.com/office/powerpoint/2010/main" val="33581681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97F2A8-C285-4570-ABBC-CA0A52FA1E04}" type="datetimeFigureOut">
              <a:rPr lang="en-GB" smtClean="0"/>
              <a:t>04/05/2023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4F8072-B764-4671-A085-2DF98BA2137D}" type="slidenum">
              <a:rPr lang="en-GB" smtClean="0"/>
              <a:t>‹#›</a:t>
            </a:fld>
            <a:endParaRPr lang="en-GB"/>
          </a:p>
        </p:txBody>
      </p:sp>
    </p:spTree>
    <p:extLst>
      <p:ext uri="{BB962C8B-B14F-4D97-AF65-F5344CB8AC3E}">
        <p14:creationId xmlns:p14="http://schemas.microsoft.com/office/powerpoint/2010/main" val="634145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A77F04-71FA-5127-761E-16EA4DE66FD1}"/>
              </a:ext>
            </a:extLst>
          </p:cNvPr>
          <p:cNvSpPr/>
          <p:nvPr/>
        </p:nvSpPr>
        <p:spPr>
          <a:xfrm>
            <a:off x="218996" y="2304862"/>
            <a:ext cx="1844260" cy="1638484"/>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smtClean="0">
                <a:solidFill>
                  <a:srgbClr val="000000"/>
                </a:solidFill>
                <a:latin typeface="Arial" panose="020B0604020202020204" pitchFamily="34" charset="0"/>
                <a:cs typeface="Arial" panose="020B0604020202020204" pitchFamily="34" charset="0"/>
              </a:rPr>
              <a:t>Luton &amp; Bedfordshire Mental Health </a:t>
            </a:r>
            <a:r>
              <a:rPr lang="en-US" dirty="0" smtClean="0">
                <a:solidFill>
                  <a:srgbClr val="000000"/>
                </a:solidFill>
                <a:latin typeface="Arial" panose="020B0604020202020204" pitchFamily="34" charset="0"/>
                <a:cs typeface="Arial" panose="020B0604020202020204" pitchFamily="34" charset="0"/>
              </a:rPr>
              <a:t>2023/24 </a:t>
            </a:r>
            <a:r>
              <a:rPr lang="en-US" dirty="0">
                <a:solidFill>
                  <a:srgbClr val="000000"/>
                </a:solidFill>
                <a:latin typeface="Arial" panose="020B0604020202020204" pitchFamily="34" charset="0"/>
                <a:cs typeface="Arial" panose="020B0604020202020204" pitchFamily="34" charset="0"/>
              </a:rPr>
              <a:t>Annual Plan Priorities</a:t>
            </a:r>
          </a:p>
        </p:txBody>
      </p:sp>
      <p:sp>
        <p:nvSpPr>
          <p:cNvPr id="5" name="Rectangle 4">
            <a:extLst>
              <a:ext uri="{FF2B5EF4-FFF2-40B4-BE49-F238E27FC236}">
                <a16:creationId xmlns:a16="http://schemas.microsoft.com/office/drawing/2014/main" id="{88040B2C-E5F6-B4AE-82B5-C01A84D5E308}"/>
              </a:ext>
            </a:extLst>
          </p:cNvPr>
          <p:cNvSpPr/>
          <p:nvPr/>
        </p:nvSpPr>
        <p:spPr>
          <a:xfrm>
            <a:off x="2903506" y="825541"/>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chemeClr val="tx1"/>
                </a:solidFill>
                <a:latin typeface="Arial"/>
                <a:cs typeface="Calibri"/>
              </a:rPr>
              <a:t>Improved Population Health</a:t>
            </a:r>
          </a:p>
        </p:txBody>
      </p:sp>
      <p:sp>
        <p:nvSpPr>
          <p:cNvPr id="7" name="Rectangle 6">
            <a:extLst>
              <a:ext uri="{FF2B5EF4-FFF2-40B4-BE49-F238E27FC236}">
                <a16:creationId xmlns:a16="http://schemas.microsoft.com/office/drawing/2014/main" id="{56C491FD-E604-9344-DEF7-DE718783197F}"/>
              </a:ext>
            </a:extLst>
          </p:cNvPr>
          <p:cNvSpPr/>
          <p:nvPr/>
        </p:nvSpPr>
        <p:spPr>
          <a:xfrm>
            <a:off x="2841133" y="2077795"/>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Experience of Care</a:t>
            </a:r>
            <a:endParaRPr lang="en-US" sz="1400">
              <a:solidFill>
                <a:srgbClr val="000000"/>
              </a:solidFill>
              <a:latin typeface="Arial"/>
              <a:cs typeface="Arial"/>
            </a:endParaRPr>
          </a:p>
        </p:txBody>
      </p:sp>
      <p:sp>
        <p:nvSpPr>
          <p:cNvPr id="9" name="Rectangle 8">
            <a:extLst>
              <a:ext uri="{FF2B5EF4-FFF2-40B4-BE49-F238E27FC236}">
                <a16:creationId xmlns:a16="http://schemas.microsoft.com/office/drawing/2014/main" id="{D14CF52A-E226-1663-AADA-0B700E67665E}"/>
              </a:ext>
            </a:extLst>
          </p:cNvPr>
          <p:cNvSpPr/>
          <p:nvPr/>
        </p:nvSpPr>
        <p:spPr>
          <a:xfrm>
            <a:off x="2803031" y="3653413"/>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Staff Experience</a:t>
            </a:r>
            <a:endParaRPr lang="en-US" sz="1400">
              <a:solidFill>
                <a:srgbClr val="000000"/>
              </a:solidFill>
              <a:latin typeface="Arial"/>
              <a:cs typeface="Arial"/>
            </a:endParaRPr>
          </a:p>
        </p:txBody>
      </p:sp>
      <p:sp>
        <p:nvSpPr>
          <p:cNvPr id="10" name="Rectangle 9">
            <a:extLst>
              <a:ext uri="{FF2B5EF4-FFF2-40B4-BE49-F238E27FC236}">
                <a16:creationId xmlns:a16="http://schemas.microsoft.com/office/drawing/2014/main" id="{CEED66E1-0754-BBEB-109D-B072037E1EBF}"/>
              </a:ext>
            </a:extLst>
          </p:cNvPr>
          <p:cNvSpPr/>
          <p:nvPr/>
        </p:nvSpPr>
        <p:spPr>
          <a:xfrm>
            <a:off x="2848411" y="5760057"/>
            <a:ext cx="1844260" cy="473444"/>
          </a:xfrm>
          <a:prstGeom prst="rect">
            <a:avLst/>
          </a:prstGeom>
          <a:solidFill>
            <a:schemeClr val="accent3">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400">
                <a:solidFill>
                  <a:srgbClr val="000000"/>
                </a:solidFill>
                <a:latin typeface="Arial"/>
                <a:cs typeface="Calibri"/>
              </a:rPr>
              <a:t>Improved Value</a:t>
            </a:r>
            <a:endParaRPr lang="en-US" sz="1400">
              <a:solidFill>
                <a:srgbClr val="000000"/>
              </a:solidFill>
              <a:latin typeface="Arial"/>
              <a:cs typeface="Arial"/>
            </a:endParaRPr>
          </a:p>
        </p:txBody>
      </p:sp>
      <p:cxnSp>
        <p:nvCxnSpPr>
          <p:cNvPr id="12" name="Straight Arrow Connector 11">
            <a:extLst>
              <a:ext uri="{FF2B5EF4-FFF2-40B4-BE49-F238E27FC236}">
                <a16:creationId xmlns:a16="http://schemas.microsoft.com/office/drawing/2014/main" id="{9E2BE3B5-F510-956B-E0B8-97BE5787B611}"/>
              </a:ext>
            </a:extLst>
          </p:cNvPr>
          <p:cNvCxnSpPr>
            <a:stCxn id="5" idx="1"/>
          </p:cNvCxnSpPr>
          <p:nvPr/>
        </p:nvCxnSpPr>
        <p:spPr>
          <a:xfrm flipH="1">
            <a:off x="2116104" y="1062263"/>
            <a:ext cx="787402" cy="186053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a:extLst>
              <a:ext uri="{FF2B5EF4-FFF2-40B4-BE49-F238E27FC236}">
                <a16:creationId xmlns:a16="http://schemas.microsoft.com/office/drawing/2014/main" id="{F40CD0F4-31AA-B8ED-19C1-EF36BBFD4899}"/>
              </a:ext>
            </a:extLst>
          </p:cNvPr>
          <p:cNvCxnSpPr>
            <a:cxnSpLocks/>
            <a:stCxn id="7" idx="1"/>
          </p:cNvCxnSpPr>
          <p:nvPr/>
        </p:nvCxnSpPr>
        <p:spPr>
          <a:xfrm flipH="1">
            <a:off x="2110883" y="2314517"/>
            <a:ext cx="730250" cy="669448"/>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55FC239C-B4F2-CF28-B74C-82DC6D71BC15}"/>
              </a:ext>
            </a:extLst>
          </p:cNvPr>
          <p:cNvCxnSpPr>
            <a:cxnSpLocks/>
            <a:stCxn id="9" idx="1"/>
          </p:cNvCxnSpPr>
          <p:nvPr/>
        </p:nvCxnSpPr>
        <p:spPr>
          <a:xfrm flipH="1" flipV="1">
            <a:off x="2110883" y="3007084"/>
            <a:ext cx="692148" cy="883051"/>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2113D928-F40B-7E17-0FF6-BF2FFDD2EDE6}"/>
              </a:ext>
            </a:extLst>
          </p:cNvPr>
          <p:cNvCxnSpPr>
            <a:cxnSpLocks/>
            <a:stCxn id="10" idx="1"/>
          </p:cNvCxnSpPr>
          <p:nvPr/>
        </p:nvCxnSpPr>
        <p:spPr>
          <a:xfrm flipH="1" flipV="1">
            <a:off x="2133121" y="3215363"/>
            <a:ext cx="715290" cy="2781416"/>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BB34D39D-4193-77D6-3453-C957D5C7C0F1}"/>
              </a:ext>
            </a:extLst>
          </p:cNvPr>
          <p:cNvSpPr/>
          <p:nvPr/>
        </p:nvSpPr>
        <p:spPr>
          <a:xfrm>
            <a:off x="5080432" y="49594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Admission avoidance and pathway redesign</a:t>
            </a:r>
          </a:p>
        </p:txBody>
      </p:sp>
      <p:sp>
        <p:nvSpPr>
          <p:cNvPr id="18" name="Rectangle 17">
            <a:extLst>
              <a:ext uri="{FF2B5EF4-FFF2-40B4-BE49-F238E27FC236}">
                <a16:creationId xmlns:a16="http://schemas.microsoft.com/office/drawing/2014/main" id="{CA40D362-0113-2269-14B5-7ED173A0A75E}"/>
              </a:ext>
            </a:extLst>
          </p:cNvPr>
          <p:cNvSpPr/>
          <p:nvPr/>
        </p:nvSpPr>
        <p:spPr>
          <a:xfrm>
            <a:off x="5080432" y="1009683"/>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Improving access to services</a:t>
            </a:r>
          </a:p>
        </p:txBody>
      </p:sp>
      <p:sp>
        <p:nvSpPr>
          <p:cNvPr id="19" name="Rectangle 18">
            <a:extLst>
              <a:ext uri="{FF2B5EF4-FFF2-40B4-BE49-F238E27FC236}">
                <a16:creationId xmlns:a16="http://schemas.microsoft.com/office/drawing/2014/main" id="{61D6C0ED-4551-93E3-1CF4-28B489A3FA3C}"/>
              </a:ext>
            </a:extLst>
          </p:cNvPr>
          <p:cNvSpPr/>
          <p:nvPr/>
        </p:nvSpPr>
        <p:spPr>
          <a:xfrm>
            <a:off x="5080432" y="1558752"/>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Marmot Town in Luton</a:t>
            </a:r>
          </a:p>
        </p:txBody>
      </p:sp>
      <p:sp>
        <p:nvSpPr>
          <p:cNvPr id="20" name="Rectangle 19">
            <a:extLst>
              <a:ext uri="{FF2B5EF4-FFF2-40B4-BE49-F238E27FC236}">
                <a16:creationId xmlns:a16="http://schemas.microsoft.com/office/drawing/2014/main" id="{DB9F0EAB-6430-C86F-E977-96C8437137B7}"/>
              </a:ext>
            </a:extLst>
          </p:cNvPr>
          <p:cNvSpPr/>
          <p:nvPr/>
        </p:nvSpPr>
        <p:spPr>
          <a:xfrm>
            <a:off x="5080432" y="206695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Improve access, flow, waiting times and reduce backlogs</a:t>
            </a:r>
          </a:p>
        </p:txBody>
      </p:sp>
      <p:sp>
        <p:nvSpPr>
          <p:cNvPr id="21" name="Rectangle 20">
            <a:extLst>
              <a:ext uri="{FF2B5EF4-FFF2-40B4-BE49-F238E27FC236}">
                <a16:creationId xmlns:a16="http://schemas.microsoft.com/office/drawing/2014/main" id="{2C9CCABA-FDD6-2228-BE2D-A45813366F27}"/>
              </a:ext>
            </a:extLst>
          </p:cNvPr>
          <p:cNvSpPr/>
          <p:nvPr/>
        </p:nvSpPr>
        <p:spPr>
          <a:xfrm>
            <a:off x="5080432" y="3133143"/>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Reduction of agency spend</a:t>
            </a:r>
          </a:p>
        </p:txBody>
      </p:sp>
      <p:sp>
        <p:nvSpPr>
          <p:cNvPr id="22" name="Rectangle 21">
            <a:extLst>
              <a:ext uri="{FF2B5EF4-FFF2-40B4-BE49-F238E27FC236}">
                <a16:creationId xmlns:a16="http://schemas.microsoft.com/office/drawing/2014/main" id="{8950941D-68F4-F8EB-6B65-F7EBCEB957CB}"/>
              </a:ext>
            </a:extLst>
          </p:cNvPr>
          <p:cNvSpPr/>
          <p:nvPr/>
        </p:nvSpPr>
        <p:spPr>
          <a:xfrm>
            <a:off x="5080432" y="3663162"/>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Targeted recruitment efforts</a:t>
            </a:r>
          </a:p>
        </p:txBody>
      </p:sp>
      <p:sp>
        <p:nvSpPr>
          <p:cNvPr id="23" name="Rectangle 22">
            <a:extLst>
              <a:ext uri="{FF2B5EF4-FFF2-40B4-BE49-F238E27FC236}">
                <a16:creationId xmlns:a16="http://schemas.microsoft.com/office/drawing/2014/main" id="{4A3B3CDA-B21A-FF21-3496-16166C0D518E}"/>
              </a:ext>
            </a:extLst>
          </p:cNvPr>
          <p:cNvSpPr/>
          <p:nvPr/>
        </p:nvSpPr>
        <p:spPr>
          <a:xfrm>
            <a:off x="5080432" y="4186423"/>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Workforce Plan</a:t>
            </a:r>
            <a:endParaRPr lang="en-US" sz="1600">
              <a:solidFill>
                <a:schemeClr val="tx1"/>
              </a:solidFill>
            </a:endParaRPr>
          </a:p>
        </p:txBody>
      </p:sp>
      <p:sp>
        <p:nvSpPr>
          <p:cNvPr id="24" name="Rectangle 23">
            <a:extLst>
              <a:ext uri="{FF2B5EF4-FFF2-40B4-BE49-F238E27FC236}">
                <a16:creationId xmlns:a16="http://schemas.microsoft.com/office/drawing/2014/main" id="{67B7212B-A402-548F-7A03-0B16C9F5FFE1}"/>
              </a:ext>
            </a:extLst>
          </p:cNvPr>
          <p:cNvSpPr/>
          <p:nvPr/>
        </p:nvSpPr>
        <p:spPr>
          <a:xfrm>
            <a:off x="5089957" y="5598781"/>
            <a:ext cx="1834735" cy="736872"/>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Financial Viability</a:t>
            </a:r>
          </a:p>
        </p:txBody>
      </p:sp>
      <p:sp>
        <p:nvSpPr>
          <p:cNvPr id="25" name="Rectangle 24">
            <a:extLst>
              <a:ext uri="{FF2B5EF4-FFF2-40B4-BE49-F238E27FC236}">
                <a16:creationId xmlns:a16="http://schemas.microsoft.com/office/drawing/2014/main" id="{D7C3D620-3D11-AA1D-CB58-E113823E0B74}"/>
              </a:ext>
            </a:extLst>
          </p:cNvPr>
          <p:cNvSpPr/>
          <p:nvPr/>
        </p:nvSpPr>
        <p:spPr>
          <a:xfrm>
            <a:off x="5070907" y="6401752"/>
            <a:ext cx="1853785" cy="37819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Sustainability</a:t>
            </a:r>
          </a:p>
        </p:txBody>
      </p:sp>
      <p:cxnSp>
        <p:nvCxnSpPr>
          <p:cNvPr id="26" name="Straight Arrow Connector 25">
            <a:extLst>
              <a:ext uri="{FF2B5EF4-FFF2-40B4-BE49-F238E27FC236}">
                <a16:creationId xmlns:a16="http://schemas.microsoft.com/office/drawing/2014/main" id="{0830DBE8-D9FA-3175-383F-2EEE4752BF4D}"/>
              </a:ext>
            </a:extLst>
          </p:cNvPr>
          <p:cNvCxnSpPr>
            <a:cxnSpLocks/>
            <a:stCxn id="17" idx="1"/>
          </p:cNvCxnSpPr>
          <p:nvPr/>
        </p:nvCxnSpPr>
        <p:spPr>
          <a:xfrm flipH="1">
            <a:off x="4783410" y="732670"/>
            <a:ext cx="297022" cy="312347"/>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112AA52-88FB-A8FD-B51C-A49557A322F1}"/>
              </a:ext>
            </a:extLst>
          </p:cNvPr>
          <p:cNvCxnSpPr>
            <a:cxnSpLocks/>
          </p:cNvCxnSpPr>
          <p:nvPr/>
        </p:nvCxnSpPr>
        <p:spPr>
          <a:xfrm flipH="1" flipV="1">
            <a:off x="4783409" y="1086229"/>
            <a:ext cx="270372" cy="31117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a:extLst>
              <a:ext uri="{FF2B5EF4-FFF2-40B4-BE49-F238E27FC236}">
                <a16:creationId xmlns:a16="http://schemas.microsoft.com/office/drawing/2014/main" id="{C1A233EB-12B9-0755-13EE-67D0EF87E3AE}"/>
              </a:ext>
            </a:extLst>
          </p:cNvPr>
          <p:cNvCxnSpPr>
            <a:cxnSpLocks/>
          </p:cNvCxnSpPr>
          <p:nvPr/>
        </p:nvCxnSpPr>
        <p:spPr>
          <a:xfrm flipH="1" flipV="1">
            <a:off x="4773189" y="1130320"/>
            <a:ext cx="272294" cy="70339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C5FB0285-AC61-6F3B-D850-EB76DDA42BDB}"/>
              </a:ext>
            </a:extLst>
          </p:cNvPr>
          <p:cNvCxnSpPr>
            <a:cxnSpLocks/>
          </p:cNvCxnSpPr>
          <p:nvPr/>
        </p:nvCxnSpPr>
        <p:spPr>
          <a:xfrm flipH="1" flipV="1">
            <a:off x="4745732" y="2300271"/>
            <a:ext cx="337851" cy="58546"/>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5DC98B0B-055E-5113-897F-6A49DE0E6AD3}"/>
              </a:ext>
            </a:extLst>
          </p:cNvPr>
          <p:cNvCxnSpPr>
            <a:cxnSpLocks/>
          </p:cNvCxnSpPr>
          <p:nvPr/>
        </p:nvCxnSpPr>
        <p:spPr>
          <a:xfrm flipH="1">
            <a:off x="4698105" y="3419162"/>
            <a:ext cx="369192" cy="348590"/>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FE806802-A5EA-73D2-A6C2-63B41EE16DA1}"/>
              </a:ext>
            </a:extLst>
          </p:cNvPr>
          <p:cNvCxnSpPr>
            <a:cxnSpLocks/>
            <a:stCxn id="22" idx="1"/>
          </p:cNvCxnSpPr>
          <p:nvPr/>
        </p:nvCxnSpPr>
        <p:spPr>
          <a:xfrm flipH="1" flipV="1">
            <a:off x="4710391" y="3843423"/>
            <a:ext cx="370041" cy="56461"/>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EF03FFFD-60E5-4908-5BA5-047E4DD5F890}"/>
              </a:ext>
            </a:extLst>
          </p:cNvPr>
          <p:cNvCxnSpPr>
            <a:cxnSpLocks/>
            <a:stCxn id="23" idx="1"/>
          </p:cNvCxnSpPr>
          <p:nvPr/>
        </p:nvCxnSpPr>
        <p:spPr>
          <a:xfrm flipH="1" flipV="1">
            <a:off x="4717156" y="3943346"/>
            <a:ext cx="363276" cy="479799"/>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7FBCCAF-BF40-322D-14D9-3AB57D664C0C}"/>
              </a:ext>
            </a:extLst>
          </p:cNvPr>
          <p:cNvCxnSpPr>
            <a:cxnSpLocks/>
          </p:cNvCxnSpPr>
          <p:nvPr/>
        </p:nvCxnSpPr>
        <p:spPr>
          <a:xfrm flipH="1" flipV="1">
            <a:off x="4745732" y="6112769"/>
            <a:ext cx="334701" cy="488902"/>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EF399E7E-38EE-02B8-574C-4F7AA151BAA0}"/>
              </a:ext>
            </a:extLst>
          </p:cNvPr>
          <p:cNvCxnSpPr>
            <a:cxnSpLocks/>
          </p:cNvCxnSpPr>
          <p:nvPr/>
        </p:nvCxnSpPr>
        <p:spPr>
          <a:xfrm flipH="1">
            <a:off x="4783409" y="6038315"/>
            <a:ext cx="316074" cy="835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5" name="Rectangle 34">
            <a:extLst>
              <a:ext uri="{FF2B5EF4-FFF2-40B4-BE49-F238E27FC236}">
                <a16:creationId xmlns:a16="http://schemas.microsoft.com/office/drawing/2014/main" id="{5B2D4150-7F6B-7F0E-780D-2AFC73EC4ABE}"/>
              </a:ext>
            </a:extLst>
          </p:cNvPr>
          <p:cNvSpPr/>
          <p:nvPr/>
        </p:nvSpPr>
        <p:spPr>
          <a:xfrm>
            <a:off x="7195903" y="391172"/>
            <a:ext cx="4646453" cy="578219"/>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Crisis pathway development and A&amp;E presentations to ensure everyone knows how to access the service. Increase engagement with the Local Authorities and ELFT to streamline the housing pathway to have one clear profile around the main contacts and improve understanding about support offer</a:t>
            </a:r>
          </a:p>
        </p:txBody>
      </p:sp>
      <p:sp>
        <p:nvSpPr>
          <p:cNvPr id="36" name="Rectangle 35">
            <a:extLst>
              <a:ext uri="{FF2B5EF4-FFF2-40B4-BE49-F238E27FC236}">
                <a16:creationId xmlns:a16="http://schemas.microsoft.com/office/drawing/2014/main" id="{235B0880-C8AF-EA2E-B122-F4050C366221}"/>
              </a:ext>
            </a:extLst>
          </p:cNvPr>
          <p:cNvSpPr/>
          <p:nvPr/>
        </p:nvSpPr>
        <p:spPr>
          <a:xfrm>
            <a:off x="7195903" y="1009682"/>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Ensure there are clear lines of accessing a service with clear pathways for service users that have a range of needs particularly around ADHD, Autism, Forensics and Long-Term conditions. Use population health to understand the population needs</a:t>
            </a:r>
          </a:p>
        </p:txBody>
      </p:sp>
      <p:sp>
        <p:nvSpPr>
          <p:cNvPr id="37" name="Rectangle 36">
            <a:extLst>
              <a:ext uri="{FF2B5EF4-FFF2-40B4-BE49-F238E27FC236}">
                <a16:creationId xmlns:a16="http://schemas.microsoft.com/office/drawing/2014/main" id="{854D5EDF-DF8B-E0F3-AF96-5932510FAE8E}"/>
              </a:ext>
            </a:extLst>
          </p:cNvPr>
          <p:cNvSpPr/>
          <p:nvPr/>
        </p:nvSpPr>
        <p:spPr>
          <a:xfrm>
            <a:off x="7195903" y="1538473"/>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Engage in the Marmot </a:t>
            </a:r>
            <a:r>
              <a:rPr lang="en-US" sz="800" dirty="0" err="1">
                <a:solidFill>
                  <a:schemeClr val="tx1"/>
                </a:solidFill>
                <a:latin typeface="Arial"/>
                <a:cs typeface="Calibri"/>
              </a:rPr>
              <a:t>programme</a:t>
            </a:r>
            <a:r>
              <a:rPr lang="en-US" sz="800" dirty="0">
                <a:solidFill>
                  <a:schemeClr val="tx1"/>
                </a:solidFill>
                <a:latin typeface="Arial"/>
                <a:cs typeface="Calibri"/>
              </a:rPr>
              <a:t>, improve access to services by developing a place-based plan and conduct a deep dive review into who is accessing Luton </a:t>
            </a:r>
            <a:r>
              <a:rPr lang="en-US" sz="800" dirty="0" smtClean="0">
                <a:solidFill>
                  <a:schemeClr val="tx1"/>
                </a:solidFill>
                <a:latin typeface="Arial"/>
                <a:cs typeface="Calibri"/>
              </a:rPr>
              <a:t>mental health </a:t>
            </a:r>
            <a:r>
              <a:rPr lang="en-US" sz="800" dirty="0">
                <a:solidFill>
                  <a:schemeClr val="tx1"/>
                </a:solidFill>
                <a:latin typeface="Arial"/>
                <a:cs typeface="Calibri"/>
              </a:rPr>
              <a:t>services</a:t>
            </a:r>
          </a:p>
        </p:txBody>
      </p:sp>
      <p:sp>
        <p:nvSpPr>
          <p:cNvPr id="38" name="Rectangle 37">
            <a:extLst>
              <a:ext uri="{FF2B5EF4-FFF2-40B4-BE49-F238E27FC236}">
                <a16:creationId xmlns:a16="http://schemas.microsoft.com/office/drawing/2014/main" id="{2A61A3E2-8CB6-8426-D577-820A9C36E071}"/>
              </a:ext>
            </a:extLst>
          </p:cNvPr>
          <p:cNvSpPr/>
          <p:nvPr/>
        </p:nvSpPr>
        <p:spPr>
          <a:xfrm>
            <a:off x="7195903" y="2071258"/>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Support teams that are particularly struggling to develop robust recovery plans, support demand and capacity mapping and think about innovative ways to increase productivity to work through growing waiting lists</a:t>
            </a:r>
          </a:p>
        </p:txBody>
      </p:sp>
      <p:sp>
        <p:nvSpPr>
          <p:cNvPr id="39" name="Rectangle 38">
            <a:extLst>
              <a:ext uri="{FF2B5EF4-FFF2-40B4-BE49-F238E27FC236}">
                <a16:creationId xmlns:a16="http://schemas.microsoft.com/office/drawing/2014/main" id="{CB295707-EAF5-F64B-F685-B1C05AD2E2FD}"/>
              </a:ext>
            </a:extLst>
          </p:cNvPr>
          <p:cNvSpPr/>
          <p:nvPr/>
        </p:nvSpPr>
        <p:spPr>
          <a:xfrm>
            <a:off x="7195903" y="2586223"/>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Support the Trust's Social Care Review </a:t>
            </a:r>
            <a:r>
              <a:rPr lang="en-US" sz="800" dirty="0" err="1">
                <a:solidFill>
                  <a:schemeClr val="tx1"/>
                </a:solidFill>
                <a:latin typeface="Arial"/>
                <a:cs typeface="Calibri"/>
              </a:rPr>
              <a:t>programme</a:t>
            </a:r>
            <a:r>
              <a:rPr lang="en-US" sz="800" dirty="0">
                <a:solidFill>
                  <a:schemeClr val="tx1"/>
                </a:solidFill>
                <a:latin typeface="Arial"/>
                <a:cs typeface="Calibri"/>
              </a:rPr>
              <a:t>. Review pathway for police referrals, identify police/system training where appropriate and review the </a:t>
            </a:r>
            <a:r>
              <a:rPr lang="en-US" sz="800" dirty="0" smtClean="0">
                <a:solidFill>
                  <a:schemeClr val="tx1"/>
                </a:solidFill>
                <a:latin typeface="Arial"/>
                <a:cs typeface="Calibri"/>
              </a:rPr>
              <a:t>Approved Mental Health Professional (AMPH) </a:t>
            </a:r>
            <a:r>
              <a:rPr lang="en-US" sz="800" dirty="0">
                <a:solidFill>
                  <a:schemeClr val="tx1"/>
                </a:solidFill>
                <a:latin typeface="Arial"/>
                <a:cs typeface="Calibri"/>
              </a:rPr>
              <a:t>service model</a:t>
            </a:r>
          </a:p>
        </p:txBody>
      </p:sp>
      <p:sp>
        <p:nvSpPr>
          <p:cNvPr id="40" name="Rectangle 39">
            <a:extLst>
              <a:ext uri="{FF2B5EF4-FFF2-40B4-BE49-F238E27FC236}">
                <a16:creationId xmlns:a16="http://schemas.microsoft.com/office/drawing/2014/main" id="{2432C9F8-BA66-1D38-25AF-AD0F6F33A6F6}"/>
              </a:ext>
            </a:extLst>
          </p:cNvPr>
          <p:cNvSpPr/>
          <p:nvPr/>
        </p:nvSpPr>
        <p:spPr>
          <a:xfrm>
            <a:off x="7195903" y="3633358"/>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Develop a fast-track approach to sponsorship of candidates from abroad for medical recruitment. Improve targeting of recruitment efforts and more local/bespoke campaigns – work with partners for "hard to recruit" specialisms</a:t>
            </a:r>
          </a:p>
        </p:txBody>
      </p:sp>
      <p:sp>
        <p:nvSpPr>
          <p:cNvPr id="41" name="Rectangle 40">
            <a:extLst>
              <a:ext uri="{FF2B5EF4-FFF2-40B4-BE49-F238E27FC236}">
                <a16:creationId xmlns:a16="http://schemas.microsoft.com/office/drawing/2014/main" id="{9EE2D5C1-CFCD-22A0-E6C9-6D60906366CE}"/>
              </a:ext>
            </a:extLst>
          </p:cNvPr>
          <p:cNvSpPr/>
          <p:nvPr/>
        </p:nvSpPr>
        <p:spPr>
          <a:xfrm>
            <a:off x="7195903" y="4143099"/>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Set out a local workforce plan that sets out needs, actions, measures of success and consider solutions for an ageing workforce with greater flexibility of bank offer for retired staff</a:t>
            </a:r>
          </a:p>
        </p:txBody>
      </p:sp>
      <p:sp>
        <p:nvSpPr>
          <p:cNvPr id="42" name="Rectangle 41">
            <a:extLst>
              <a:ext uri="{FF2B5EF4-FFF2-40B4-BE49-F238E27FC236}">
                <a16:creationId xmlns:a16="http://schemas.microsoft.com/office/drawing/2014/main" id="{153FEF67-9012-0BB0-CA45-FBE360B31A3F}"/>
              </a:ext>
            </a:extLst>
          </p:cNvPr>
          <p:cNvSpPr/>
          <p:nvPr/>
        </p:nvSpPr>
        <p:spPr>
          <a:xfrm>
            <a:off x="7195903" y="5598782"/>
            <a:ext cx="4636928" cy="760222"/>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b="1" dirty="0">
                <a:solidFill>
                  <a:schemeClr val="tx1"/>
                </a:solidFill>
                <a:latin typeface="Arial"/>
                <a:cs typeface="Calibri"/>
              </a:rPr>
              <a:t>Community Services</a:t>
            </a:r>
            <a:r>
              <a:rPr lang="en-US" sz="800" dirty="0">
                <a:solidFill>
                  <a:schemeClr val="tx1"/>
                </a:solidFill>
                <a:latin typeface="Arial"/>
                <a:cs typeface="Calibri"/>
              </a:rPr>
              <a:t>: Workforce planning, </a:t>
            </a:r>
            <a:r>
              <a:rPr lang="en-US" sz="800" dirty="0" smtClean="0">
                <a:solidFill>
                  <a:schemeClr val="tx1"/>
                </a:solidFill>
                <a:latin typeface="Arial"/>
                <a:cs typeface="Calibri"/>
              </a:rPr>
              <a:t>Primary Care Prescriptions (FP10) </a:t>
            </a:r>
            <a:r>
              <a:rPr lang="en-US" sz="800" dirty="0">
                <a:solidFill>
                  <a:schemeClr val="tx1"/>
                </a:solidFill>
                <a:latin typeface="Arial"/>
                <a:cs typeface="Calibri"/>
              </a:rPr>
              <a:t>spending and transport reduction</a:t>
            </a:r>
          </a:p>
          <a:p>
            <a:pPr algn="ctr"/>
            <a:r>
              <a:rPr lang="en-US" sz="800" b="1" dirty="0">
                <a:solidFill>
                  <a:schemeClr val="tx1"/>
                </a:solidFill>
                <a:latin typeface="Arial"/>
                <a:cs typeface="Calibri"/>
              </a:rPr>
              <a:t>Inpatient/Crisis</a:t>
            </a:r>
            <a:r>
              <a:rPr lang="en-US" sz="800" dirty="0">
                <a:solidFill>
                  <a:schemeClr val="tx1"/>
                </a:solidFill>
                <a:latin typeface="Arial"/>
                <a:cs typeface="Calibri"/>
              </a:rPr>
              <a:t>: </a:t>
            </a:r>
            <a:r>
              <a:rPr lang="en-US" sz="800" dirty="0" err="1">
                <a:solidFill>
                  <a:schemeClr val="tx1"/>
                </a:solidFill>
                <a:latin typeface="Arial"/>
                <a:cs typeface="Calibri"/>
              </a:rPr>
              <a:t>Oxehealth</a:t>
            </a:r>
            <a:r>
              <a:rPr lang="en-US" sz="800" dirty="0">
                <a:solidFill>
                  <a:schemeClr val="tx1"/>
                </a:solidFill>
                <a:latin typeface="Arial"/>
                <a:cs typeface="Calibri"/>
              </a:rPr>
              <a:t> monitoring, transport reduction, estates </a:t>
            </a:r>
            <a:r>
              <a:rPr lang="en-US" sz="800" dirty="0" err="1">
                <a:solidFill>
                  <a:schemeClr val="tx1"/>
                </a:solidFill>
                <a:latin typeface="Arial"/>
                <a:cs typeface="Calibri"/>
              </a:rPr>
              <a:t>reivew</a:t>
            </a:r>
            <a:r>
              <a:rPr lang="en-US" sz="800" dirty="0">
                <a:solidFill>
                  <a:schemeClr val="tx1"/>
                </a:solidFill>
                <a:latin typeface="Arial"/>
                <a:cs typeface="Calibri"/>
              </a:rPr>
              <a:t> and streamline pathways</a:t>
            </a:r>
          </a:p>
          <a:p>
            <a:pPr algn="ctr"/>
            <a:r>
              <a:rPr lang="en-US" sz="800" b="1" dirty="0">
                <a:solidFill>
                  <a:schemeClr val="tx1"/>
                </a:solidFill>
                <a:latin typeface="Arial"/>
                <a:cs typeface="Calibri"/>
              </a:rPr>
              <a:t>Older Adults/LD/Admin</a:t>
            </a:r>
            <a:r>
              <a:rPr lang="en-US" sz="800" dirty="0">
                <a:solidFill>
                  <a:schemeClr val="tx1"/>
                </a:solidFill>
                <a:latin typeface="Arial"/>
                <a:cs typeface="Calibri"/>
              </a:rPr>
              <a:t>: cut agency, review prescriptions, Autism/ADHD </a:t>
            </a:r>
            <a:r>
              <a:rPr lang="en-US" sz="800" dirty="0" err="1">
                <a:solidFill>
                  <a:schemeClr val="tx1"/>
                </a:solidFill>
                <a:latin typeface="Arial"/>
                <a:cs typeface="Calibri"/>
              </a:rPr>
              <a:t>centre</a:t>
            </a:r>
            <a:r>
              <a:rPr lang="en-US" sz="800" dirty="0">
                <a:solidFill>
                  <a:schemeClr val="tx1"/>
                </a:solidFill>
                <a:latin typeface="Arial"/>
                <a:cs typeface="Calibri"/>
              </a:rPr>
              <a:t> for excellence and clear roles and responsibilities for staff</a:t>
            </a:r>
          </a:p>
        </p:txBody>
      </p:sp>
      <p:sp>
        <p:nvSpPr>
          <p:cNvPr id="43" name="Rectangle 42">
            <a:extLst>
              <a:ext uri="{FF2B5EF4-FFF2-40B4-BE49-F238E27FC236}">
                <a16:creationId xmlns:a16="http://schemas.microsoft.com/office/drawing/2014/main" id="{27DFA763-4055-EEE4-40DF-184A17DDFAD1}"/>
              </a:ext>
            </a:extLst>
          </p:cNvPr>
          <p:cNvSpPr/>
          <p:nvPr/>
        </p:nvSpPr>
        <p:spPr>
          <a:xfrm>
            <a:off x="7195903" y="6407282"/>
            <a:ext cx="4636928" cy="406769"/>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Establishment of sustainability champions, reduce medication waste through </a:t>
            </a:r>
            <a:r>
              <a:rPr lang="en-US" sz="800" dirty="0" err="1">
                <a:solidFill>
                  <a:schemeClr val="tx1"/>
                </a:solidFill>
                <a:latin typeface="Arial"/>
                <a:cs typeface="Calibri"/>
              </a:rPr>
              <a:t>rationalised</a:t>
            </a:r>
            <a:r>
              <a:rPr lang="en-US" sz="800" dirty="0">
                <a:solidFill>
                  <a:schemeClr val="tx1"/>
                </a:solidFill>
                <a:latin typeface="Arial"/>
                <a:cs typeface="Calibri"/>
              </a:rPr>
              <a:t> prescribing, develop nature-based interventions and establish a menu of options, </a:t>
            </a:r>
            <a:r>
              <a:rPr lang="en-US" sz="800" dirty="0" err="1" smtClean="0">
                <a:solidFill>
                  <a:schemeClr val="tx1"/>
                </a:solidFill>
                <a:latin typeface="Arial"/>
                <a:cs typeface="Calibri"/>
              </a:rPr>
              <a:t>centralised</a:t>
            </a:r>
            <a:r>
              <a:rPr lang="en-US" sz="800" dirty="0" smtClean="0">
                <a:solidFill>
                  <a:schemeClr val="tx1"/>
                </a:solidFill>
                <a:latin typeface="Arial"/>
                <a:cs typeface="Calibri"/>
              </a:rPr>
              <a:t> </a:t>
            </a:r>
            <a:r>
              <a:rPr lang="en-US" sz="800" dirty="0">
                <a:solidFill>
                  <a:schemeClr val="tx1"/>
                </a:solidFill>
                <a:latin typeface="Arial"/>
                <a:cs typeface="Calibri"/>
              </a:rPr>
              <a:t>procurement and focus on appropriate digital interventions</a:t>
            </a:r>
          </a:p>
        </p:txBody>
      </p:sp>
      <p:sp>
        <p:nvSpPr>
          <p:cNvPr id="2" name="Rectangle 1">
            <a:extLst>
              <a:ext uri="{FF2B5EF4-FFF2-40B4-BE49-F238E27FC236}">
                <a16:creationId xmlns:a16="http://schemas.microsoft.com/office/drawing/2014/main" id="{0D5C530F-D9CE-780F-D247-23044EF72A8E}"/>
              </a:ext>
            </a:extLst>
          </p:cNvPr>
          <p:cNvSpPr/>
          <p:nvPr/>
        </p:nvSpPr>
        <p:spPr>
          <a:xfrm>
            <a:off x="5080432" y="4710297"/>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Improve staff experience of supervisions and appraisals</a:t>
            </a:r>
            <a:endParaRPr lang="en-US" sz="1600">
              <a:solidFill>
                <a:schemeClr val="tx1"/>
              </a:solidFill>
            </a:endParaRPr>
          </a:p>
        </p:txBody>
      </p:sp>
      <p:sp>
        <p:nvSpPr>
          <p:cNvPr id="3" name="Rectangle 2">
            <a:extLst>
              <a:ext uri="{FF2B5EF4-FFF2-40B4-BE49-F238E27FC236}">
                <a16:creationId xmlns:a16="http://schemas.microsoft.com/office/drawing/2014/main" id="{41D74A20-1C28-91C9-AFAE-437140CD86D2}"/>
              </a:ext>
            </a:extLst>
          </p:cNvPr>
          <p:cNvSpPr/>
          <p:nvPr/>
        </p:nvSpPr>
        <p:spPr>
          <a:xfrm>
            <a:off x="7195903" y="4666973"/>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Review staff survey results, staff working groups, training plans and audit experiences across Luton &amp; Bedfordshire</a:t>
            </a:r>
          </a:p>
        </p:txBody>
      </p:sp>
      <p:sp>
        <p:nvSpPr>
          <p:cNvPr id="6" name="Rectangle 5">
            <a:extLst>
              <a:ext uri="{FF2B5EF4-FFF2-40B4-BE49-F238E27FC236}">
                <a16:creationId xmlns:a16="http://schemas.microsoft.com/office/drawing/2014/main" id="{E5347305-C912-0D50-F171-0651811FAA06}"/>
              </a:ext>
            </a:extLst>
          </p:cNvPr>
          <p:cNvSpPr/>
          <p:nvPr/>
        </p:nvSpPr>
        <p:spPr>
          <a:xfrm>
            <a:off x="5089957" y="5243697"/>
            <a:ext cx="1834735" cy="295127"/>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Digital Inequalities</a:t>
            </a:r>
            <a:endParaRPr lang="en-US" sz="1600">
              <a:solidFill>
                <a:schemeClr val="tx1"/>
              </a:solidFill>
            </a:endParaRPr>
          </a:p>
        </p:txBody>
      </p:sp>
      <p:sp>
        <p:nvSpPr>
          <p:cNvPr id="8" name="Rectangle 7">
            <a:extLst>
              <a:ext uri="{FF2B5EF4-FFF2-40B4-BE49-F238E27FC236}">
                <a16:creationId xmlns:a16="http://schemas.microsoft.com/office/drawing/2014/main" id="{0B19920B-4794-1926-CFBD-7A7289AB87CA}"/>
              </a:ext>
            </a:extLst>
          </p:cNvPr>
          <p:cNvSpPr/>
          <p:nvPr/>
        </p:nvSpPr>
        <p:spPr>
          <a:xfrm>
            <a:off x="7195903" y="5181323"/>
            <a:ext cx="4646453" cy="36178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Ensure access to mobile phones that work locally, ensure video technology is available in all patients and community settings and improve </a:t>
            </a:r>
            <a:r>
              <a:rPr lang="en-US" sz="800" dirty="0" err="1">
                <a:solidFill>
                  <a:schemeClr val="tx1"/>
                </a:solidFill>
                <a:latin typeface="Arial"/>
                <a:cs typeface="Calibri"/>
              </a:rPr>
              <a:t>WiFi</a:t>
            </a:r>
            <a:r>
              <a:rPr lang="en-US" sz="800" dirty="0">
                <a:solidFill>
                  <a:schemeClr val="tx1"/>
                </a:solidFill>
                <a:latin typeface="Arial"/>
                <a:cs typeface="Calibri"/>
              </a:rPr>
              <a:t> capability.</a:t>
            </a:r>
          </a:p>
        </p:txBody>
      </p:sp>
      <p:sp>
        <p:nvSpPr>
          <p:cNvPr id="46" name="Rectangle 45">
            <a:extLst>
              <a:ext uri="{FF2B5EF4-FFF2-40B4-BE49-F238E27FC236}">
                <a16:creationId xmlns:a16="http://schemas.microsoft.com/office/drawing/2014/main" id="{C02693E6-AEAC-6A7B-7A91-CCD1B6E74ECE}"/>
              </a:ext>
            </a:extLst>
          </p:cNvPr>
          <p:cNvSpPr/>
          <p:nvPr/>
        </p:nvSpPr>
        <p:spPr>
          <a:xfrm>
            <a:off x="5080432" y="2609268"/>
            <a:ext cx="1844260" cy="473444"/>
          </a:xfrm>
          <a:prstGeom prst="rect">
            <a:avLst/>
          </a:prstGeom>
          <a:solidFill>
            <a:schemeClr val="accent2">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a:solidFill>
                  <a:schemeClr val="tx1"/>
                </a:solidFill>
                <a:latin typeface="Arial"/>
                <a:cs typeface="Calibri"/>
              </a:rPr>
              <a:t>Social Care and Section 75 Review</a:t>
            </a:r>
            <a:endParaRPr lang="en-US" sz="1600">
              <a:solidFill>
                <a:schemeClr val="tx1"/>
              </a:solidFill>
            </a:endParaRPr>
          </a:p>
        </p:txBody>
      </p:sp>
      <p:sp>
        <p:nvSpPr>
          <p:cNvPr id="47" name="Rectangle 46">
            <a:extLst>
              <a:ext uri="{FF2B5EF4-FFF2-40B4-BE49-F238E27FC236}">
                <a16:creationId xmlns:a16="http://schemas.microsoft.com/office/drawing/2014/main" id="{4DADA982-C078-CFB5-577C-9ED0604F4A27}"/>
              </a:ext>
            </a:extLst>
          </p:cNvPr>
          <p:cNvSpPr/>
          <p:nvPr/>
        </p:nvSpPr>
        <p:spPr>
          <a:xfrm>
            <a:off x="7195903" y="3114398"/>
            <a:ext cx="4646453" cy="473444"/>
          </a:xfrm>
          <a:prstGeom prst="rect">
            <a:avLst/>
          </a:prstGeom>
          <a:solidFill>
            <a:schemeClr val="accent6">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800" dirty="0">
                <a:solidFill>
                  <a:schemeClr val="tx1"/>
                </a:solidFill>
                <a:latin typeface="Arial"/>
                <a:cs typeface="Calibri"/>
              </a:rPr>
              <a:t>Develop new Band 3 &amp; Band 4 roles, continue with the rollout of </a:t>
            </a:r>
            <a:r>
              <a:rPr lang="en-US" sz="800" dirty="0" smtClean="0">
                <a:solidFill>
                  <a:schemeClr val="tx1"/>
                </a:solidFill>
                <a:latin typeface="Arial"/>
                <a:cs typeface="Calibri"/>
              </a:rPr>
              <a:t>Allied Healthcare Professionals (ACP), </a:t>
            </a:r>
            <a:r>
              <a:rPr lang="en-US" sz="800" dirty="0">
                <a:solidFill>
                  <a:schemeClr val="tx1"/>
                </a:solidFill>
                <a:latin typeface="Arial"/>
                <a:cs typeface="Calibri"/>
              </a:rPr>
              <a:t>Mental Health, review recruitment support, develop a recruitment video, and promote Trust recruitment and retention initiatives</a:t>
            </a:r>
          </a:p>
        </p:txBody>
      </p:sp>
      <p:cxnSp>
        <p:nvCxnSpPr>
          <p:cNvPr id="50" name="Straight Arrow Connector 49">
            <a:extLst>
              <a:ext uri="{FF2B5EF4-FFF2-40B4-BE49-F238E27FC236}">
                <a16:creationId xmlns:a16="http://schemas.microsoft.com/office/drawing/2014/main" id="{BD5FF48A-CD3B-5C4F-7595-3C4CB03006A4}"/>
              </a:ext>
            </a:extLst>
          </p:cNvPr>
          <p:cNvCxnSpPr>
            <a:stCxn id="2" idx="1"/>
          </p:cNvCxnSpPr>
          <p:nvPr/>
        </p:nvCxnSpPr>
        <p:spPr>
          <a:xfrm flipH="1" flipV="1">
            <a:off x="4684431" y="4019015"/>
            <a:ext cx="396001" cy="92800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a:extLst>
              <a:ext uri="{FF2B5EF4-FFF2-40B4-BE49-F238E27FC236}">
                <a16:creationId xmlns:a16="http://schemas.microsoft.com/office/drawing/2014/main" id="{5F332390-66FE-D46E-5D7B-B00EDF963298}"/>
              </a:ext>
            </a:extLst>
          </p:cNvPr>
          <p:cNvCxnSpPr/>
          <p:nvPr/>
        </p:nvCxnSpPr>
        <p:spPr>
          <a:xfrm flipH="1">
            <a:off x="4755257" y="5462666"/>
            <a:ext cx="344225" cy="478744"/>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DE2549AD-FA13-23D3-3C79-9391A444A599}"/>
              </a:ext>
            </a:extLst>
          </p:cNvPr>
          <p:cNvCxnSpPr>
            <a:cxnSpLocks/>
            <a:stCxn id="46" idx="1"/>
          </p:cNvCxnSpPr>
          <p:nvPr/>
        </p:nvCxnSpPr>
        <p:spPr>
          <a:xfrm flipH="1" flipV="1">
            <a:off x="4745734" y="2376080"/>
            <a:ext cx="334698" cy="469910"/>
          </a:xfrm>
          <a:prstGeom prst="straightConnector1">
            <a:avLst/>
          </a:prstGeom>
          <a:ln w="63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4722B8D4-CE4E-9A96-39E0-F17427331D00}"/>
              </a:ext>
            </a:extLst>
          </p:cNvPr>
          <p:cNvSpPr txBox="1"/>
          <p:nvPr/>
        </p:nvSpPr>
        <p:spPr>
          <a:xfrm>
            <a:off x="8392886" y="358849"/>
            <a:ext cx="2224013"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b="1" dirty="0">
              <a:latin typeface="Arial"/>
              <a:cs typeface="Calibri"/>
            </a:endParaRPr>
          </a:p>
        </p:txBody>
      </p:sp>
      <p:sp>
        <p:nvSpPr>
          <p:cNvPr id="102" name="TextBox 101">
            <a:extLst>
              <a:ext uri="{FF2B5EF4-FFF2-40B4-BE49-F238E27FC236}">
                <a16:creationId xmlns:a16="http://schemas.microsoft.com/office/drawing/2014/main" id="{57D3C6F6-349C-4C2B-5470-2018ACAB798F}"/>
              </a:ext>
            </a:extLst>
          </p:cNvPr>
          <p:cNvSpPr txBox="1"/>
          <p:nvPr/>
        </p:nvSpPr>
        <p:spPr>
          <a:xfrm>
            <a:off x="2671398" y="28146"/>
            <a:ext cx="2224013"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Trust Strategic Objective</a:t>
            </a:r>
            <a:endParaRPr lang="en-US" sz="1400" b="1" dirty="0">
              <a:latin typeface="Arial"/>
              <a:cs typeface="Arial"/>
            </a:endParaRPr>
          </a:p>
        </p:txBody>
      </p:sp>
      <p:sp>
        <p:nvSpPr>
          <p:cNvPr id="103" name="TextBox 102">
            <a:extLst>
              <a:ext uri="{FF2B5EF4-FFF2-40B4-BE49-F238E27FC236}">
                <a16:creationId xmlns:a16="http://schemas.microsoft.com/office/drawing/2014/main" id="{BEC5E31D-0391-3F4A-ACB7-A9171078C7AD}"/>
              </a:ext>
            </a:extLst>
          </p:cNvPr>
          <p:cNvSpPr txBox="1"/>
          <p:nvPr/>
        </p:nvSpPr>
        <p:spPr>
          <a:xfrm>
            <a:off x="4882431" y="-41530"/>
            <a:ext cx="1843014" cy="523220"/>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Priority areas for the service</a:t>
            </a:r>
          </a:p>
        </p:txBody>
      </p:sp>
      <p:sp>
        <p:nvSpPr>
          <p:cNvPr id="104" name="TextBox 4">
            <a:extLst>
              <a:ext uri="{FF2B5EF4-FFF2-40B4-BE49-F238E27FC236}">
                <a16:creationId xmlns:a16="http://schemas.microsoft.com/office/drawing/2014/main" id="{325A45EC-E20B-EAB0-E1B3-12401AEFFE0B}"/>
              </a:ext>
            </a:extLst>
          </p:cNvPr>
          <p:cNvSpPr txBox="1"/>
          <p:nvPr/>
        </p:nvSpPr>
        <p:spPr>
          <a:xfrm>
            <a:off x="7107589" y="-1325"/>
            <a:ext cx="4945866" cy="307777"/>
          </a:xfrm>
          <a:prstGeom prst="rect">
            <a:avLst/>
          </a:prstGeom>
          <a:noFill/>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1400" b="1" dirty="0">
                <a:latin typeface="Arial"/>
                <a:cs typeface="Calibri"/>
              </a:rPr>
              <a:t>Defined workstreams / projects / </a:t>
            </a:r>
            <a:r>
              <a:rPr lang="en-US" sz="1400" b="1" dirty="0" err="1">
                <a:latin typeface="Arial"/>
                <a:cs typeface="Calibri"/>
              </a:rPr>
              <a:t>programmes</a:t>
            </a:r>
            <a:r>
              <a:rPr lang="en-US" sz="1400" b="1" dirty="0">
                <a:latin typeface="Arial"/>
                <a:cs typeface="Calibri"/>
              </a:rPr>
              <a:t> for 23-24</a:t>
            </a:r>
            <a:endParaRPr lang="en-US" sz="1400" dirty="0">
              <a:latin typeface="Arial"/>
              <a:cs typeface="Calibri" panose="020F0502020204030204"/>
            </a:endParaRPr>
          </a:p>
        </p:txBody>
      </p:sp>
      <p:pic>
        <p:nvPicPr>
          <p:cNvPr id="105" name="Picture 47" descr="Text&#10;&#10;Description automatically generated">
            <a:extLst>
              <a:ext uri="{FF2B5EF4-FFF2-40B4-BE49-F238E27FC236}">
                <a16:creationId xmlns:a16="http://schemas.microsoft.com/office/drawing/2014/main" id="{95043E4A-0ABE-E9CB-4F08-5FCA043BC9F0}"/>
              </a:ext>
            </a:extLst>
          </p:cNvPr>
          <p:cNvPicPr>
            <a:picLocks noChangeAspect="1"/>
          </p:cNvPicPr>
          <p:nvPr/>
        </p:nvPicPr>
        <p:blipFill>
          <a:blip r:embed="rId2"/>
          <a:stretch>
            <a:fillRect/>
          </a:stretch>
        </p:blipFill>
        <p:spPr>
          <a:xfrm>
            <a:off x="81249" y="112259"/>
            <a:ext cx="1238250" cy="647700"/>
          </a:xfrm>
          <a:prstGeom prst="rect">
            <a:avLst/>
          </a:prstGeom>
        </p:spPr>
      </p:pic>
    </p:spTree>
    <p:extLst>
      <p:ext uri="{BB962C8B-B14F-4D97-AF65-F5344CB8AC3E}">
        <p14:creationId xmlns:p14="http://schemas.microsoft.com/office/powerpoint/2010/main" val="30795316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489</Words>
  <Application>Microsoft Office PowerPoint</Application>
  <PresentationFormat>Widescreen</PresentationFormat>
  <Paragraphs>34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cp:lastModifiedBy>
  <cp:revision>1</cp:revision>
  <dcterms:created xsi:type="dcterms:W3CDTF">2023-05-04T11:28:51Z</dcterms:created>
  <dcterms:modified xsi:type="dcterms:W3CDTF">2023-05-04T11:29:17Z</dcterms:modified>
</cp:coreProperties>
</file>