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BCD66-18B7-480F-B107-4E43EE582AB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D4EEC5-D546-4881-9A2B-437E2C182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444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39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505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61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3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11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585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840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996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353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88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11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06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7EE61-1C28-4C87-9CB9-F2F28ECAFBA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78A16-2831-4172-8965-7E12ED79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03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753570" y="2690392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First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753570" y="715264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Care, Partnerships &amp; Coproduction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708D49B-643D-4C81-9E2F-A03F5A99771E}"/>
              </a:ext>
            </a:extLst>
          </p:cNvPr>
          <p:cNvSpPr/>
          <p:nvPr/>
        </p:nvSpPr>
        <p:spPr>
          <a:xfrm>
            <a:off x="7772401" y="2846982"/>
            <a:ext cx="3128682" cy="42038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Mental Health Law (MHL) 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raining 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trategy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754606" y="1702828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Service Developments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C205169-6091-4F1E-B530-86825B33A7BC}"/>
              </a:ext>
            </a:extLst>
          </p:cNvPr>
          <p:cNvSpPr/>
          <p:nvPr/>
        </p:nvSpPr>
        <p:spPr>
          <a:xfrm>
            <a:off x="7767175" y="1038505"/>
            <a:ext cx="3125476" cy="442683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and strengthen the Mental Capacity Act (MCA) functions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9" name="Rectangle 658">
            <a:extLst>
              <a:ext uri="{FF2B5EF4-FFF2-40B4-BE49-F238E27FC236}">
                <a16:creationId xmlns:a16="http://schemas.microsoft.com/office/drawing/2014/main" id="{FBCEE72F-0091-49F8-B193-759102C28B73}"/>
              </a:ext>
            </a:extLst>
          </p:cNvPr>
          <p:cNvSpPr/>
          <p:nvPr/>
        </p:nvSpPr>
        <p:spPr>
          <a:xfrm>
            <a:off x="7760690" y="1616420"/>
            <a:ext cx="3125476" cy="46064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digital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solutions related to Mental Health Law functions to support operational services and overall governance</a:t>
            </a: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750794" y="3677956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Workforce, Equality &amp; Diversity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750597" y="4665520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643448" y="1162154"/>
            <a:ext cx="1362590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655159" y="2376371"/>
            <a:ext cx="1357416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643448" y="4804805"/>
            <a:ext cx="1374349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643448" y="3590588"/>
            <a:ext cx="1375663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 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EAC7F449-18E2-43C4-AE83-21987D7C29A7}"/>
              </a:ext>
            </a:extLst>
          </p:cNvPr>
          <p:cNvSpPr/>
          <p:nvPr/>
        </p:nvSpPr>
        <p:spPr>
          <a:xfrm>
            <a:off x="7788059" y="4051465"/>
            <a:ext cx="3125476" cy="51119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communication strategy (internal and external) regarding Mental Health Law related issues 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F4527CC8-6817-4A3C-B3B1-9BCC913A3D44}"/>
              </a:ext>
            </a:extLst>
          </p:cNvPr>
          <p:cNvSpPr/>
          <p:nvPr/>
        </p:nvSpPr>
        <p:spPr>
          <a:xfrm>
            <a:off x="7778792" y="3402601"/>
            <a:ext cx="3125476" cy="51363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structure, job roles and development pathways across Mental Health Law Department to further improve its performance and operations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3D08EA3-995E-4DB4-A5BB-A2EAE8013E37}"/>
              </a:ext>
            </a:extLst>
          </p:cNvPr>
          <p:cNvSpPr/>
          <p:nvPr/>
        </p:nvSpPr>
        <p:spPr>
          <a:xfrm>
            <a:off x="7775607" y="5872755"/>
            <a:ext cx="3125476" cy="48007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the conditions of the Service Level Agreements with 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cute NHS trusts and develop annual action plan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3C78FBC8-CC8E-4BE8-8888-558E10C33B10}"/>
              </a:ext>
            </a:extLst>
          </p:cNvPr>
          <p:cNvSpPr/>
          <p:nvPr/>
        </p:nvSpPr>
        <p:spPr>
          <a:xfrm>
            <a:off x="7780515" y="4697893"/>
            <a:ext cx="3125476" cy="49909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Mental Health Law Department working arrangements, including office space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83192" y="2558517"/>
            <a:ext cx="1173235" cy="12936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Health Law 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Annual Plan Priorities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47" idx="1"/>
          </p:cNvCxnSpPr>
          <p:nvPr/>
        </p:nvCxnSpPr>
        <p:spPr>
          <a:xfrm flipH="1">
            <a:off x="1345877" y="1598172"/>
            <a:ext cx="1297571" cy="148132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760690" y="407974"/>
            <a:ext cx="3125476" cy="49529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relationship and support with operational services through strengthened Mental Health Law governance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arrangements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9" name="Straight Arrow Connector 308">
            <a:extLst>
              <a:ext uri="{FF2B5EF4-FFF2-40B4-BE49-F238E27FC236}">
                <a16:creationId xmlns:a16="http://schemas.microsoft.com/office/drawing/2014/main" id="{BFC9E625-8A5F-4C18-BED3-AF9BE0E1FCCE}"/>
              </a:ext>
            </a:extLst>
          </p:cNvPr>
          <p:cNvCxnSpPr>
            <a:cxnSpLocks/>
            <a:stCxn id="148" idx="1"/>
          </p:cNvCxnSpPr>
          <p:nvPr/>
        </p:nvCxnSpPr>
        <p:spPr>
          <a:xfrm flipH="1">
            <a:off x="1342929" y="2812389"/>
            <a:ext cx="1312230" cy="39295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>
            <a:extLst>
              <a:ext uri="{FF2B5EF4-FFF2-40B4-BE49-F238E27FC236}">
                <a16:creationId xmlns:a16="http://schemas.microsoft.com/office/drawing/2014/main" id="{E88C81CB-8F84-413B-BB23-4A768995E202}"/>
              </a:ext>
            </a:extLst>
          </p:cNvPr>
          <p:cNvCxnSpPr>
            <a:cxnSpLocks/>
            <a:stCxn id="150" idx="1"/>
          </p:cNvCxnSpPr>
          <p:nvPr/>
        </p:nvCxnSpPr>
        <p:spPr>
          <a:xfrm flipH="1" flipV="1">
            <a:off x="1342930" y="3317946"/>
            <a:ext cx="1300518" cy="70866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A0F08F19-5306-4240-B326-3B2108496D63}"/>
              </a:ext>
            </a:extLst>
          </p:cNvPr>
          <p:cNvCxnSpPr>
            <a:cxnSpLocks/>
            <a:stCxn id="149" idx="1"/>
          </p:cNvCxnSpPr>
          <p:nvPr/>
        </p:nvCxnSpPr>
        <p:spPr>
          <a:xfrm flipH="1" flipV="1">
            <a:off x="1320366" y="3432815"/>
            <a:ext cx="1323082" cy="180800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>
            <a:extLst>
              <a:ext uri="{FF2B5EF4-FFF2-40B4-BE49-F238E27FC236}">
                <a16:creationId xmlns:a16="http://schemas.microsoft.com/office/drawing/2014/main" id="{D0D6B1C8-7AF2-45C2-84A7-279215CFA2AA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081549" y="938709"/>
            <a:ext cx="672021" cy="55758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>
            <a:extLst>
              <a:ext uri="{FF2B5EF4-FFF2-40B4-BE49-F238E27FC236}">
                <a16:creationId xmlns:a16="http://schemas.microsoft.com/office/drawing/2014/main" id="{2423C01F-0311-43EB-A297-627FC19BFE10}"/>
              </a:ext>
            </a:extLst>
          </p:cNvPr>
          <p:cNvCxnSpPr>
            <a:cxnSpLocks/>
            <a:stCxn id="33" idx="1"/>
          </p:cNvCxnSpPr>
          <p:nvPr/>
        </p:nvCxnSpPr>
        <p:spPr>
          <a:xfrm flipH="1" flipV="1">
            <a:off x="4081549" y="1621111"/>
            <a:ext cx="673057" cy="30516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>
            <a:extLst>
              <a:ext uri="{FF2B5EF4-FFF2-40B4-BE49-F238E27FC236}">
                <a16:creationId xmlns:a16="http://schemas.microsoft.com/office/drawing/2014/main" id="{BEA04051-8D63-45B2-A133-C9C6233452F0}"/>
              </a:ext>
            </a:extLst>
          </p:cNvPr>
          <p:cNvCxnSpPr>
            <a:cxnSpLocks/>
            <a:stCxn id="8" idx="1"/>
            <a:endCxn id="148" idx="3"/>
          </p:cNvCxnSpPr>
          <p:nvPr/>
        </p:nvCxnSpPr>
        <p:spPr>
          <a:xfrm flipH="1" flipV="1">
            <a:off x="4012575" y="2812389"/>
            <a:ext cx="740995" cy="10144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>
            <a:extLst>
              <a:ext uri="{FF2B5EF4-FFF2-40B4-BE49-F238E27FC236}">
                <a16:creationId xmlns:a16="http://schemas.microsoft.com/office/drawing/2014/main" id="{FE005683-2C1A-4637-9561-F4097CA5E610}"/>
              </a:ext>
            </a:extLst>
          </p:cNvPr>
          <p:cNvCxnSpPr>
            <a:cxnSpLocks/>
            <a:stCxn id="139" idx="1"/>
            <a:endCxn id="150" idx="3"/>
          </p:cNvCxnSpPr>
          <p:nvPr/>
        </p:nvCxnSpPr>
        <p:spPr>
          <a:xfrm flipH="1">
            <a:off x="4019111" y="3901401"/>
            <a:ext cx="731683" cy="12520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>
            <a:extLst>
              <a:ext uri="{FF2B5EF4-FFF2-40B4-BE49-F238E27FC236}">
                <a16:creationId xmlns:a16="http://schemas.microsoft.com/office/drawing/2014/main" id="{2A2D4947-2DBE-4D62-BA8C-20D90328EEF2}"/>
              </a:ext>
            </a:extLst>
          </p:cNvPr>
          <p:cNvCxnSpPr>
            <a:cxnSpLocks/>
            <a:stCxn id="140" idx="1"/>
            <a:endCxn id="149" idx="3"/>
          </p:cNvCxnSpPr>
          <p:nvPr/>
        </p:nvCxnSpPr>
        <p:spPr>
          <a:xfrm flipH="1">
            <a:off x="4017797" y="4888965"/>
            <a:ext cx="732800" cy="35185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Arrow Connector 321">
            <a:extLst>
              <a:ext uri="{FF2B5EF4-FFF2-40B4-BE49-F238E27FC236}">
                <a16:creationId xmlns:a16="http://schemas.microsoft.com/office/drawing/2014/main" id="{6E012EF8-FEB3-4989-B2FC-1AFC93016EDA}"/>
              </a:ext>
            </a:extLst>
          </p:cNvPr>
          <p:cNvCxnSpPr>
            <a:cxnSpLocks/>
            <a:stCxn id="95" idx="1"/>
            <a:endCxn id="149" idx="3"/>
          </p:cNvCxnSpPr>
          <p:nvPr/>
        </p:nvCxnSpPr>
        <p:spPr>
          <a:xfrm flipH="1" flipV="1">
            <a:off x="4017797" y="5240823"/>
            <a:ext cx="745034" cy="42688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Arrow Connector 327">
            <a:extLst>
              <a:ext uri="{FF2B5EF4-FFF2-40B4-BE49-F238E27FC236}">
                <a16:creationId xmlns:a16="http://schemas.microsoft.com/office/drawing/2014/main" id="{D8026EF2-D3C7-4EAB-BED9-9DB1033B887B}"/>
              </a:ext>
            </a:extLst>
          </p:cNvPr>
          <p:cNvCxnSpPr>
            <a:cxnSpLocks/>
            <a:stCxn id="35" idx="1"/>
            <a:endCxn id="33" idx="3"/>
          </p:cNvCxnSpPr>
          <p:nvPr/>
        </p:nvCxnSpPr>
        <p:spPr>
          <a:xfrm flipH="1">
            <a:off x="5929817" y="1259847"/>
            <a:ext cx="1837358" cy="66642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Arrow Connector 383">
            <a:extLst>
              <a:ext uri="{FF2B5EF4-FFF2-40B4-BE49-F238E27FC236}">
                <a16:creationId xmlns:a16="http://schemas.microsoft.com/office/drawing/2014/main" id="{F2EBDBE0-F164-4C29-A916-6F2DC538DEE4}"/>
              </a:ext>
            </a:extLst>
          </p:cNvPr>
          <p:cNvCxnSpPr>
            <a:cxnSpLocks/>
            <a:stCxn id="659" idx="1"/>
            <a:endCxn id="8" idx="3"/>
          </p:cNvCxnSpPr>
          <p:nvPr/>
        </p:nvCxnSpPr>
        <p:spPr>
          <a:xfrm flipH="1">
            <a:off x="5928781" y="1846740"/>
            <a:ext cx="1831909" cy="106709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Arrow Connector 387">
            <a:extLst>
              <a:ext uri="{FF2B5EF4-FFF2-40B4-BE49-F238E27FC236}">
                <a16:creationId xmlns:a16="http://schemas.microsoft.com/office/drawing/2014/main" id="{10888909-04EE-4DB0-826C-583F4FF3E2C0}"/>
              </a:ext>
            </a:extLst>
          </p:cNvPr>
          <p:cNvCxnSpPr>
            <a:cxnSpLocks/>
            <a:stCxn id="177" idx="1"/>
          </p:cNvCxnSpPr>
          <p:nvPr/>
        </p:nvCxnSpPr>
        <p:spPr>
          <a:xfrm flipH="1">
            <a:off x="6011117" y="3659417"/>
            <a:ext cx="1767675" cy="28843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Arrow Connector 396">
            <a:extLst>
              <a:ext uri="{FF2B5EF4-FFF2-40B4-BE49-F238E27FC236}">
                <a16:creationId xmlns:a16="http://schemas.microsoft.com/office/drawing/2014/main" id="{9DE0B008-0166-4198-9B0A-1C1416400C36}"/>
              </a:ext>
            </a:extLst>
          </p:cNvPr>
          <p:cNvCxnSpPr>
            <a:cxnSpLocks/>
            <a:stCxn id="171" idx="1"/>
          </p:cNvCxnSpPr>
          <p:nvPr/>
        </p:nvCxnSpPr>
        <p:spPr>
          <a:xfrm flipH="1" flipV="1">
            <a:off x="5956795" y="4036578"/>
            <a:ext cx="1831264" cy="27048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Arrow Connector 408">
            <a:extLst>
              <a:ext uri="{FF2B5EF4-FFF2-40B4-BE49-F238E27FC236}">
                <a16:creationId xmlns:a16="http://schemas.microsoft.com/office/drawing/2014/main" id="{FC703851-C785-4707-8948-4A29728CF49E}"/>
              </a:ext>
            </a:extLst>
          </p:cNvPr>
          <p:cNvCxnSpPr>
            <a:cxnSpLocks/>
            <a:stCxn id="80" idx="1"/>
          </p:cNvCxnSpPr>
          <p:nvPr/>
        </p:nvCxnSpPr>
        <p:spPr>
          <a:xfrm flipH="1" flipV="1">
            <a:off x="6011117" y="4859727"/>
            <a:ext cx="1769398" cy="8771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Arrow Connector 432">
            <a:extLst>
              <a:ext uri="{FF2B5EF4-FFF2-40B4-BE49-F238E27FC236}">
                <a16:creationId xmlns:a16="http://schemas.microsoft.com/office/drawing/2014/main" id="{65BDCF44-C14C-4393-8180-686BCF3F2528}"/>
              </a:ext>
            </a:extLst>
          </p:cNvPr>
          <p:cNvCxnSpPr>
            <a:cxnSpLocks/>
            <a:stCxn id="77" idx="1"/>
          </p:cNvCxnSpPr>
          <p:nvPr/>
        </p:nvCxnSpPr>
        <p:spPr>
          <a:xfrm flipH="1" flipV="1">
            <a:off x="5980327" y="5984355"/>
            <a:ext cx="1795280" cy="12843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Rectangle 326">
            <a:extLst>
              <a:ext uri="{FF2B5EF4-FFF2-40B4-BE49-F238E27FC236}">
                <a16:creationId xmlns:a16="http://schemas.microsoft.com/office/drawing/2014/main" id="{CBC430FE-1775-43FE-AB3F-9CAAAAA8E630}"/>
              </a:ext>
            </a:extLst>
          </p:cNvPr>
          <p:cNvSpPr/>
          <p:nvPr/>
        </p:nvSpPr>
        <p:spPr>
          <a:xfrm>
            <a:off x="7775607" y="5332216"/>
            <a:ext cx="3125476" cy="405303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and resurrect delivery of the Service Level Agreement with the Court &amp; Tribunal Service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2C486472-A55F-4DD5-A35E-63A67954569F}"/>
              </a:ext>
            </a:extLst>
          </p:cNvPr>
          <p:cNvCxnSpPr>
            <a:cxnSpLocks/>
            <a:stCxn id="327" idx="1"/>
          </p:cNvCxnSpPr>
          <p:nvPr/>
        </p:nvCxnSpPr>
        <p:spPr>
          <a:xfrm flipH="1">
            <a:off x="6011117" y="5534868"/>
            <a:ext cx="1764490" cy="31425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8E311D7E-89F2-49A1-A64B-71A56CA7FD4E}"/>
              </a:ext>
            </a:extLst>
          </p:cNvPr>
          <p:cNvCxnSpPr>
            <a:cxnSpLocks/>
            <a:stCxn id="32" idx="1"/>
          </p:cNvCxnSpPr>
          <p:nvPr/>
        </p:nvCxnSpPr>
        <p:spPr>
          <a:xfrm flipH="1">
            <a:off x="5980327" y="3057176"/>
            <a:ext cx="1792074" cy="81992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D01A8A1F-7E15-49D0-BD21-5B923ED0DA60}"/>
              </a:ext>
            </a:extLst>
          </p:cNvPr>
          <p:cNvCxnSpPr>
            <a:cxnSpLocks/>
            <a:stCxn id="250" idx="1"/>
          </p:cNvCxnSpPr>
          <p:nvPr/>
        </p:nvCxnSpPr>
        <p:spPr>
          <a:xfrm flipH="1">
            <a:off x="5956795" y="655624"/>
            <a:ext cx="1803895" cy="28308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5322F8E9-0C82-4C14-9E91-D1EE09D73E98}"/>
              </a:ext>
            </a:extLst>
          </p:cNvPr>
          <p:cNvSpPr/>
          <p:nvPr/>
        </p:nvSpPr>
        <p:spPr>
          <a:xfrm>
            <a:off x="4745571" y="5653082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Bids &amp; Contracts, Commissioning 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9C5EF58-B09B-435D-A6C7-0A21DBA742F3}"/>
              </a:ext>
            </a:extLst>
          </p:cNvPr>
          <p:cNvSpPr/>
          <p:nvPr/>
        </p:nvSpPr>
        <p:spPr>
          <a:xfrm>
            <a:off x="7760690" y="2212292"/>
            <a:ext cx="3125476" cy="49945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Strengthen Associate Hospital Manager (AHM) Function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4" name="Straight Arrow Connector 453">
            <a:extLst>
              <a:ext uri="{FF2B5EF4-FFF2-40B4-BE49-F238E27FC236}">
                <a16:creationId xmlns:a16="http://schemas.microsoft.com/office/drawing/2014/main" id="{6DADAE18-24B7-4307-ADBC-8CE9D3205307}"/>
              </a:ext>
            </a:extLst>
          </p:cNvPr>
          <p:cNvCxnSpPr>
            <a:cxnSpLocks/>
          </p:cNvCxnSpPr>
          <p:nvPr/>
        </p:nvCxnSpPr>
        <p:spPr>
          <a:xfrm flipH="1">
            <a:off x="5956795" y="2487602"/>
            <a:ext cx="1810381" cy="129216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43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204600" y="-62473"/>
            <a:ext cx="219730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3978532" y="-59280"/>
            <a:ext cx="244883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6261082" y="46300"/>
            <a:ext cx="55104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 dirty="0">
              <a:latin typeface="Arial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31509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2023-05-04T11:37:11Z</dcterms:created>
  <dcterms:modified xsi:type="dcterms:W3CDTF">2023-05-04T11:37:19Z</dcterms:modified>
</cp:coreProperties>
</file>