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22D17-0994-4347-B9B8-C1AF6DD126FA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8B657-4AED-4985-BFF3-37C3BBBA7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69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CDCB-F8B1-4A88-8EDD-C4647E26D27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861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53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58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13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08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12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84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79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1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40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8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47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40A59-B3F0-46D6-9881-A80DE29B273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5F7D3-7725-4124-A81B-7C5530A841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44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2554" y="2913574"/>
            <a:ext cx="855864" cy="9647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98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the quality of life for all we serve: </a:t>
            </a:r>
            <a:r>
              <a:rPr lang="en-GB" sz="998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Newham </a:t>
            </a:r>
          </a:p>
        </p:txBody>
      </p:sp>
      <p:sp>
        <p:nvSpPr>
          <p:cNvPr id="5" name="AutoShape 2" descr="data:image/png;base64,%20iVBORw0KGgoAAAANSUhEUgAAAFoAAAAuCAYAAACoGw7VAAAAAXNSR0IArs4c6QAAAARnQU1BAACxjwv8YQUAAAAJcEhZcwAADsMAAA7DAcdvqGQAABdqSURBVHhe7VsJdFXVuf733ufcIfdmJAmQmQQZBUSEql3IIK8yONeo1FLtW8WhVFttfW3tq0qr1eeqrYpD1WpRBFFrcWAUteKzPgYBmSIghEyQQAaSkJube4a937fPvTcJlvdq8fmWWYtvcXLuPXv+9j/ue2DURzD45pX+2lb2jMvYVUTK1s+kwqX/fAZCMOq9MF3DdY+vp+vopko/T1ZmjAye+JyA41VKfNFV0Q7/kl/JlYk/vetxVEhceio+xjp6z+crDU30gaP8edcwryTp8UypfkEj80LgKb4M8ESdlkvb6zpIrz8JgQUP659C6UHD++6ClK01x6hfyKSy3KDHk25b3xqjA81dPcQDg7ODlJvmIwUSNXeVTV1U3xaLEwsMygnSiPwQ5WcGKAXzsbFx7Z2219ee+k6qa7dIKNmHicaCLhmbQ89cPypRI87PkfYYXfy7LfTpkWicGRCSn+mnN28dS8XZKZ7QbatupysWfEy3zyihG84v8p7ptne8uIeefP8gdiZBC9q+dNNomjYqOy6s+PPD5z+hxe/X0ajSdPrJzBKaOrIfZaSYlBIQGC7eznakt+H7Gzrpikc/puojnR2fUZQ+BEjhxGGZ1C/V131l4RqWn0oXj83VOh+vB3JywyaNKEj1ynW9PYc6YCIY/QsITD7T95qjkOYk0C4TGjBhcEZ3HY42VS2dNG5IBi279Uz6znkFVNAvSGHUS5KsYcL+pIN8vTkNrRbaYc/jRX0PXBBNKEtPfDsepxeFyYAae/oOFGYEyG/iewJ7D3dSCOXFMAtJNEETqrTZSEJKGg6TkAHzkkRtS5TqW7ro7ssHUxlMURJHYEr+srGe/vBWNT39Tg29ta2RmmEy1uAejbkwS6yPEg0CB2T4PVNwIpxZnE6FWQFP6rX6XzZhQLwAiGDhn4Lown4ByoSkJ3GgMUqHQU63fUbb4XlhSGvPBtXAPvdL9dPZp2UmnsCug/zZj3xMsx/bTvMW76YbF31Clz6ylc6680P6PYgnI95h3yQa9nlUQRjOzOd91YLb2mF1RyDD88M0XEscvpsmhzkJe881DkP69h2O0hmFqWSInuV/XNVOLejDc3IOLtwHow9D630Cu+sj3gYmnaoGZxzTUWRFHW98fUVt5WlHU8RBjb5MNHjQRGsHpGEhbHh9UwO1ROLRiLaR5wyB1EFls8IG5SBqSOIQVP8gLm17e0OTVz5+IF19Th5ddfZAumZiPk0c2iO5EmRu3NdKNWgbS9p/oD8c7cIbR9NPLy2jEq1Feq/1ZmlH3GO2+ybRDOp42oAULyTT0Hbw6XfraPfBjvgD4PLx/cnn4zR8YJiyU3tMRDUkLRpzEJL1SLlGOQh+6ZYzaMm8MfTiD8bQC7h/fWhWohRhI8bYhf63ImJ5e0dT4mkcJbkpdP+3htFH95xLj88ZDpMGwj8Tt/c9oiEtWvpKejkybQ4+BglboP5JFKF8KGJkvSGhQFzVtYn5YM9RRAoBL+7tDb1pva/PogFxcXVLzIvBf4wwcMkHdeR42UoPdGRy0zeKaen3x9DQgaHjyO6DRBPlIYoYlpeaeEBUUXfMc3LvVrR4kqcRBrmThmd5CYUO5TS6bJfWVTR5kqpDtiSqGjvpcUQLj75dQ4/hWgAn9sHuo4nSOLbsb4PtRd+w2ZWI0f/1mQqa9puNtAgxdUNrr2gFOBtma+6k/MSGxcnue0RDLMtyA1So1TOBzQfikvzB3qNUhyggiRmjs2lILiQrgSOIKurbLBoGaTOTSQmwZlsTzfvjTrp5YQX9ANctz1XQjpoe7dDYAY2RWkJ1M7SNQZrX7Wml7zy1g86/dyM2piVeMYGzStIoNQiTlRDqvkc0pHP4gDCkJU6Ugirv01kgoJ2hjh6S+PqwLJo4ssfO6kRFRwilkPLeqNC2XfenyUf/QTjZ0cU9GqNNzt6GiM7d44mQJlwTqNlDu4qaDnp2XZ1XNwmd3DCWYBnoU0RriyjgCM9FZpZEa6ftRQIaChVWIklIQmdnuWn+xLe45IcCJsK2HinvsiRtrmrzCI5DURbaleT0xOg67Nt3pJPKBoToPGxe/3Sfl/AEkQSlwkSVIbH55rj+idpx7Ef9zpiecRx9S6Ix7zQsbDhCuyRqEUUcOhqLqzSujZVtdAwx7YnwMSIGTVJp/x6Jbu2Mk9jNBISwBM4yu5cN15qgx7jj4lJa+/PxtPy2M2nx9aNo0dzT6cUbR9Han42nWWf1EK2joBXYcFvb9MT+9SmiFUS2EHFrflYPUbtBgo6L4wcKjA40xejdnceHXxo6QtCSX5juR1zdI+W7D0WouVdioc3ChLIMpOw91OhMksF+XAwyfYjRz0L5Jcg2v4l4exYkeRDCuyT0gdJ9r++n5VuhWV5CFO+3TxGtJTofqXfLMQsSBkkGcTqkc7TdTEh0F2Lk1dubvbJknQZIo459tTrnYaMaEs/rcV+99Qg2AWKc4FnfC1BHl+n2ehM3QUsCPgHT00afYmNaO+KJURJtMF97seFvfHSYrnx4C/36jUrq0lYj2SfQ6+NXG/qYdH8zW5ybk/7N4kwRD53Aj051DyOS6BYZLFAnKNrh6TrakemTtSZszv7GqHf+nB02u5M374zjGIhLMoHnQ2FaMkPx0zfd/kBTlBoxRhBkFydi8Nw00zt/1uFkE4ivaY56TtnVm64luZtZRqa0u7q/ftUxovxl3x5f+GGXmReSZWkO4oBzZN2OLA4diXjnFb2hIwp9aenVVxInav8/1PH61Zcu0/ckdHtNLvr3BOA4cDLI7fy7x19lFF/7p0AoVGIYwcxeq+wLOJy4n8IpnMIp/FP4IjZatz1Rex3YfFnoPeaXOQ4VFBQEhVJf45y7Z5199oevvPJK/LTqJHHSRJcMzL9emOJcxD8C3XD0xKTr7j1w8OA9KD5xavY5UNq/NNcyrWN1dXU9p0MJFBcXD+eu+qHitKuqpmZB4vGXgtKBpUVkuKsQRsTOzBvw9T+vX/938/lncNIJCxdsKuPiWsnYWMl4HrguUEzkJopPCsX5+TOV33mVBwKDEo+Og1IqH2HW97D4byQefWkQYeH+X6ZzJy3RgwoLlzAmLnNIXiGlfNd1Xebz+WR1dXUXlZeLog0bigzGhqFqkKSoycyt3LZ5M3kp1ZAhQ7Jt2x5LlpsmDXYwPT19x7Fjx/KVJW83DPY9m9R3/X7/utl7Z1fPp/ndJqKoqGiqQexNSWoNJPryxONu5OTkhFODwTEkZa4wjENRx9me1IyhhYV5ljL6DQwNrGqI1o2WSvUTPl/FfgDFXrg4orh4QIzoDGyojSSnBQ+fU4o5vSSalxaUjpDMLjMNI2J1yJ3VjdUNui20LYB2Iw3DqAUfmeS6wwTnR/zV1ZsriKwvtmf6uMzLAgooMzOTZ2dne3asbMuWQVyqFbCiz2AJC5RyPmg6XPRrFJkleXlD7WjsdXLlm9zgvxNSPdnV0XUGJvYAjM8cb8WO+7Cy3V/uuqK951DiH6AoN7c0FAi8hEzuXcXFQseV75uMP5Ofn1+gy5k/eBPj6q+Ho4cWSlf9mTO+TMacNUV5eed47YuKRnS67nLkIauwrJdcVz2FVtlIQNyQ3680kSUFBfdI5nyI54tsx1nOAnJtUX7RVN0eJJdyRR8yVy5WtvM6Pi/FXNZF8gtvm0STPvum2ecHU8pljPm5ch802KH3oh2R9yJtbXN1GaQ1IkjdwZmahqTqfKjgq9iNeWVlZQOYEDOx0+cazHhYCT4NSdXs1MzUnU4s9gtkXpAgRYrRbXbM/Y+RI9MgYP8Y5dAgMv33gLyZJNnPSLrTOGfzMeZswdituhxeBMOyfo6UOYrkZUrJ22GGSoUwL9F9oN4NQhjjpOv8lhw5A1qzFesbiJW6JZMnO1hvOfr/GcNGOEpOcxxnNtjN4lz9tn///rlYs4QW+KDZZ8BO/Aztp2MtzYKz62oH1uadvERDp5R3sq1qOam9SFD3YTLNuigcDjdzw6h3JZvsYIJ4lAVCAzIWy2CKN2CREFjrIsdyLrC6qGvz5s1ttYcP75LMqNQH+sI0N1Udqtozf36P2fjfgPb5QvCLsLANnU7XUwfq6ja1d3Y+Av+x3+Tiwqpdu3JAOjRa6l/I76k+eHC9EmIF5hGFxOQMHjw4B+NOgDlpIsN47EBD3SaTs4fg3GEWFK96r8pQUl6ENbdzyR6COdpYV1+/DH7pNUOIseFgcDL6jun8W3CxvLqu7rWqurp1iFh2YnrptrRTT5pohV4wcMwlY35lbe2cypqaqz/Zv/8lXRZtb/+e4zprYQrKsXgf1ucdToRCIb9F7mtSyXmceBOMzgLuo7fKiorG6XaQDu9XVHTd87P1ieFZmCQM10jBQgKci7aCAigtUGQYEmLcATKyQao+x8RUlLQtdUSXC1fA3GtZYdgPpg+f9W9jsS4hOnW5yXmEcX4MH3kVVcF18JBkZNnK6tYyw2e26POPWGdnWiAQiFs9kt35NucGoi9vDARKXwiKcSnDI0aM8EEq/OPGjTNxT2OMX4kBmsMZGZcfqK39JSO5A4sy/IGAXzsnPHvCjHbMQuv7hcHLIA2Tvd7gUPXd7erqeUPlBMCKhB4vefEgb3SVrHddZ1R1tZ2v6zQzVojvpa50PuHBoD6g1ms9boM0QL7Is6xmfKjDlet3HO+tyc4uZzjmVYKPbm5uruVKdQACkAP2RurySZMmBZTlnIMOoz6/fzfqxl8yAa3e/TM4aaJhJjCuCHBB93VFOpe7lrOqtbH5kba2Nggwq1XE8o4dbbu9KL/gQRB/rYDhaotEjJFlZVMQsTwQCwZvwMwmu45rWY7zidepcuuxcBJC3FmSnz93THHx8W+5YL76HM1QfJJrOytwrXQs+81IpHUQbOOdKM8KB4IL4bR+yQzzVR1T4fmCjRs3tqOpD5KlyfCIwDj67gcBvnWIlKTjvIJyLhT9Hg7yXmbQg5iHCQHxwdErmOCn4ETrYKd/VzQg797aA1ULFWfnS+kuLCwtXY++AmiP6mjZA7Qnvx4rvgsngdRguL8kGYHqHMVgNmxYDFHIkUMNDSszw6GdcHqZPsOYitUchbQ9CemymOu+hRWGMezVps83GZrcaLvOnQfr699ElzIlNbUW0QrzBYITsGQRke4abFz3b/lQzxSmZBjusk660hsTdrTLkfQ++ngbhOyDxzvNEHwKSNlL6Lumvv4vum16ODXHsmI2k2J5W6StNSuc5bfdWK507PUQgE3pWVl7uJItaD+UC6NMSXep47jbIKmf9jty+L31VZWHUsKh9QjrUnx+n47jIfzuE3DoD2zfvr0TfimgHKcQXLzb3tGxwxszNTUfyz4oLVp7QjH/nNA7pzcqqY66L/3Z0l90SNM6pjWMmPlYIn3VoZoXRw8cOC6QnW35m5qaYvX19Z5N7AU2atSoDMTkMTg5Hbv2VnetgScyKzoT9RynDsPS0tKC0Wi0c9++fb2jFj1Xfek56D71fLUv0O26M1lt+nQ+UFFRoV970vX1mL1/UuFjxoxJQ5ThJOokofvTtl73lUzXdf/6ee/2p3AKp/D/jOkr/VS+Nh12/h+bvLvugsrr66sBlnLV8utjiirdly98my5d24/7rWmpQr1lCVZmuTzfXTLj9fLyl8WalHB5NGZX2Esv2W7MXj2Bm+40hDKd3JTLup69sDre3V08+K3xF8VcVgjL5jO5uy22+OJ34mVfHKFrV54fc/jsNGq8rWXxnOPf2UpgxF1/DVfMn9Jhzlk913bcFHpx1sOJos+N9G+vGXTMtmYhwNFpKmw4cgEl3qOXp29LVPncKLj1w2Bd2poY889Z1W5J1ZLlGuc2GyoL6etSn5+uREh7FaKKqer5WRPLy5VYlbbmY9t2n1S2eBv56HLE+evhRuq5675ov3zxFq/X6z8yzciR91zE54ZSO/BnXddzFy1GCaNrl6WTvzBCT50FxwCJnL7KR1/bYNPddyu6BZ+z8Lk+T9CT1zs5V74XahwQtWnBzLgzw0Zn+cIhycVlESnvCAbYOe3t7W2UYqZSKMOhx6d0TJr0V+NvhdEfGQaVdDXQj8N5fAZ3ZaD9uZlLE32EKdXH6NlLdRLizZWOVkrypwdI+Fx6bkp3dJN73VujWm3rBlfRRGQzmSZTq12H/uLWh96mEjjjKji8YFTQ6hkW3YW1bVhl0urEXK9dlpGDOTU2NlpGMPW7ri3PVI7v31jKdasPWPr/bCn6g+Nny8lmr/hMVa6JRpI9fWJJ8IJmK+A/0NC2zpFqQSyqaoSPng0KdWnHc7P+5nWehCY62vifaLdq8gjzoczSgdFXllWmIS39KWfsDMTyh7jl3u/jocYOO/JbitgPBktDzW6He5+P2H2BEJ/Y1uaMRs6Za2OvEIT+JNal2oRf/ooLXkTS5kyJoqCSkxCqXKgMfinmbShXPZ0WCrS0dVnPM6lSEWzfxgXLiNlOiJZc9IC4ZuUViG+vRUZqIAV/KebPWUwdh28VrhosfCIopQr7XfvfI0sv2ZVYiQf27ZUPMOmMlksuns7Ll98ifPw0acssV8qnyBTfohTnTmoXAxHd30hS3W348IzUNwTxLRhve4zkz0FsXkDQQ5g4uSmmeNIleb5PsWGYuBeKMOI2KTHsw/1dr++pbXs1JkUhgnUV8okNiI0qIko8a16z8jehq1/veRdq4DG9YdgPcd37n9Abq1YcnMPJvAkZzETpiPv0z/TSZPeawhoAIzvFUCLLiMT0fxScyoI8g1w+1lHyLOXQc4iR812upvv98lJ0OoO56o+OEi2QsADF/49QBRb0KLLbSkzrR0HDrhWctgqT7Q4S3+BKdgYz2JmhK988HVnyr0DASmz4IsuW/y5iLecxwccq0xgHrVyK9eR1cfMqr9e/Q/xNRYwxHno4jRtsBQlTMoOf748FUoiJbGLyvIAhBjFOP1eCtiGVW+Tzq4+g0VuQwexDHvMWnIUyTTI3YcBtjqXmgQBGjqGI619O5P7slMAN6WFxs9+QB12lfJEXLjgiU3KnGS6/21E01zJ8N2tD5s2pPlU315v3anbYPzcrU67kQp5HQn3gLr3g3awgf8FlfHQn2QWYfxcpx7L8hq3PIGBtkFDqwwexxnpx5kokiNsNbmRaxIaDwG3W4hlvGAIapyjG2ihNMnEREobrMdEhrmIZc5/4r4OIXquxqLr2F6bvQ9oP2WGWCIvT8cx1ujIW2oumL4Ej7VSWPQZ3CLj6G/pdIQyxHZv62Sz0M4BEumqDvWTWEhJupxZI5JoxrA1JEPRIqiPQjKchVNNc5dzSHmP1gtE+jHMounDmJhANReUu86nw41j8MGzfIMTX+hURARMQrX9qyu55T0yDE4j/t+AxP9yaEehonkC22gGCD8LpZd6t7VQ3lHBJNRx67Ly9NQ/NqAdze7APZ4a/u3LE0S55IaZUaZBZRwYLyH6+EXabM9V1KdXQxzFgxksfNASyVuVIIVSlK2l48JqV4x1XTdTzggEZgorfDpjsj1jAB/jsW/5knoDkctuRecPmre0HjYTAK2FH3UpsZMAXODrTf92aqRCDVINzTQDn2Ns4pHnCwwidU8cTFi3YHBsZT2wkGsJESUuOZkJNRQ1/DClmgSEf8Rv8QQhJuV/J8ajfCaEbkDpnxRBukNolyO2MvTSlyuDscYjxvhD5ugxXNsCGfar7XX7DZmEqttsk2VAXi/THOPcrn7vIYOyAX4lH58/XnhnZIEwHZrUXaXT3W4Zhy3yAE6uzbPqTIjaES3ZXpNa3Gzb3FajvzT5TTAhwtg6pa5RLWceZ9H6xwARrTUWHfUwug+/fCQf8MMYbYHC505RRfSy72pJ0BySpP55vMdeOMsDFa4xYZlW7/L7JqQFj1UwYEt4CjXgIY//YceS96P8PVix9LdrUCmIH9VhCUTWoO/4FZwDrP4Td2qc/cxL6rDRep7VZ/yrzjsPcu0zGCk3BPkr1mcEjkv/addybBXOXhEhtMS16x4AQQCt/4bU7hS8bRP8NoHYCXd/MUkYAAAAASUVORK5CYII="/>
          <p:cNvSpPr>
            <a:spLocks noChangeAspect="1" noChangeArrowheads="1"/>
          </p:cNvSpPr>
          <p:nvPr/>
        </p:nvSpPr>
        <p:spPr bwMode="auto">
          <a:xfrm>
            <a:off x="410432" y="187306"/>
            <a:ext cx="276502" cy="27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2951" tIns="41475" rIns="82951" bIns="41475" numCol="1" anchor="t" anchorCtr="0" compatLnSpc="1">
            <a:prstTxWarp prst="textNoShape">
              <a:avLst/>
            </a:prstTxWarp>
          </a:bodyPr>
          <a:lstStyle/>
          <a:p>
            <a:endParaRPr lang="en-GB" sz="1633"/>
          </a:p>
        </p:txBody>
      </p:sp>
      <p:pic>
        <p:nvPicPr>
          <p:cNvPr id="1030" name="Picture 6" descr="File:East London NHS Foundation Trust logo.svg - Wikimedia Comm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16" y="50735"/>
            <a:ext cx="886238" cy="44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85007" y="787023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5927" y="-2683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98109" y="26963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2023-24 Priorities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13341" y="15078"/>
            <a:ext cx="470240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34769" y="-35870"/>
            <a:ext cx="162899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Directorate/</a:t>
            </a:r>
          </a:p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5007" y="1852397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13837" y="2999514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9877" y="4159955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</a:t>
            </a:r>
          </a:p>
        </p:txBody>
      </p:sp>
      <p:cxnSp>
        <p:nvCxnSpPr>
          <p:cNvPr id="9" name="Straight Arrow Connector 8"/>
          <p:cNvCxnSpPr>
            <a:stCxn id="8" idx="1"/>
            <a:endCxn id="4" idx="3"/>
          </p:cNvCxnSpPr>
          <p:nvPr/>
        </p:nvCxnSpPr>
        <p:spPr>
          <a:xfrm flipH="1">
            <a:off x="1228422" y="1044734"/>
            <a:ext cx="756585" cy="23512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1"/>
            <a:endCxn id="4" idx="3"/>
          </p:cNvCxnSpPr>
          <p:nvPr/>
        </p:nvCxnSpPr>
        <p:spPr>
          <a:xfrm flipH="1">
            <a:off x="1228422" y="2110107"/>
            <a:ext cx="756585" cy="12858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1"/>
            <a:endCxn id="4" idx="3"/>
          </p:cNvCxnSpPr>
          <p:nvPr/>
        </p:nvCxnSpPr>
        <p:spPr>
          <a:xfrm flipH="1">
            <a:off x="1228422" y="3257228"/>
            <a:ext cx="785415" cy="1387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  <a:endCxn id="4" idx="3"/>
          </p:cNvCxnSpPr>
          <p:nvPr/>
        </p:nvCxnSpPr>
        <p:spPr>
          <a:xfrm flipH="1" flipV="1">
            <a:off x="1228422" y="3395944"/>
            <a:ext cx="721455" cy="10217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307396" y="3528321"/>
            <a:ext cx="185324" cy="204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6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GB" sz="726"/>
          </a:p>
        </p:txBody>
      </p:sp>
      <p:sp>
        <p:nvSpPr>
          <p:cNvPr id="29" name="Rectangle 28"/>
          <p:cNvSpPr/>
          <p:nvPr/>
        </p:nvSpPr>
        <p:spPr>
          <a:xfrm>
            <a:off x="3638672" y="239275"/>
            <a:ext cx="1854048" cy="9484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/>
                <a:cs typeface="Arial"/>
              </a:rPr>
              <a:t>Developing Integrated Care Partnerships</a:t>
            </a:r>
            <a:endParaRPr lang="en-US" sz="1633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627611" y="251049"/>
            <a:ext cx="5229968" cy="927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and develop the new community rehab approach in partnership with the borough of Newham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Fuller recommendations that have a direct impact on CHN and work with the ICS to deliver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care pathways by integrating the IAPT offer within Mental Health services and ensure effective ways of working with SCYPS MDT coordinator and MDT clinical appointments across pathways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develop and share learning for the homelessness work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system working across Community Health Services by meeting the 2-hour rapid response and being involved in the system delivery of virtual wards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alternatives to CAMHS inpatient placements by exploring a collaboration with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Local Authority and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ICBs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667502" y="2232150"/>
            <a:ext cx="1854048" cy="10198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/>
                <a:cs typeface="Arial"/>
              </a:rPr>
              <a:t>Co-production and Service Developments</a:t>
            </a:r>
            <a:endParaRPr lang="en-US" sz="1633" dirty="0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>
            <a:stCxn id="29" idx="1"/>
            <a:endCxn id="8" idx="3"/>
          </p:cNvCxnSpPr>
          <p:nvPr/>
        </p:nvCxnSpPr>
        <p:spPr>
          <a:xfrm flipH="1">
            <a:off x="3281545" y="713496"/>
            <a:ext cx="357127" cy="3312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3" idx="1"/>
            <a:endCxn id="13" idx="3"/>
          </p:cNvCxnSpPr>
          <p:nvPr/>
        </p:nvCxnSpPr>
        <p:spPr>
          <a:xfrm flipH="1" flipV="1">
            <a:off x="3281545" y="2110111"/>
            <a:ext cx="385957" cy="6319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5626500" y="2243120"/>
            <a:ext cx="5229968" cy="100888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Stabilise community-integrated mental health services such that enhanced primary care provision is resumed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 with agreed service developments around Pulmonary Rehab, Autism, the Integrated Discharge Hub, Community Neuro, and the development of a SCYPS 0-19 pathway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referrals from former inpatients to people participation work and improve employment opportunities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stronger CAMHS Neuro development pathways working with Community Health Services and SCYPS to support admission avoidance through CAMHS Tier 4 working, and establish efficient pathways for crisis and eating disorders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 Additional Roles Reimbursement Scheme (ARRS) posts in CAMHS Newham to develop an integrated school offer in each borough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with people participation to develop a model for volunteering across Community Health Services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667502" y="3311559"/>
            <a:ext cx="1854048" cy="6590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quality and safety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613297" y="3308816"/>
            <a:ext cx="5243987" cy="661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services to deliver on recovery plans and develop an engagement plan and mobilise pathways for MSK/Podiatry/Falls Response/SCYPS ASD, and Newham CAMHS services. Work with service users, partners and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Practitioners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ensure these are all accessible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Revive violence reduction work and develop a self-assurance governance system and enhance trauma-informed care and develop clear structures to manage increased complexity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Peer Support Worker roles in continence/Diabetes and Long Covid to improve access and flow into the services</a:t>
            </a:r>
          </a:p>
        </p:txBody>
      </p:sp>
      <p:cxnSp>
        <p:nvCxnSpPr>
          <p:cNvPr id="78" name="Straight Arrow Connector 77"/>
          <p:cNvCxnSpPr>
            <a:stCxn id="71" idx="1"/>
            <a:endCxn id="13" idx="3"/>
          </p:cNvCxnSpPr>
          <p:nvPr/>
        </p:nvCxnSpPr>
        <p:spPr>
          <a:xfrm flipH="1" flipV="1">
            <a:off x="3281545" y="2110112"/>
            <a:ext cx="385957" cy="15309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3658770" y="4033692"/>
            <a:ext cx="1854048" cy="8155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wellbeing, recruitment and retention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5617069" y="4043286"/>
            <a:ext cx="5260551" cy="811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current recruitment processes by agreeing quick wins and identifying initiatives around expediting visas, engaging with People and Culture’s Trustwide programmes to expand reach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staff needs, cultural expectations, drivers of wellbeing, and support transitions following sickness periods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training offers for line managers and staff across all service to improve recording on clinical systems and establish dedicated classes around care navigation in primary care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awareness of support including CAMHS “What Important to Me” programmes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a North East London (NEL) ICB workforce plan and develop a CAMHS Workforce Strategy</a:t>
            </a:r>
          </a:p>
        </p:txBody>
      </p:sp>
      <p:cxnSp>
        <p:nvCxnSpPr>
          <p:cNvPr id="101" name="Straight Arrow Connector 100"/>
          <p:cNvCxnSpPr>
            <a:stCxn id="99" idx="1"/>
            <a:endCxn id="14" idx="3"/>
          </p:cNvCxnSpPr>
          <p:nvPr/>
        </p:nvCxnSpPr>
        <p:spPr>
          <a:xfrm flipH="1" flipV="1">
            <a:off x="3310374" y="3257228"/>
            <a:ext cx="348396" cy="11842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3669187" y="1266494"/>
            <a:ext cx="1854048" cy="8845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improving outcomes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5634035" y="1267366"/>
            <a:ext cx="5247555" cy="8897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delivery of Marmot and the Anchor focus and identify additional opportunities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en-GB" sz="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the impact of inequalities by mapping out access against protected characteristics and understand lived experiences by prioritising intersectionality and increasing the number of QI programmes around equity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the equalities programme across CAMHS services and identify 3 service user and 3 staff equalities to prioritise and establish equality leads and champions, to support the Anti-Racism programme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community health services equalities plan, using feedback from the Patient Experience review of Extended Primary Care Teams to inform inequalities work around access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Rollout of the SCYPS Community Hub programme to support locally-appropriate care delivery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638672" y="5626090"/>
            <a:ext cx="1854048" cy="5320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612710" y="5633871"/>
            <a:ext cx="5289018" cy="5313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 on the mental health financial viability plan focusing on the complex care budget and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Support Tool (DST)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12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implementation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 on the East Ham Care Centre redesign,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 Primary Care Team (EPCT)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redesign and potential joint working with Tower Hamlets community services</a:t>
            </a:r>
          </a:p>
          <a:p>
            <a:pPr marL="155539" indent="-155539" fontAlgn="base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the GP contract for 2023/24 and establish a new model of care to support a sustainable workforce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</p:txBody>
      </p:sp>
      <p:cxnSp>
        <p:nvCxnSpPr>
          <p:cNvPr id="112" name="Straight Arrow Connector 111"/>
          <p:cNvCxnSpPr>
            <a:stCxn id="110" idx="1"/>
            <a:endCxn id="15" idx="3"/>
          </p:cNvCxnSpPr>
          <p:nvPr/>
        </p:nvCxnSpPr>
        <p:spPr>
          <a:xfrm flipH="1" flipV="1">
            <a:off x="3246415" y="4417669"/>
            <a:ext cx="392258" cy="1474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3650209" y="6256243"/>
            <a:ext cx="1854048" cy="4196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and Carbon Reduction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625800" y="6256243"/>
            <a:ext cx="5277833" cy="4196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the transformation to LED lights for energy savings in Newham Mental Health Services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the number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electric vehicle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charging points available at all Newham sites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Optimise decision-making and move to lower carbon-metered dose inhalers across primary care and promote greener inhaler disposal</a:t>
            </a:r>
          </a:p>
        </p:txBody>
      </p:sp>
      <p:cxnSp>
        <p:nvCxnSpPr>
          <p:cNvPr id="122" name="Straight Arrow Connector 121"/>
          <p:cNvCxnSpPr>
            <a:stCxn id="117" idx="1"/>
            <a:endCxn id="15" idx="3"/>
          </p:cNvCxnSpPr>
          <p:nvPr/>
        </p:nvCxnSpPr>
        <p:spPr>
          <a:xfrm flipH="1" flipV="1">
            <a:off x="3246415" y="4417669"/>
            <a:ext cx="403795" cy="2048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3667501" y="4919531"/>
            <a:ext cx="1839472" cy="6259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&amp; Digital Infrastructure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608519" y="4935080"/>
            <a:ext cx="5277833" cy="6427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 an estates mapping exercise for all services and ensure it is fit for purpose with IT infrastructure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the “stay connected” personal health budget, improve the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Placement and Support (IPS)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 by integrating into MIND service and overall improvement plan for MIND service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digital offers for 16+ IAPT population using innovation and development opportunities to expand the range of therapies available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communications champions in each service providing training and support e.g. use of twitter and networks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endParaRPr lang="en-GB" sz="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1" name="Straight Arrow Connector 170"/>
          <p:cNvCxnSpPr>
            <a:stCxn id="105" idx="1"/>
            <a:endCxn id="8" idx="3"/>
          </p:cNvCxnSpPr>
          <p:nvPr/>
        </p:nvCxnSpPr>
        <p:spPr>
          <a:xfrm flipH="1" flipV="1">
            <a:off x="3281545" y="1044738"/>
            <a:ext cx="387642" cy="6640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266" idx="1"/>
            <a:endCxn id="15" idx="3"/>
          </p:cNvCxnSpPr>
          <p:nvPr/>
        </p:nvCxnSpPr>
        <p:spPr>
          <a:xfrm flipH="1" flipV="1">
            <a:off x="3246415" y="4417669"/>
            <a:ext cx="421087" cy="8148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 202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03863" y="2759906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036269" y="2759906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77669" y="2759906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315768" y="2759906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1458891" y="2759058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07629" y="727932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07918" y="3603278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53214" y="3603278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185131" y="3603278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589522" y="2758439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61713" y="3597706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01728" y="1666169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042804" y="1666169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74791" y="1666169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48602" y="1666169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593611" y="1663919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726201" y="1663919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1864658" y="1663919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01728" y="4341293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045193" y="4341293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88658" y="4341293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330080" y="4341293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470921" y="4341293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1069242" y="5177006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210318" y="5177006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336021" y="5177006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66651" y="5173838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Oval 302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606108" y="5173838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29007" y="5814563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062945" y="5814563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06103" y="5814563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336716" y="5814563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611807" y="5814563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Oval 308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745564" y="5176519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0941940" y="6419187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066013" y="641918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03158" y="641918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339784" y="6419187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307270" y="1666169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326682" y="3603278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77674" y="5814563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53321" y="728158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192171" y="728158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336138" y="727537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38611" y="5177006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TextBox 12">
            <a:extLst>
              <a:ext uri="{FF2B5EF4-FFF2-40B4-BE49-F238E27FC236}">
                <a16:creationId xmlns:a16="http://schemas.microsoft.com/office/drawing/2014/main" id="{C036141D-2998-DFE9-559D-4BB40835E096}"/>
              </a:ext>
            </a:extLst>
          </p:cNvPr>
          <p:cNvSpPr txBox="1"/>
          <p:nvPr/>
        </p:nvSpPr>
        <p:spPr>
          <a:xfrm>
            <a:off x="222683" y="6669939"/>
            <a:ext cx="134511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Commercial Development 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8534C22B-6A19-A0F2-60AA-064C07D8448A}"/>
              </a:ext>
            </a:extLst>
          </p:cNvPr>
          <p:cNvSpPr/>
          <p:nvPr/>
        </p:nvSpPr>
        <p:spPr>
          <a:xfrm>
            <a:off x="95018" y="4806699"/>
            <a:ext cx="3175549" cy="2003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32978" y="5187365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460555" y="4965277"/>
            <a:ext cx="163251" cy="1322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252203" y="5174474"/>
            <a:ext cx="1135643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Primary Care Services</a:t>
            </a:r>
          </a:p>
        </p:txBody>
      </p:sp>
      <p:sp>
        <p:nvSpPr>
          <p:cNvPr id="257" name="TextBox 23">
            <a:extLst>
              <a:ext uri="{FF2B5EF4-FFF2-40B4-BE49-F238E27FC236}">
                <a16:creationId xmlns:a16="http://schemas.microsoft.com/office/drawing/2014/main" id="{A5B02C3B-D571-AF83-432C-3506D69DBE88}"/>
              </a:ext>
            </a:extLst>
          </p:cNvPr>
          <p:cNvSpPr txBox="1"/>
          <p:nvPr/>
        </p:nvSpPr>
        <p:spPr>
          <a:xfrm>
            <a:off x="1579640" y="4945378"/>
            <a:ext cx="1719279" cy="262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and Adolescent Mental Health Services (CAMHS)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TextBox 24">
            <a:extLst>
              <a:ext uri="{FF2B5EF4-FFF2-40B4-BE49-F238E27FC236}">
                <a16:creationId xmlns:a16="http://schemas.microsoft.com/office/drawing/2014/main" id="{13B80213-4D85-8B6C-0DF4-491266563E58}"/>
              </a:ext>
            </a:extLst>
          </p:cNvPr>
          <p:cNvSpPr txBox="1"/>
          <p:nvPr/>
        </p:nvSpPr>
        <p:spPr>
          <a:xfrm>
            <a:off x="1582359" y="5713328"/>
            <a:ext cx="12703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CMHT Transformation</a:t>
            </a:r>
          </a:p>
        </p:txBody>
      </p:sp>
      <p:sp>
        <p:nvSpPr>
          <p:cNvPr id="259" name="TextBox 25">
            <a:extLst>
              <a:ext uri="{FF2B5EF4-FFF2-40B4-BE49-F238E27FC236}">
                <a16:creationId xmlns:a16="http://schemas.microsoft.com/office/drawing/2014/main" id="{D11D69F7-D4B2-357C-A27E-656612ECDD79}"/>
              </a:ext>
            </a:extLst>
          </p:cNvPr>
          <p:cNvSpPr txBox="1"/>
          <p:nvPr/>
        </p:nvSpPr>
        <p:spPr>
          <a:xfrm>
            <a:off x="1582359" y="5859456"/>
            <a:ext cx="126715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Quality Improvement</a:t>
            </a:r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32978" y="6405915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32978" y="6539138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ABC1EC55-E1C9-2149-255A-CF90B5609366}"/>
              </a:ext>
            </a:extLst>
          </p:cNvPr>
          <p:cNvSpPr/>
          <p:nvPr/>
        </p:nvSpPr>
        <p:spPr>
          <a:xfrm>
            <a:off x="132978" y="6672364"/>
            <a:ext cx="130631" cy="13063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483382" y="5727279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4" name="TextBox 30">
            <a:extLst>
              <a:ext uri="{FF2B5EF4-FFF2-40B4-BE49-F238E27FC236}">
                <a16:creationId xmlns:a16="http://schemas.microsoft.com/office/drawing/2014/main" id="{580FC9E5-7C9F-EF6E-2769-4DAA2B712AEB}"/>
              </a:ext>
            </a:extLst>
          </p:cNvPr>
          <p:cNvSpPr txBox="1"/>
          <p:nvPr/>
        </p:nvSpPr>
        <p:spPr>
          <a:xfrm>
            <a:off x="222683" y="6386517"/>
            <a:ext cx="11500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&amp; Culture</a:t>
            </a:r>
          </a:p>
        </p:txBody>
      </p:sp>
      <p:sp>
        <p:nvSpPr>
          <p:cNvPr id="265" name="TextBox 31">
            <a:extLst>
              <a:ext uri="{FF2B5EF4-FFF2-40B4-BE49-F238E27FC236}">
                <a16:creationId xmlns:a16="http://schemas.microsoft.com/office/drawing/2014/main" id="{57E6B75E-9ACA-7199-3E72-559315A19782}"/>
              </a:ext>
            </a:extLst>
          </p:cNvPr>
          <p:cNvSpPr txBox="1"/>
          <p:nvPr/>
        </p:nvSpPr>
        <p:spPr>
          <a:xfrm>
            <a:off x="222683" y="6538144"/>
            <a:ext cx="118228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Participation</a:t>
            </a:r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483382" y="5861960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76F7819F-2D32-19A7-28B9-A89F88A89E59}"/>
              </a:ext>
            </a:extLst>
          </p:cNvPr>
          <p:cNvSpPr/>
          <p:nvPr/>
        </p:nvSpPr>
        <p:spPr>
          <a:xfrm>
            <a:off x="1483382" y="5996641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483382" y="6131322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TextBox 35">
            <a:extLst>
              <a:ext uri="{FF2B5EF4-FFF2-40B4-BE49-F238E27FC236}">
                <a16:creationId xmlns:a16="http://schemas.microsoft.com/office/drawing/2014/main" id="{ADBCA952-BAB6-BB00-1762-CCB2D7462DB0}"/>
              </a:ext>
            </a:extLst>
          </p:cNvPr>
          <p:cNvSpPr txBox="1"/>
          <p:nvPr/>
        </p:nvSpPr>
        <p:spPr>
          <a:xfrm>
            <a:off x="1582359" y="5987643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Informatics &amp; BI</a:t>
            </a:r>
          </a:p>
        </p:txBody>
      </p:sp>
      <p:sp>
        <p:nvSpPr>
          <p:cNvPr id="272" name="TextBox 36">
            <a:extLst>
              <a:ext uri="{FF2B5EF4-FFF2-40B4-BE49-F238E27FC236}">
                <a16:creationId xmlns:a16="http://schemas.microsoft.com/office/drawing/2014/main" id="{73C2955A-D6C0-56D5-9781-D0F15D861A4D}"/>
              </a:ext>
            </a:extLst>
          </p:cNvPr>
          <p:cNvSpPr txBox="1"/>
          <p:nvPr/>
        </p:nvSpPr>
        <p:spPr>
          <a:xfrm>
            <a:off x="1582359" y="6114538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Public Health</a:t>
            </a:r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483382" y="6266003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582359" y="6260410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Financial Viability </a:t>
            </a:r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483382" y="6400684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582359" y="638730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739800"/>
            <a:ext cx="130631" cy="130631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713763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Mental Health Law</a:t>
            </a:r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87302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1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856764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Infection Control</a:t>
            </a:r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006246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99060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Performance</a:t>
            </a:r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139469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5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12255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Governance</a:t>
            </a:r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272692"/>
            <a:ext cx="130631" cy="130631"/>
          </a:xfrm>
          <a:prstGeom prst="ellipse">
            <a:avLst/>
          </a:prstGeom>
          <a:gradFill flip="none" rotWithShape="1">
            <a:gsLst>
              <a:gs pos="50000">
                <a:schemeClr val="accent4">
                  <a:lumMod val="20000"/>
                  <a:lumOff val="80000"/>
                </a:scheme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483382" y="6670043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24468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Quality Assurance</a:t>
            </a:r>
          </a:p>
        </p:txBody>
      </p:sp>
      <p:sp>
        <p:nvSpPr>
          <p:cNvPr id="289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1582359" y="6647829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</p:txBody>
      </p:sp>
      <p:sp>
        <p:nvSpPr>
          <p:cNvPr id="290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582359" y="6502443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483382" y="6535365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460555" y="5200789"/>
            <a:ext cx="163251" cy="132206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588568" y="5134860"/>
            <a:ext cx="1660854" cy="262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Access to Psychological Therapies (IAPT)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469228" y="5436301"/>
            <a:ext cx="163251" cy="1322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610711" y="5367889"/>
            <a:ext cx="1772372" cy="262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Children's and Young People’s Service (SCYPS)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Rectangle 319"/>
          <p:cNvSpPr/>
          <p:nvPr/>
        </p:nvSpPr>
        <p:spPr>
          <a:xfrm>
            <a:off x="88063" y="4809030"/>
            <a:ext cx="3166161" cy="118277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Directorate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106038" y="5599291"/>
            <a:ext cx="3141333" cy="10902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32978" y="4964264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5" name="TextBox 21">
            <a:extLst>
              <a:ext uri="{FF2B5EF4-FFF2-40B4-BE49-F238E27FC236}">
                <a16:creationId xmlns:a16="http://schemas.microsoft.com/office/drawing/2014/main" id="{13A2B149-F145-A9B4-8357-0DC0A70F51F3}"/>
              </a:ext>
            </a:extLst>
          </p:cNvPr>
          <p:cNvSpPr txBox="1"/>
          <p:nvPr/>
        </p:nvSpPr>
        <p:spPr>
          <a:xfrm>
            <a:off x="230713" y="4953200"/>
            <a:ext cx="972512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Newham CHS</a:t>
            </a:r>
          </a:p>
        </p:txBody>
      </p:sp>
      <p:sp>
        <p:nvSpPr>
          <p:cNvPr id="326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31615" y="5410651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Newham MH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427584"/>
            <a:ext cx="130631" cy="1306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071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865</Words>
  <Application>Microsoft Office PowerPoint</Application>
  <PresentationFormat>Widescreen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2023-05-04T11:26:38Z</dcterms:created>
  <dcterms:modified xsi:type="dcterms:W3CDTF">2023-05-04T11:26:58Z</dcterms:modified>
</cp:coreProperties>
</file>