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5" d="100"/>
          <a:sy n="115" d="100"/>
        </p:scale>
        <p:origin x="372"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786248B3-6969-4696-AB08-57293017BDBB}" type="datetimeFigureOut">
              <a:rPr lang="en-GB" smtClean="0"/>
              <a:t>04/05/2023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23AC0E0-E4AE-44D7-89A2-33440A77AF2A}" type="slidenum">
              <a:rPr lang="en-GB" smtClean="0"/>
              <a:t>‹#›</a:t>
            </a:fld>
            <a:endParaRPr lang="en-GB"/>
          </a:p>
        </p:txBody>
      </p:sp>
    </p:spTree>
    <p:extLst>
      <p:ext uri="{BB962C8B-B14F-4D97-AF65-F5344CB8AC3E}">
        <p14:creationId xmlns:p14="http://schemas.microsoft.com/office/powerpoint/2010/main" val="26817064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86248B3-6969-4696-AB08-57293017BDBB}" type="datetimeFigureOut">
              <a:rPr lang="en-GB" smtClean="0"/>
              <a:t>04/05/2023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23AC0E0-E4AE-44D7-89A2-33440A77AF2A}" type="slidenum">
              <a:rPr lang="en-GB" smtClean="0"/>
              <a:t>‹#›</a:t>
            </a:fld>
            <a:endParaRPr lang="en-GB"/>
          </a:p>
        </p:txBody>
      </p:sp>
    </p:spTree>
    <p:extLst>
      <p:ext uri="{BB962C8B-B14F-4D97-AF65-F5344CB8AC3E}">
        <p14:creationId xmlns:p14="http://schemas.microsoft.com/office/powerpoint/2010/main" val="31466731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86248B3-6969-4696-AB08-57293017BDBB}" type="datetimeFigureOut">
              <a:rPr lang="en-GB" smtClean="0"/>
              <a:t>04/05/2023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23AC0E0-E4AE-44D7-89A2-33440A77AF2A}" type="slidenum">
              <a:rPr lang="en-GB" smtClean="0"/>
              <a:t>‹#›</a:t>
            </a:fld>
            <a:endParaRPr lang="en-GB"/>
          </a:p>
        </p:txBody>
      </p:sp>
    </p:spTree>
    <p:extLst>
      <p:ext uri="{BB962C8B-B14F-4D97-AF65-F5344CB8AC3E}">
        <p14:creationId xmlns:p14="http://schemas.microsoft.com/office/powerpoint/2010/main" val="33406467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86248B3-6969-4696-AB08-57293017BDBB}" type="datetimeFigureOut">
              <a:rPr lang="en-GB" smtClean="0"/>
              <a:t>04/05/2023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23AC0E0-E4AE-44D7-89A2-33440A77AF2A}" type="slidenum">
              <a:rPr lang="en-GB" smtClean="0"/>
              <a:t>‹#›</a:t>
            </a:fld>
            <a:endParaRPr lang="en-GB"/>
          </a:p>
        </p:txBody>
      </p:sp>
    </p:spTree>
    <p:extLst>
      <p:ext uri="{BB962C8B-B14F-4D97-AF65-F5344CB8AC3E}">
        <p14:creationId xmlns:p14="http://schemas.microsoft.com/office/powerpoint/2010/main" val="8877727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786248B3-6969-4696-AB08-57293017BDBB}" type="datetimeFigureOut">
              <a:rPr lang="en-GB" smtClean="0"/>
              <a:t>04/05/2023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23AC0E0-E4AE-44D7-89A2-33440A77AF2A}" type="slidenum">
              <a:rPr lang="en-GB" smtClean="0"/>
              <a:t>‹#›</a:t>
            </a:fld>
            <a:endParaRPr lang="en-GB"/>
          </a:p>
        </p:txBody>
      </p:sp>
    </p:spTree>
    <p:extLst>
      <p:ext uri="{BB962C8B-B14F-4D97-AF65-F5344CB8AC3E}">
        <p14:creationId xmlns:p14="http://schemas.microsoft.com/office/powerpoint/2010/main" val="39828288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786248B3-6969-4696-AB08-57293017BDBB}" type="datetimeFigureOut">
              <a:rPr lang="en-GB" smtClean="0"/>
              <a:t>04/05/2023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23AC0E0-E4AE-44D7-89A2-33440A77AF2A}" type="slidenum">
              <a:rPr lang="en-GB" smtClean="0"/>
              <a:t>‹#›</a:t>
            </a:fld>
            <a:endParaRPr lang="en-GB"/>
          </a:p>
        </p:txBody>
      </p:sp>
    </p:spTree>
    <p:extLst>
      <p:ext uri="{BB962C8B-B14F-4D97-AF65-F5344CB8AC3E}">
        <p14:creationId xmlns:p14="http://schemas.microsoft.com/office/powerpoint/2010/main" val="33686976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786248B3-6969-4696-AB08-57293017BDBB}" type="datetimeFigureOut">
              <a:rPr lang="en-GB" smtClean="0"/>
              <a:t>04/05/2023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23AC0E0-E4AE-44D7-89A2-33440A77AF2A}" type="slidenum">
              <a:rPr lang="en-GB" smtClean="0"/>
              <a:t>‹#›</a:t>
            </a:fld>
            <a:endParaRPr lang="en-GB"/>
          </a:p>
        </p:txBody>
      </p:sp>
    </p:spTree>
    <p:extLst>
      <p:ext uri="{BB962C8B-B14F-4D97-AF65-F5344CB8AC3E}">
        <p14:creationId xmlns:p14="http://schemas.microsoft.com/office/powerpoint/2010/main" val="38375446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786248B3-6969-4696-AB08-57293017BDBB}" type="datetimeFigureOut">
              <a:rPr lang="en-GB" smtClean="0"/>
              <a:t>04/05/2023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23AC0E0-E4AE-44D7-89A2-33440A77AF2A}" type="slidenum">
              <a:rPr lang="en-GB" smtClean="0"/>
              <a:t>‹#›</a:t>
            </a:fld>
            <a:endParaRPr lang="en-GB"/>
          </a:p>
        </p:txBody>
      </p:sp>
    </p:spTree>
    <p:extLst>
      <p:ext uri="{BB962C8B-B14F-4D97-AF65-F5344CB8AC3E}">
        <p14:creationId xmlns:p14="http://schemas.microsoft.com/office/powerpoint/2010/main" val="15921259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86248B3-6969-4696-AB08-57293017BDBB}" type="datetimeFigureOut">
              <a:rPr lang="en-GB" smtClean="0"/>
              <a:t>04/05/2023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23AC0E0-E4AE-44D7-89A2-33440A77AF2A}" type="slidenum">
              <a:rPr lang="en-GB" smtClean="0"/>
              <a:t>‹#›</a:t>
            </a:fld>
            <a:endParaRPr lang="en-GB"/>
          </a:p>
        </p:txBody>
      </p:sp>
    </p:spTree>
    <p:extLst>
      <p:ext uri="{BB962C8B-B14F-4D97-AF65-F5344CB8AC3E}">
        <p14:creationId xmlns:p14="http://schemas.microsoft.com/office/powerpoint/2010/main" val="5106478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86248B3-6969-4696-AB08-57293017BDBB}" type="datetimeFigureOut">
              <a:rPr lang="en-GB" smtClean="0"/>
              <a:t>04/05/2023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23AC0E0-E4AE-44D7-89A2-33440A77AF2A}" type="slidenum">
              <a:rPr lang="en-GB" smtClean="0"/>
              <a:t>‹#›</a:t>
            </a:fld>
            <a:endParaRPr lang="en-GB"/>
          </a:p>
        </p:txBody>
      </p:sp>
    </p:spTree>
    <p:extLst>
      <p:ext uri="{BB962C8B-B14F-4D97-AF65-F5344CB8AC3E}">
        <p14:creationId xmlns:p14="http://schemas.microsoft.com/office/powerpoint/2010/main" val="40085206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86248B3-6969-4696-AB08-57293017BDBB}" type="datetimeFigureOut">
              <a:rPr lang="en-GB" smtClean="0"/>
              <a:t>04/05/2023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23AC0E0-E4AE-44D7-89A2-33440A77AF2A}" type="slidenum">
              <a:rPr lang="en-GB" smtClean="0"/>
              <a:t>‹#›</a:t>
            </a:fld>
            <a:endParaRPr lang="en-GB"/>
          </a:p>
        </p:txBody>
      </p:sp>
    </p:spTree>
    <p:extLst>
      <p:ext uri="{BB962C8B-B14F-4D97-AF65-F5344CB8AC3E}">
        <p14:creationId xmlns:p14="http://schemas.microsoft.com/office/powerpoint/2010/main" val="30928772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86248B3-6969-4696-AB08-57293017BDBB}" type="datetimeFigureOut">
              <a:rPr lang="en-GB" smtClean="0"/>
              <a:t>04/05/2023</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23AC0E0-E4AE-44D7-89A2-33440A77AF2A}" type="slidenum">
              <a:rPr lang="en-GB" smtClean="0"/>
              <a:t>‹#›</a:t>
            </a:fld>
            <a:endParaRPr lang="en-GB"/>
          </a:p>
        </p:txBody>
      </p:sp>
    </p:spTree>
    <p:extLst>
      <p:ext uri="{BB962C8B-B14F-4D97-AF65-F5344CB8AC3E}">
        <p14:creationId xmlns:p14="http://schemas.microsoft.com/office/powerpoint/2010/main" val="27308697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4A77F04-71FA-5127-761E-16EA4DE66FD1}"/>
              </a:ext>
            </a:extLst>
          </p:cNvPr>
          <p:cNvSpPr/>
          <p:nvPr/>
        </p:nvSpPr>
        <p:spPr>
          <a:xfrm>
            <a:off x="35133" y="2652941"/>
            <a:ext cx="1844260" cy="1550463"/>
          </a:xfrm>
          <a:prstGeom prst="rect">
            <a:avLst/>
          </a:prstGeom>
          <a:solidFill>
            <a:schemeClr val="accent1">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b="1" dirty="0" err="1" smtClean="0">
                <a:solidFill>
                  <a:srgbClr val="000000"/>
                </a:solidFill>
                <a:latin typeface="Arial" panose="020B0604020202020204" pitchFamily="34" charset="0"/>
                <a:cs typeface="Arial" panose="020B0604020202020204" pitchFamily="34" charset="0"/>
              </a:rPr>
              <a:t>Newham</a:t>
            </a:r>
            <a:r>
              <a:rPr lang="en-US" b="1" dirty="0" smtClean="0">
                <a:solidFill>
                  <a:srgbClr val="000000"/>
                </a:solidFill>
                <a:latin typeface="Arial" panose="020B0604020202020204" pitchFamily="34" charset="0"/>
                <a:cs typeface="Arial" panose="020B0604020202020204" pitchFamily="34" charset="0"/>
              </a:rPr>
              <a:t> Mental Health </a:t>
            </a:r>
            <a:r>
              <a:rPr lang="en-US" dirty="0" smtClean="0">
                <a:solidFill>
                  <a:srgbClr val="000000"/>
                </a:solidFill>
                <a:latin typeface="Arial" panose="020B0604020202020204" pitchFamily="34" charset="0"/>
                <a:cs typeface="Arial" panose="020B0604020202020204" pitchFamily="34" charset="0"/>
              </a:rPr>
              <a:t>2023/24 </a:t>
            </a:r>
            <a:r>
              <a:rPr lang="en-US" dirty="0">
                <a:solidFill>
                  <a:srgbClr val="000000"/>
                </a:solidFill>
                <a:latin typeface="Arial" panose="020B0604020202020204" pitchFamily="34" charset="0"/>
                <a:cs typeface="Arial" panose="020B0604020202020204" pitchFamily="34" charset="0"/>
              </a:rPr>
              <a:t>Annual Plan Priorities</a:t>
            </a:r>
          </a:p>
        </p:txBody>
      </p:sp>
      <p:sp>
        <p:nvSpPr>
          <p:cNvPr id="5" name="Rectangle 4">
            <a:extLst>
              <a:ext uri="{FF2B5EF4-FFF2-40B4-BE49-F238E27FC236}">
                <a16:creationId xmlns:a16="http://schemas.microsoft.com/office/drawing/2014/main" id="{88040B2C-E5F6-B4AE-82B5-C01A84D5E308}"/>
              </a:ext>
            </a:extLst>
          </p:cNvPr>
          <p:cNvSpPr/>
          <p:nvPr/>
        </p:nvSpPr>
        <p:spPr>
          <a:xfrm>
            <a:off x="2888760" y="804213"/>
            <a:ext cx="1844260" cy="473444"/>
          </a:xfrm>
          <a:prstGeom prst="rect">
            <a:avLst/>
          </a:prstGeom>
          <a:solidFill>
            <a:schemeClr val="accent3">
              <a:lumMod val="20000"/>
              <a:lumOff val="8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1400" dirty="0">
                <a:solidFill>
                  <a:schemeClr val="tx1"/>
                </a:solidFill>
                <a:latin typeface="Arial"/>
                <a:cs typeface="Calibri"/>
              </a:rPr>
              <a:t>Improved Population Health</a:t>
            </a:r>
            <a:endParaRPr lang="en-US" sz="1400">
              <a:solidFill>
                <a:schemeClr val="tx1"/>
              </a:solidFill>
              <a:latin typeface="Arial"/>
              <a:cs typeface="Calibri"/>
            </a:endParaRPr>
          </a:p>
        </p:txBody>
      </p:sp>
      <p:sp>
        <p:nvSpPr>
          <p:cNvPr id="7" name="Rectangle 6">
            <a:extLst>
              <a:ext uri="{FF2B5EF4-FFF2-40B4-BE49-F238E27FC236}">
                <a16:creationId xmlns:a16="http://schemas.microsoft.com/office/drawing/2014/main" id="{56C491FD-E604-9344-DEF7-DE718783197F}"/>
              </a:ext>
            </a:extLst>
          </p:cNvPr>
          <p:cNvSpPr/>
          <p:nvPr/>
        </p:nvSpPr>
        <p:spPr>
          <a:xfrm>
            <a:off x="2888758" y="2315920"/>
            <a:ext cx="1844260" cy="473444"/>
          </a:xfrm>
          <a:prstGeom prst="rect">
            <a:avLst/>
          </a:prstGeom>
          <a:solidFill>
            <a:schemeClr val="accent3">
              <a:lumMod val="20000"/>
              <a:lumOff val="8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1400" dirty="0">
                <a:solidFill>
                  <a:srgbClr val="000000"/>
                </a:solidFill>
                <a:latin typeface="Arial"/>
                <a:cs typeface="Calibri"/>
              </a:rPr>
              <a:t>Improved Experience of Care</a:t>
            </a:r>
            <a:endParaRPr lang="en-US" sz="1400">
              <a:solidFill>
                <a:srgbClr val="000000"/>
              </a:solidFill>
              <a:latin typeface="Arial"/>
              <a:cs typeface="Arial"/>
            </a:endParaRPr>
          </a:p>
        </p:txBody>
      </p:sp>
      <p:sp>
        <p:nvSpPr>
          <p:cNvPr id="9" name="Rectangle 8">
            <a:extLst>
              <a:ext uri="{FF2B5EF4-FFF2-40B4-BE49-F238E27FC236}">
                <a16:creationId xmlns:a16="http://schemas.microsoft.com/office/drawing/2014/main" id="{D14CF52A-E226-1663-AADA-0B700E67665E}"/>
              </a:ext>
            </a:extLst>
          </p:cNvPr>
          <p:cNvSpPr/>
          <p:nvPr/>
        </p:nvSpPr>
        <p:spPr>
          <a:xfrm>
            <a:off x="2945906" y="3453388"/>
            <a:ext cx="1844260" cy="473444"/>
          </a:xfrm>
          <a:prstGeom prst="rect">
            <a:avLst/>
          </a:prstGeom>
          <a:solidFill>
            <a:schemeClr val="accent3">
              <a:lumMod val="20000"/>
              <a:lumOff val="8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1400" dirty="0">
                <a:solidFill>
                  <a:srgbClr val="000000"/>
                </a:solidFill>
                <a:latin typeface="Arial"/>
                <a:cs typeface="Calibri"/>
              </a:rPr>
              <a:t>Improved Staff Experience</a:t>
            </a:r>
            <a:endParaRPr lang="en-US" sz="1400">
              <a:solidFill>
                <a:srgbClr val="000000"/>
              </a:solidFill>
              <a:latin typeface="Arial"/>
              <a:cs typeface="Arial"/>
            </a:endParaRPr>
          </a:p>
        </p:txBody>
      </p:sp>
      <p:sp>
        <p:nvSpPr>
          <p:cNvPr id="10" name="Rectangle 9">
            <a:extLst>
              <a:ext uri="{FF2B5EF4-FFF2-40B4-BE49-F238E27FC236}">
                <a16:creationId xmlns:a16="http://schemas.microsoft.com/office/drawing/2014/main" id="{CEED66E1-0754-BBEB-109D-B072037E1EBF}"/>
              </a:ext>
            </a:extLst>
          </p:cNvPr>
          <p:cNvSpPr/>
          <p:nvPr/>
        </p:nvSpPr>
        <p:spPr>
          <a:xfrm>
            <a:off x="2945905" y="4952807"/>
            <a:ext cx="1844260" cy="473444"/>
          </a:xfrm>
          <a:prstGeom prst="rect">
            <a:avLst/>
          </a:prstGeom>
          <a:solidFill>
            <a:schemeClr val="accent3">
              <a:lumMod val="20000"/>
              <a:lumOff val="8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1400" dirty="0">
                <a:solidFill>
                  <a:srgbClr val="000000"/>
                </a:solidFill>
                <a:latin typeface="Arial"/>
                <a:cs typeface="Calibri"/>
              </a:rPr>
              <a:t>Improved Value</a:t>
            </a:r>
            <a:endParaRPr lang="en-US" sz="1400">
              <a:solidFill>
                <a:srgbClr val="000000"/>
              </a:solidFill>
              <a:latin typeface="Arial"/>
              <a:cs typeface="Arial"/>
            </a:endParaRPr>
          </a:p>
        </p:txBody>
      </p:sp>
      <p:cxnSp>
        <p:nvCxnSpPr>
          <p:cNvPr id="12" name="Straight Arrow Connector 11">
            <a:extLst>
              <a:ext uri="{FF2B5EF4-FFF2-40B4-BE49-F238E27FC236}">
                <a16:creationId xmlns:a16="http://schemas.microsoft.com/office/drawing/2014/main" id="{9E2BE3B5-F510-956B-E0B8-97BE5787B611}"/>
              </a:ext>
            </a:extLst>
          </p:cNvPr>
          <p:cNvCxnSpPr/>
          <p:nvPr/>
        </p:nvCxnSpPr>
        <p:spPr>
          <a:xfrm flipH="1">
            <a:off x="2013463" y="1074481"/>
            <a:ext cx="855406" cy="1934497"/>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F40CD0F4-31AA-B8ED-19C1-EF36BBFD4899}"/>
              </a:ext>
            </a:extLst>
          </p:cNvPr>
          <p:cNvCxnSpPr>
            <a:cxnSpLocks/>
          </p:cNvCxnSpPr>
          <p:nvPr/>
        </p:nvCxnSpPr>
        <p:spPr>
          <a:xfrm flipH="1">
            <a:off x="2013463" y="2598479"/>
            <a:ext cx="855406" cy="47195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55FC239C-B4F2-CF28-B74C-82DC6D71BC15}"/>
              </a:ext>
            </a:extLst>
          </p:cNvPr>
          <p:cNvCxnSpPr>
            <a:cxnSpLocks/>
          </p:cNvCxnSpPr>
          <p:nvPr/>
        </p:nvCxnSpPr>
        <p:spPr>
          <a:xfrm flipH="1" flipV="1">
            <a:off x="2040502" y="3048614"/>
            <a:ext cx="915628" cy="623116"/>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2113D928-F40B-7E17-0FF6-BF2FFDD2EDE6}"/>
              </a:ext>
            </a:extLst>
          </p:cNvPr>
          <p:cNvCxnSpPr>
            <a:cxnSpLocks/>
          </p:cNvCxnSpPr>
          <p:nvPr/>
        </p:nvCxnSpPr>
        <p:spPr>
          <a:xfrm flipH="1" flipV="1">
            <a:off x="2031284" y="3104535"/>
            <a:ext cx="934371" cy="2109013"/>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7" name="Rectangle 16">
            <a:extLst>
              <a:ext uri="{FF2B5EF4-FFF2-40B4-BE49-F238E27FC236}">
                <a16:creationId xmlns:a16="http://schemas.microsoft.com/office/drawing/2014/main" id="{BB34D39D-4193-77D6-3453-C957D5C7C0F1}"/>
              </a:ext>
            </a:extLst>
          </p:cNvPr>
          <p:cNvSpPr/>
          <p:nvPr/>
        </p:nvSpPr>
        <p:spPr>
          <a:xfrm>
            <a:off x="5051857" y="605202"/>
            <a:ext cx="1844260" cy="672455"/>
          </a:xfrm>
          <a:prstGeom prst="rect">
            <a:avLst/>
          </a:prstGeom>
          <a:solidFill>
            <a:schemeClr val="accent2">
              <a:lumMod val="20000"/>
              <a:lumOff val="8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1050" dirty="0">
                <a:solidFill>
                  <a:schemeClr val="tx1"/>
                </a:solidFill>
                <a:latin typeface="Arial"/>
                <a:cs typeface="Calibri"/>
              </a:rPr>
              <a:t>Integrated Care, Partnerships &amp; Co-Production</a:t>
            </a:r>
          </a:p>
        </p:txBody>
      </p:sp>
      <p:sp>
        <p:nvSpPr>
          <p:cNvPr id="18" name="Rectangle 17">
            <a:extLst>
              <a:ext uri="{FF2B5EF4-FFF2-40B4-BE49-F238E27FC236}">
                <a16:creationId xmlns:a16="http://schemas.microsoft.com/office/drawing/2014/main" id="{CA40D362-0113-2269-14B5-7ED173A0A75E}"/>
              </a:ext>
            </a:extLst>
          </p:cNvPr>
          <p:cNvSpPr/>
          <p:nvPr/>
        </p:nvSpPr>
        <p:spPr>
          <a:xfrm>
            <a:off x="5051856" y="1394148"/>
            <a:ext cx="1844260" cy="473444"/>
          </a:xfrm>
          <a:prstGeom prst="rect">
            <a:avLst/>
          </a:prstGeom>
          <a:solidFill>
            <a:schemeClr val="accent2">
              <a:lumMod val="20000"/>
              <a:lumOff val="8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1050" dirty="0">
                <a:solidFill>
                  <a:schemeClr val="tx1"/>
                </a:solidFill>
                <a:latin typeface="Arial"/>
                <a:cs typeface="Calibri"/>
              </a:rPr>
              <a:t>New Service Developments</a:t>
            </a:r>
          </a:p>
        </p:txBody>
      </p:sp>
      <p:sp>
        <p:nvSpPr>
          <p:cNvPr id="20" name="Rectangle 19">
            <a:extLst>
              <a:ext uri="{FF2B5EF4-FFF2-40B4-BE49-F238E27FC236}">
                <a16:creationId xmlns:a16="http://schemas.microsoft.com/office/drawing/2014/main" id="{DB9F0EAB-6430-C86F-E977-96C8437137B7}"/>
              </a:ext>
            </a:extLst>
          </p:cNvPr>
          <p:cNvSpPr/>
          <p:nvPr/>
        </p:nvSpPr>
        <p:spPr>
          <a:xfrm>
            <a:off x="5061382" y="2118048"/>
            <a:ext cx="1844260" cy="473444"/>
          </a:xfrm>
          <a:prstGeom prst="rect">
            <a:avLst/>
          </a:prstGeom>
          <a:solidFill>
            <a:schemeClr val="accent2">
              <a:lumMod val="20000"/>
              <a:lumOff val="8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1050" dirty="0">
                <a:solidFill>
                  <a:schemeClr val="tx1"/>
                </a:solidFill>
                <a:latin typeface="Arial"/>
                <a:cs typeface="Calibri"/>
              </a:rPr>
              <a:t>Service User Outcomes</a:t>
            </a:r>
          </a:p>
        </p:txBody>
      </p:sp>
      <p:sp>
        <p:nvSpPr>
          <p:cNvPr id="21" name="Rectangle 20">
            <a:extLst>
              <a:ext uri="{FF2B5EF4-FFF2-40B4-BE49-F238E27FC236}">
                <a16:creationId xmlns:a16="http://schemas.microsoft.com/office/drawing/2014/main" id="{2C9CCABA-FDD6-2228-BE2D-A45813366F27}"/>
              </a:ext>
            </a:extLst>
          </p:cNvPr>
          <p:cNvSpPr/>
          <p:nvPr/>
        </p:nvSpPr>
        <p:spPr>
          <a:xfrm>
            <a:off x="5061381" y="2774658"/>
            <a:ext cx="1844260" cy="473444"/>
          </a:xfrm>
          <a:prstGeom prst="rect">
            <a:avLst/>
          </a:prstGeom>
          <a:solidFill>
            <a:schemeClr val="accent2">
              <a:lumMod val="20000"/>
              <a:lumOff val="8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1050" dirty="0">
                <a:solidFill>
                  <a:schemeClr val="tx1"/>
                </a:solidFill>
                <a:latin typeface="Arial"/>
                <a:cs typeface="Calibri"/>
              </a:rPr>
              <a:t>Equality and Diversity</a:t>
            </a:r>
          </a:p>
        </p:txBody>
      </p:sp>
      <p:sp>
        <p:nvSpPr>
          <p:cNvPr id="22" name="Rectangle 21">
            <a:extLst>
              <a:ext uri="{FF2B5EF4-FFF2-40B4-BE49-F238E27FC236}">
                <a16:creationId xmlns:a16="http://schemas.microsoft.com/office/drawing/2014/main" id="{8950941D-68F4-F8EB-6B65-F7EBCEB957CB}"/>
              </a:ext>
            </a:extLst>
          </p:cNvPr>
          <p:cNvSpPr/>
          <p:nvPr/>
        </p:nvSpPr>
        <p:spPr>
          <a:xfrm>
            <a:off x="5109005" y="3342777"/>
            <a:ext cx="1844260" cy="473444"/>
          </a:xfrm>
          <a:prstGeom prst="rect">
            <a:avLst/>
          </a:prstGeom>
          <a:solidFill>
            <a:schemeClr val="accent2">
              <a:lumMod val="20000"/>
              <a:lumOff val="8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1050" dirty="0">
                <a:solidFill>
                  <a:schemeClr val="tx1"/>
                </a:solidFill>
                <a:latin typeface="Arial"/>
                <a:cs typeface="Arial"/>
              </a:rPr>
              <a:t>Staff Wellbeing</a:t>
            </a:r>
            <a:endParaRPr lang="en-US" sz="1050" dirty="0">
              <a:ea typeface="+mn-lt"/>
              <a:cs typeface="+mn-lt"/>
            </a:endParaRPr>
          </a:p>
        </p:txBody>
      </p:sp>
      <p:sp>
        <p:nvSpPr>
          <p:cNvPr id="23" name="Rectangle 22">
            <a:extLst>
              <a:ext uri="{FF2B5EF4-FFF2-40B4-BE49-F238E27FC236}">
                <a16:creationId xmlns:a16="http://schemas.microsoft.com/office/drawing/2014/main" id="{4A3B3CDA-B21A-FF21-3496-16166C0D518E}"/>
              </a:ext>
            </a:extLst>
          </p:cNvPr>
          <p:cNvSpPr/>
          <p:nvPr/>
        </p:nvSpPr>
        <p:spPr>
          <a:xfrm>
            <a:off x="5096716" y="3932713"/>
            <a:ext cx="1844260" cy="473444"/>
          </a:xfrm>
          <a:prstGeom prst="rect">
            <a:avLst/>
          </a:prstGeom>
          <a:solidFill>
            <a:schemeClr val="accent2">
              <a:lumMod val="20000"/>
              <a:lumOff val="8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1050" dirty="0">
                <a:solidFill>
                  <a:schemeClr val="tx1"/>
                </a:solidFill>
                <a:latin typeface="Arial"/>
                <a:cs typeface="Calibri"/>
              </a:rPr>
              <a:t>Workforce, Equality and Diversity</a:t>
            </a:r>
          </a:p>
        </p:txBody>
      </p:sp>
      <p:sp>
        <p:nvSpPr>
          <p:cNvPr id="24" name="Rectangle 23">
            <a:extLst>
              <a:ext uri="{FF2B5EF4-FFF2-40B4-BE49-F238E27FC236}">
                <a16:creationId xmlns:a16="http://schemas.microsoft.com/office/drawing/2014/main" id="{67B7212B-A402-548F-7A03-0B16C9F5FFE1}"/>
              </a:ext>
            </a:extLst>
          </p:cNvPr>
          <p:cNvSpPr/>
          <p:nvPr/>
        </p:nvSpPr>
        <p:spPr>
          <a:xfrm>
            <a:off x="5096715" y="4522648"/>
            <a:ext cx="1844260" cy="473444"/>
          </a:xfrm>
          <a:prstGeom prst="rect">
            <a:avLst/>
          </a:prstGeom>
          <a:solidFill>
            <a:schemeClr val="accent2">
              <a:lumMod val="20000"/>
              <a:lumOff val="8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1050" dirty="0">
                <a:solidFill>
                  <a:schemeClr val="tx1"/>
                </a:solidFill>
                <a:latin typeface="Arial"/>
                <a:cs typeface="Calibri"/>
              </a:rPr>
              <a:t>Financial Viability</a:t>
            </a:r>
          </a:p>
        </p:txBody>
      </p:sp>
      <p:sp>
        <p:nvSpPr>
          <p:cNvPr id="25" name="Rectangle 24">
            <a:extLst>
              <a:ext uri="{FF2B5EF4-FFF2-40B4-BE49-F238E27FC236}">
                <a16:creationId xmlns:a16="http://schemas.microsoft.com/office/drawing/2014/main" id="{D7C3D620-3D11-AA1D-CB58-E113823E0B74}"/>
              </a:ext>
            </a:extLst>
          </p:cNvPr>
          <p:cNvSpPr/>
          <p:nvPr/>
        </p:nvSpPr>
        <p:spPr>
          <a:xfrm>
            <a:off x="5096714" y="5100292"/>
            <a:ext cx="1844260" cy="473444"/>
          </a:xfrm>
          <a:prstGeom prst="rect">
            <a:avLst/>
          </a:prstGeom>
          <a:solidFill>
            <a:schemeClr val="accent2">
              <a:lumMod val="20000"/>
              <a:lumOff val="8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1050" dirty="0">
                <a:solidFill>
                  <a:schemeClr val="tx1"/>
                </a:solidFill>
                <a:latin typeface="Arial"/>
                <a:cs typeface="Calibri"/>
              </a:rPr>
              <a:t>Digitally enabling service users and improving employment access</a:t>
            </a:r>
          </a:p>
        </p:txBody>
      </p:sp>
      <p:cxnSp>
        <p:nvCxnSpPr>
          <p:cNvPr id="26" name="Straight Arrow Connector 25">
            <a:extLst>
              <a:ext uri="{FF2B5EF4-FFF2-40B4-BE49-F238E27FC236}">
                <a16:creationId xmlns:a16="http://schemas.microsoft.com/office/drawing/2014/main" id="{0830DBE8-D9FA-3175-383F-2EEE4752BF4D}"/>
              </a:ext>
            </a:extLst>
          </p:cNvPr>
          <p:cNvCxnSpPr>
            <a:cxnSpLocks/>
          </p:cNvCxnSpPr>
          <p:nvPr/>
        </p:nvCxnSpPr>
        <p:spPr>
          <a:xfrm flipH="1">
            <a:off x="4741913" y="1000737"/>
            <a:ext cx="290051" cy="29498"/>
          </a:xfrm>
          <a:prstGeom prst="straightConnector1">
            <a:avLst/>
          </a:prstGeom>
          <a:ln w="63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a:extLst>
              <a:ext uri="{FF2B5EF4-FFF2-40B4-BE49-F238E27FC236}">
                <a16:creationId xmlns:a16="http://schemas.microsoft.com/office/drawing/2014/main" id="{6112AA52-88FB-A8FD-B51C-A49557A322F1}"/>
              </a:ext>
            </a:extLst>
          </p:cNvPr>
          <p:cNvCxnSpPr>
            <a:cxnSpLocks/>
          </p:cNvCxnSpPr>
          <p:nvPr/>
        </p:nvCxnSpPr>
        <p:spPr>
          <a:xfrm flipH="1" flipV="1">
            <a:off x="4705041" y="1116265"/>
            <a:ext cx="339213" cy="462117"/>
          </a:xfrm>
          <a:prstGeom prst="straightConnector1">
            <a:avLst/>
          </a:prstGeom>
          <a:ln w="63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9" name="Straight Arrow Connector 28">
            <a:extLst>
              <a:ext uri="{FF2B5EF4-FFF2-40B4-BE49-F238E27FC236}">
                <a16:creationId xmlns:a16="http://schemas.microsoft.com/office/drawing/2014/main" id="{C5FB0285-AC61-6F3B-D850-EB76DDA42BDB}"/>
              </a:ext>
            </a:extLst>
          </p:cNvPr>
          <p:cNvCxnSpPr>
            <a:cxnSpLocks/>
          </p:cNvCxnSpPr>
          <p:nvPr/>
        </p:nvCxnSpPr>
        <p:spPr>
          <a:xfrm flipH="1">
            <a:off x="4737917" y="2425491"/>
            <a:ext cx="298039" cy="121367"/>
          </a:xfrm>
          <a:prstGeom prst="straightConnector1">
            <a:avLst/>
          </a:prstGeom>
          <a:ln w="63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0" name="Straight Arrow Connector 29">
            <a:extLst>
              <a:ext uri="{FF2B5EF4-FFF2-40B4-BE49-F238E27FC236}">
                <a16:creationId xmlns:a16="http://schemas.microsoft.com/office/drawing/2014/main" id="{5DC98B0B-055E-5113-897F-6A49DE0E6AD3}"/>
              </a:ext>
            </a:extLst>
          </p:cNvPr>
          <p:cNvCxnSpPr>
            <a:cxnSpLocks/>
          </p:cNvCxnSpPr>
          <p:nvPr/>
        </p:nvCxnSpPr>
        <p:spPr>
          <a:xfrm flipH="1" flipV="1">
            <a:off x="4707806" y="2871015"/>
            <a:ext cx="330914" cy="167147"/>
          </a:xfrm>
          <a:prstGeom prst="straightConnector1">
            <a:avLst/>
          </a:prstGeom>
          <a:ln w="63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 name="Straight Arrow Connector 30">
            <a:extLst>
              <a:ext uri="{FF2B5EF4-FFF2-40B4-BE49-F238E27FC236}">
                <a16:creationId xmlns:a16="http://schemas.microsoft.com/office/drawing/2014/main" id="{FE806802-A5EA-73D2-A6C2-63B41EE16DA1}"/>
              </a:ext>
            </a:extLst>
          </p:cNvPr>
          <p:cNvCxnSpPr>
            <a:cxnSpLocks/>
          </p:cNvCxnSpPr>
          <p:nvPr/>
        </p:nvCxnSpPr>
        <p:spPr>
          <a:xfrm flipH="1">
            <a:off x="4835933" y="3514718"/>
            <a:ext cx="290049" cy="127821"/>
          </a:xfrm>
          <a:prstGeom prst="straightConnector1">
            <a:avLst/>
          </a:prstGeom>
          <a:ln w="63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2" name="Straight Arrow Connector 31">
            <a:extLst>
              <a:ext uri="{FF2B5EF4-FFF2-40B4-BE49-F238E27FC236}">
                <a16:creationId xmlns:a16="http://schemas.microsoft.com/office/drawing/2014/main" id="{EF03FFFD-60E5-4908-5BA5-047E4DD5F890}"/>
              </a:ext>
            </a:extLst>
          </p:cNvPr>
          <p:cNvCxnSpPr>
            <a:cxnSpLocks/>
          </p:cNvCxnSpPr>
          <p:nvPr/>
        </p:nvCxnSpPr>
        <p:spPr>
          <a:xfrm flipH="1" flipV="1">
            <a:off x="4799062" y="3716282"/>
            <a:ext cx="290049" cy="363789"/>
          </a:xfrm>
          <a:prstGeom prst="straightConnector1">
            <a:avLst/>
          </a:prstGeom>
          <a:ln w="63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3" name="Straight Arrow Connector 32">
            <a:extLst>
              <a:ext uri="{FF2B5EF4-FFF2-40B4-BE49-F238E27FC236}">
                <a16:creationId xmlns:a16="http://schemas.microsoft.com/office/drawing/2014/main" id="{27FBCCAF-BF40-322D-14D9-3AB57D664C0C}"/>
              </a:ext>
            </a:extLst>
          </p:cNvPr>
          <p:cNvCxnSpPr>
            <a:cxnSpLocks/>
          </p:cNvCxnSpPr>
          <p:nvPr/>
        </p:nvCxnSpPr>
        <p:spPr>
          <a:xfrm flipH="1">
            <a:off x="4823642" y="4706875"/>
            <a:ext cx="290049" cy="447373"/>
          </a:xfrm>
          <a:prstGeom prst="straightConnector1">
            <a:avLst/>
          </a:prstGeom>
          <a:ln w="63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4" name="Straight Arrow Connector 33">
            <a:extLst>
              <a:ext uri="{FF2B5EF4-FFF2-40B4-BE49-F238E27FC236}">
                <a16:creationId xmlns:a16="http://schemas.microsoft.com/office/drawing/2014/main" id="{EF399E7E-38EE-02B8-574C-4F7AA151BAA0}"/>
              </a:ext>
            </a:extLst>
          </p:cNvPr>
          <p:cNvCxnSpPr>
            <a:cxnSpLocks/>
          </p:cNvCxnSpPr>
          <p:nvPr/>
        </p:nvCxnSpPr>
        <p:spPr>
          <a:xfrm flipH="1" flipV="1">
            <a:off x="4799061" y="5129667"/>
            <a:ext cx="277758" cy="191723"/>
          </a:xfrm>
          <a:prstGeom prst="straightConnector1">
            <a:avLst/>
          </a:prstGeom>
          <a:ln w="63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5" name="Rectangle 34">
            <a:extLst>
              <a:ext uri="{FF2B5EF4-FFF2-40B4-BE49-F238E27FC236}">
                <a16:creationId xmlns:a16="http://schemas.microsoft.com/office/drawing/2014/main" id="{5B2D4150-7F6B-7F0E-780D-2AFC73EC4ABE}"/>
              </a:ext>
            </a:extLst>
          </p:cNvPr>
          <p:cNvSpPr/>
          <p:nvPr/>
        </p:nvSpPr>
        <p:spPr>
          <a:xfrm>
            <a:off x="7212188" y="605202"/>
            <a:ext cx="4646453" cy="672454"/>
          </a:xfrm>
          <a:prstGeom prst="rect">
            <a:avLst/>
          </a:prstGeom>
          <a:solidFill>
            <a:schemeClr val="accent6">
              <a:lumMod val="20000"/>
              <a:lumOff val="8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800" dirty="0">
                <a:solidFill>
                  <a:schemeClr val="tx1"/>
                </a:solidFill>
                <a:latin typeface="Arial"/>
                <a:cs typeface="Calibri"/>
              </a:rPr>
              <a:t>Test and develop new community rehab approach in partnership with LBN and establish a </a:t>
            </a:r>
            <a:r>
              <a:rPr lang="en-US" sz="800" dirty="0" err="1">
                <a:solidFill>
                  <a:schemeClr val="tx1"/>
                </a:solidFill>
                <a:latin typeface="Arial"/>
                <a:cs typeface="Calibri"/>
              </a:rPr>
              <a:t>Newham</a:t>
            </a:r>
            <a:r>
              <a:rPr lang="en-US" sz="800" dirty="0">
                <a:solidFill>
                  <a:schemeClr val="tx1"/>
                </a:solidFill>
                <a:latin typeface="Arial"/>
                <a:cs typeface="Calibri"/>
              </a:rPr>
              <a:t> plan. As part of the transformation </a:t>
            </a:r>
            <a:r>
              <a:rPr lang="en-US" sz="800" dirty="0" err="1">
                <a:solidFill>
                  <a:schemeClr val="tx1"/>
                </a:solidFill>
                <a:latin typeface="Arial"/>
                <a:cs typeface="Calibri"/>
              </a:rPr>
              <a:t>programme</a:t>
            </a:r>
            <a:r>
              <a:rPr lang="en-US" sz="800" dirty="0">
                <a:solidFill>
                  <a:schemeClr val="tx1"/>
                </a:solidFill>
                <a:latin typeface="Arial"/>
                <a:cs typeface="Calibri"/>
              </a:rPr>
              <a:t>, articulate staffing models and care intervention models. Test and develop an integrated approach to older adult mental health in primary care and enhance the </a:t>
            </a:r>
            <a:r>
              <a:rPr lang="en-US" sz="800" dirty="0" smtClean="0">
                <a:solidFill>
                  <a:schemeClr val="tx1"/>
                </a:solidFill>
                <a:latin typeface="Arial"/>
                <a:cs typeface="Calibri"/>
              </a:rPr>
              <a:t>Local Authority interface </a:t>
            </a:r>
            <a:r>
              <a:rPr lang="en-US" sz="800" dirty="0">
                <a:solidFill>
                  <a:schemeClr val="tx1"/>
                </a:solidFill>
                <a:latin typeface="Arial"/>
                <a:cs typeface="Calibri"/>
              </a:rPr>
              <a:t>across both inpatient and community settings. </a:t>
            </a:r>
          </a:p>
        </p:txBody>
      </p:sp>
      <p:sp>
        <p:nvSpPr>
          <p:cNvPr id="36" name="Rectangle 35">
            <a:extLst>
              <a:ext uri="{FF2B5EF4-FFF2-40B4-BE49-F238E27FC236}">
                <a16:creationId xmlns:a16="http://schemas.microsoft.com/office/drawing/2014/main" id="{235B0880-C8AF-EA2E-B122-F4050C366221}"/>
              </a:ext>
            </a:extLst>
          </p:cNvPr>
          <p:cNvSpPr/>
          <p:nvPr/>
        </p:nvSpPr>
        <p:spPr>
          <a:xfrm>
            <a:off x="7202663" y="1356047"/>
            <a:ext cx="4646453" cy="473444"/>
          </a:xfrm>
          <a:prstGeom prst="rect">
            <a:avLst/>
          </a:prstGeom>
          <a:solidFill>
            <a:schemeClr val="accent6">
              <a:lumMod val="20000"/>
              <a:lumOff val="8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800" dirty="0" err="1">
                <a:solidFill>
                  <a:schemeClr val="tx1"/>
                </a:solidFill>
                <a:latin typeface="Arial"/>
                <a:cs typeface="Calibri"/>
              </a:rPr>
              <a:t>Stabilise</a:t>
            </a:r>
            <a:r>
              <a:rPr lang="en-US" sz="800" dirty="0">
                <a:solidFill>
                  <a:schemeClr val="tx1"/>
                </a:solidFill>
                <a:latin typeface="Arial"/>
                <a:cs typeface="Calibri"/>
              </a:rPr>
              <a:t> community integrated mental health services such that enhanced primary care provision is resumed and outpatient care is transformed. Meeting waiting list and access standards with partners and GP engagement plan/pathways</a:t>
            </a:r>
          </a:p>
        </p:txBody>
      </p:sp>
      <p:sp>
        <p:nvSpPr>
          <p:cNvPr id="38" name="Rectangle 37">
            <a:extLst>
              <a:ext uri="{FF2B5EF4-FFF2-40B4-BE49-F238E27FC236}">
                <a16:creationId xmlns:a16="http://schemas.microsoft.com/office/drawing/2014/main" id="{2A61A3E2-8CB6-8426-D577-820A9C36E071}"/>
              </a:ext>
            </a:extLst>
          </p:cNvPr>
          <p:cNvSpPr/>
          <p:nvPr/>
        </p:nvSpPr>
        <p:spPr>
          <a:xfrm>
            <a:off x="7205428" y="1912798"/>
            <a:ext cx="4646453" cy="740144"/>
          </a:xfrm>
          <a:prstGeom prst="rect">
            <a:avLst/>
          </a:prstGeom>
          <a:solidFill>
            <a:schemeClr val="accent6">
              <a:lumMod val="20000"/>
              <a:lumOff val="8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800" dirty="0">
                <a:solidFill>
                  <a:schemeClr val="tx1"/>
                </a:solidFill>
                <a:latin typeface="Arial"/>
                <a:cs typeface="Calibri"/>
              </a:rPr>
              <a:t>Develop a good model of collecting feedback from patients and encourage meaningful engagement/communication directly with service users. Increase referrals from former inpatients to PPL work and improve employment opportunities. Deliver on ambitions set by the </a:t>
            </a:r>
            <a:r>
              <a:rPr lang="en-US" sz="800" dirty="0" err="1">
                <a:solidFill>
                  <a:schemeClr val="tx1"/>
                </a:solidFill>
                <a:latin typeface="Arial"/>
                <a:cs typeface="Calibri"/>
              </a:rPr>
              <a:t>Newham</a:t>
            </a:r>
            <a:r>
              <a:rPr lang="en-US" sz="800" dirty="0">
                <a:solidFill>
                  <a:schemeClr val="tx1"/>
                </a:solidFill>
                <a:latin typeface="Arial"/>
                <a:cs typeface="Calibri"/>
              </a:rPr>
              <a:t> inpatient improvement plan, </a:t>
            </a:r>
            <a:r>
              <a:rPr lang="en-US" sz="800" dirty="0" err="1">
                <a:solidFill>
                  <a:schemeClr val="tx1"/>
                </a:solidFill>
                <a:latin typeface="Arial"/>
                <a:cs typeface="Calibri"/>
              </a:rPr>
              <a:t>revivie</a:t>
            </a:r>
            <a:r>
              <a:rPr lang="en-US" sz="800" dirty="0">
                <a:solidFill>
                  <a:schemeClr val="tx1"/>
                </a:solidFill>
                <a:latin typeface="Arial"/>
                <a:cs typeface="Calibri"/>
              </a:rPr>
              <a:t> violence reduction work and develop a self-assurance and governance system and enhance trauma informed care and develop clear structures to manage increased complexity</a:t>
            </a:r>
            <a:endParaRPr lang="en-US" sz="900" dirty="0">
              <a:solidFill>
                <a:schemeClr val="tx1"/>
              </a:solidFill>
              <a:latin typeface="Arial"/>
              <a:cs typeface="Calibri"/>
            </a:endParaRPr>
          </a:p>
        </p:txBody>
      </p:sp>
      <p:sp>
        <p:nvSpPr>
          <p:cNvPr id="39" name="Rectangle 38">
            <a:extLst>
              <a:ext uri="{FF2B5EF4-FFF2-40B4-BE49-F238E27FC236}">
                <a16:creationId xmlns:a16="http://schemas.microsoft.com/office/drawing/2014/main" id="{CB295707-EAF5-F64B-F685-B1C05AD2E2FD}"/>
              </a:ext>
            </a:extLst>
          </p:cNvPr>
          <p:cNvSpPr/>
          <p:nvPr/>
        </p:nvSpPr>
        <p:spPr>
          <a:xfrm>
            <a:off x="7218947" y="2770663"/>
            <a:ext cx="4646453" cy="473444"/>
          </a:xfrm>
          <a:prstGeom prst="rect">
            <a:avLst/>
          </a:prstGeom>
          <a:solidFill>
            <a:schemeClr val="accent6">
              <a:lumMod val="20000"/>
              <a:lumOff val="8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800" dirty="0">
                <a:solidFill>
                  <a:schemeClr val="tx1"/>
                </a:solidFill>
                <a:latin typeface="Arial"/>
                <a:cs typeface="Calibri"/>
              </a:rPr>
              <a:t>Improving access and reducing inequalities, particularly for the </a:t>
            </a:r>
            <a:r>
              <a:rPr lang="en-US" sz="800" dirty="0" smtClean="0">
                <a:solidFill>
                  <a:schemeClr val="tx1"/>
                </a:solidFill>
                <a:latin typeface="Arial"/>
                <a:cs typeface="Calibri"/>
              </a:rPr>
              <a:t>Autistic Spectrum Disorder (ASD) </a:t>
            </a:r>
            <a:r>
              <a:rPr lang="en-US" sz="800" dirty="0">
                <a:solidFill>
                  <a:schemeClr val="tx1"/>
                </a:solidFill>
                <a:latin typeface="Arial"/>
                <a:cs typeface="Calibri"/>
              </a:rPr>
              <a:t>and </a:t>
            </a:r>
            <a:r>
              <a:rPr lang="en-US" sz="800" dirty="0" smtClean="0">
                <a:solidFill>
                  <a:schemeClr val="tx1"/>
                </a:solidFill>
                <a:latin typeface="Arial"/>
                <a:cs typeface="Calibri"/>
              </a:rPr>
              <a:t>Learning Disability (LD) </a:t>
            </a:r>
            <a:r>
              <a:rPr lang="en-US" sz="800" dirty="0">
                <a:solidFill>
                  <a:schemeClr val="tx1"/>
                </a:solidFill>
                <a:latin typeface="Arial"/>
                <a:cs typeface="Calibri"/>
              </a:rPr>
              <a:t>population to understand what is available for them and provide support</a:t>
            </a:r>
          </a:p>
        </p:txBody>
      </p:sp>
      <p:sp>
        <p:nvSpPr>
          <p:cNvPr id="40" name="Rectangle 39">
            <a:extLst>
              <a:ext uri="{FF2B5EF4-FFF2-40B4-BE49-F238E27FC236}">
                <a16:creationId xmlns:a16="http://schemas.microsoft.com/office/drawing/2014/main" id="{2432C9F8-BA66-1D38-25AF-AD0F6F33A6F6}"/>
              </a:ext>
            </a:extLst>
          </p:cNvPr>
          <p:cNvSpPr/>
          <p:nvPr/>
        </p:nvSpPr>
        <p:spPr>
          <a:xfrm>
            <a:off x="7257047" y="3379648"/>
            <a:ext cx="4646453" cy="540119"/>
          </a:xfrm>
          <a:prstGeom prst="rect">
            <a:avLst/>
          </a:prstGeom>
          <a:solidFill>
            <a:schemeClr val="accent6">
              <a:lumMod val="20000"/>
              <a:lumOff val="8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800" dirty="0">
                <a:solidFill>
                  <a:schemeClr val="tx1"/>
                </a:solidFill>
                <a:latin typeface="Arial"/>
                <a:cs typeface="Arial"/>
              </a:rPr>
              <a:t>Streamline recruitment process- agree quick wins, identify initiatives around expediting visas. Focus on staff needs, cultural expectations, drivers of wellbeing and support transition back to work after sickness. Develop manager skills and training to address health and wellbeing and develop relationships with Essex universities to promote ELFT vacancies</a:t>
            </a:r>
            <a:endParaRPr lang="en-US" sz="800" dirty="0">
              <a:solidFill>
                <a:schemeClr val="tx1"/>
              </a:solidFill>
              <a:ea typeface="+mn-lt"/>
              <a:cs typeface="+mn-lt"/>
            </a:endParaRPr>
          </a:p>
        </p:txBody>
      </p:sp>
      <p:sp>
        <p:nvSpPr>
          <p:cNvPr id="41" name="Rectangle 40">
            <a:extLst>
              <a:ext uri="{FF2B5EF4-FFF2-40B4-BE49-F238E27FC236}">
                <a16:creationId xmlns:a16="http://schemas.microsoft.com/office/drawing/2014/main" id="{9EE2D5C1-CFCD-22A0-E6C9-6D60906366CE}"/>
              </a:ext>
            </a:extLst>
          </p:cNvPr>
          <p:cNvSpPr/>
          <p:nvPr/>
        </p:nvSpPr>
        <p:spPr>
          <a:xfrm>
            <a:off x="7259812" y="3994164"/>
            <a:ext cx="4646453" cy="473444"/>
          </a:xfrm>
          <a:prstGeom prst="rect">
            <a:avLst/>
          </a:prstGeom>
          <a:solidFill>
            <a:schemeClr val="accent6">
              <a:lumMod val="20000"/>
              <a:lumOff val="8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800" dirty="0">
                <a:solidFill>
                  <a:schemeClr val="tx1"/>
                </a:solidFill>
                <a:latin typeface="Arial"/>
                <a:cs typeface="Calibri"/>
              </a:rPr>
              <a:t>Redouble efforts in tackling inequalities and inequities in the system we influence – understand the impact e.g. access to services, understanding protected characteristics. Understand lived experience across the workforce and evaluate previous approaches and expand further by </a:t>
            </a:r>
            <a:r>
              <a:rPr lang="en-US" sz="800" dirty="0" err="1">
                <a:solidFill>
                  <a:schemeClr val="tx1"/>
                </a:solidFill>
                <a:latin typeface="Arial"/>
                <a:cs typeface="Calibri"/>
              </a:rPr>
              <a:t>prioritising</a:t>
            </a:r>
            <a:r>
              <a:rPr lang="en-US" sz="800" dirty="0">
                <a:solidFill>
                  <a:schemeClr val="tx1"/>
                </a:solidFill>
                <a:latin typeface="Arial"/>
                <a:cs typeface="Calibri"/>
              </a:rPr>
              <a:t> intersectionality</a:t>
            </a:r>
            <a:endParaRPr lang="en-US" sz="1050" dirty="0">
              <a:solidFill>
                <a:schemeClr val="tx1"/>
              </a:solidFill>
              <a:latin typeface="Arial"/>
              <a:cs typeface="Calibri"/>
            </a:endParaRPr>
          </a:p>
        </p:txBody>
      </p:sp>
      <p:sp>
        <p:nvSpPr>
          <p:cNvPr id="42" name="Rectangle 41">
            <a:extLst>
              <a:ext uri="{FF2B5EF4-FFF2-40B4-BE49-F238E27FC236}">
                <a16:creationId xmlns:a16="http://schemas.microsoft.com/office/drawing/2014/main" id="{153FEF67-9012-0BB0-CA45-FBE360B31A3F}"/>
              </a:ext>
            </a:extLst>
          </p:cNvPr>
          <p:cNvSpPr/>
          <p:nvPr/>
        </p:nvSpPr>
        <p:spPr>
          <a:xfrm>
            <a:off x="7259812" y="4584099"/>
            <a:ext cx="4646453" cy="473444"/>
          </a:xfrm>
          <a:prstGeom prst="rect">
            <a:avLst/>
          </a:prstGeom>
          <a:solidFill>
            <a:schemeClr val="accent6">
              <a:lumMod val="20000"/>
              <a:lumOff val="8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800" dirty="0">
                <a:solidFill>
                  <a:schemeClr val="tx1"/>
                </a:solidFill>
                <a:latin typeface="Arial"/>
                <a:cs typeface="Calibri"/>
              </a:rPr>
              <a:t>Deliver on the financial viability plan focusing on the complex care budget and </a:t>
            </a:r>
            <a:r>
              <a:rPr lang="en-US" sz="800" dirty="0" smtClean="0">
                <a:solidFill>
                  <a:schemeClr val="tx1"/>
                </a:solidFill>
                <a:latin typeface="Arial"/>
                <a:cs typeface="Calibri"/>
              </a:rPr>
              <a:t>Decision Support Tool (DST) </a:t>
            </a:r>
            <a:r>
              <a:rPr lang="en-US" sz="800" dirty="0">
                <a:solidFill>
                  <a:schemeClr val="tx1"/>
                </a:solidFill>
                <a:latin typeface="Arial"/>
                <a:cs typeface="Calibri"/>
              </a:rPr>
              <a:t>implementation and implementation of the </a:t>
            </a:r>
            <a:r>
              <a:rPr lang="en-US" sz="800" dirty="0" smtClean="0">
                <a:solidFill>
                  <a:schemeClr val="tx1"/>
                </a:solidFill>
                <a:latin typeface="Arial"/>
                <a:cs typeface="Calibri"/>
              </a:rPr>
              <a:t>Section 12 </a:t>
            </a:r>
            <a:r>
              <a:rPr lang="en-US" sz="800" dirty="0">
                <a:solidFill>
                  <a:schemeClr val="tx1"/>
                </a:solidFill>
                <a:latin typeface="Arial"/>
                <a:cs typeface="Calibri"/>
              </a:rPr>
              <a:t>budget and reinvestment of savings and income generation</a:t>
            </a:r>
            <a:endParaRPr lang="en-US" sz="1050" dirty="0">
              <a:solidFill>
                <a:schemeClr val="tx1"/>
              </a:solidFill>
              <a:latin typeface="Arial"/>
              <a:cs typeface="Calibri"/>
            </a:endParaRPr>
          </a:p>
        </p:txBody>
      </p:sp>
      <p:sp>
        <p:nvSpPr>
          <p:cNvPr id="43" name="Rectangle 42">
            <a:extLst>
              <a:ext uri="{FF2B5EF4-FFF2-40B4-BE49-F238E27FC236}">
                <a16:creationId xmlns:a16="http://schemas.microsoft.com/office/drawing/2014/main" id="{27DFA763-4055-EEE4-40DF-184A17DDFAD1}"/>
              </a:ext>
            </a:extLst>
          </p:cNvPr>
          <p:cNvSpPr/>
          <p:nvPr/>
        </p:nvSpPr>
        <p:spPr>
          <a:xfrm>
            <a:off x="7259811" y="5124872"/>
            <a:ext cx="4646453" cy="473444"/>
          </a:xfrm>
          <a:prstGeom prst="rect">
            <a:avLst/>
          </a:prstGeom>
          <a:solidFill>
            <a:schemeClr val="accent6">
              <a:lumMod val="20000"/>
              <a:lumOff val="8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800" dirty="0">
                <a:solidFill>
                  <a:schemeClr val="tx1"/>
                </a:solidFill>
                <a:latin typeface="Arial"/>
                <a:cs typeface="Calibri"/>
              </a:rPr>
              <a:t>Implement the "stay connected" personal health budget, improve the </a:t>
            </a:r>
            <a:r>
              <a:rPr lang="en-US" sz="800" dirty="0" smtClean="0">
                <a:solidFill>
                  <a:schemeClr val="tx1"/>
                </a:solidFill>
                <a:latin typeface="Arial"/>
                <a:cs typeface="Calibri"/>
              </a:rPr>
              <a:t>Individual Placement and Support (IPS) </a:t>
            </a:r>
            <a:r>
              <a:rPr lang="en-US" sz="800" dirty="0">
                <a:solidFill>
                  <a:schemeClr val="tx1"/>
                </a:solidFill>
                <a:latin typeface="Arial"/>
                <a:cs typeface="Calibri"/>
              </a:rPr>
              <a:t>offer by integrating into MIND service and overall improvement plan for MIND service</a:t>
            </a:r>
            <a:endParaRPr lang="en-US" sz="1050" dirty="0">
              <a:solidFill>
                <a:schemeClr val="tx1"/>
              </a:solidFill>
              <a:latin typeface="Arial"/>
              <a:cs typeface="Calibri"/>
            </a:endParaRPr>
          </a:p>
        </p:txBody>
      </p:sp>
      <p:sp>
        <p:nvSpPr>
          <p:cNvPr id="47" name="TextBox 46">
            <a:extLst>
              <a:ext uri="{FF2B5EF4-FFF2-40B4-BE49-F238E27FC236}">
                <a16:creationId xmlns:a16="http://schemas.microsoft.com/office/drawing/2014/main" id="{4722B8D4-CE4E-9A96-39E0-F17427331D00}"/>
              </a:ext>
            </a:extLst>
          </p:cNvPr>
          <p:cNvSpPr txBox="1"/>
          <p:nvPr/>
        </p:nvSpPr>
        <p:spPr>
          <a:xfrm>
            <a:off x="8392886" y="358849"/>
            <a:ext cx="2224013"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b="1" dirty="0">
              <a:latin typeface="Arial"/>
              <a:cs typeface="Calibri"/>
            </a:endParaRPr>
          </a:p>
        </p:txBody>
      </p:sp>
      <p:sp>
        <p:nvSpPr>
          <p:cNvPr id="48" name="TextBox 47">
            <a:extLst>
              <a:ext uri="{FF2B5EF4-FFF2-40B4-BE49-F238E27FC236}">
                <a16:creationId xmlns:a16="http://schemas.microsoft.com/office/drawing/2014/main" id="{57D3C6F6-349C-4C2B-5470-2018ACAB798F}"/>
              </a:ext>
            </a:extLst>
          </p:cNvPr>
          <p:cNvSpPr txBox="1"/>
          <p:nvPr/>
        </p:nvSpPr>
        <p:spPr>
          <a:xfrm>
            <a:off x="1750239" y="3061"/>
            <a:ext cx="2224013" cy="523220"/>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b="1" dirty="0">
                <a:latin typeface="Arial"/>
                <a:cs typeface="Calibri"/>
              </a:rPr>
              <a:t>Trust Strategic Objective</a:t>
            </a:r>
            <a:endParaRPr lang="en-US" sz="1400" b="1">
              <a:latin typeface="Arial"/>
              <a:cs typeface="Arial"/>
            </a:endParaRPr>
          </a:p>
        </p:txBody>
      </p:sp>
      <p:sp>
        <p:nvSpPr>
          <p:cNvPr id="49" name="TextBox 48">
            <a:extLst>
              <a:ext uri="{FF2B5EF4-FFF2-40B4-BE49-F238E27FC236}">
                <a16:creationId xmlns:a16="http://schemas.microsoft.com/office/drawing/2014/main" id="{BEC5E31D-0391-3F4A-ACB7-A9171078C7AD}"/>
              </a:ext>
            </a:extLst>
          </p:cNvPr>
          <p:cNvSpPr txBox="1"/>
          <p:nvPr/>
        </p:nvSpPr>
        <p:spPr>
          <a:xfrm>
            <a:off x="4318430" y="-1325"/>
            <a:ext cx="1843014" cy="523220"/>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b="1" dirty="0">
                <a:latin typeface="Arial"/>
                <a:cs typeface="Calibri"/>
              </a:rPr>
              <a:t>Priority areas for the service</a:t>
            </a:r>
          </a:p>
        </p:txBody>
      </p:sp>
      <p:sp>
        <p:nvSpPr>
          <p:cNvPr id="50" name="TextBox 4">
            <a:extLst>
              <a:ext uri="{FF2B5EF4-FFF2-40B4-BE49-F238E27FC236}">
                <a16:creationId xmlns:a16="http://schemas.microsoft.com/office/drawing/2014/main" id="{325A45EC-E20B-EAB0-E1B3-12401AEFFE0B}"/>
              </a:ext>
            </a:extLst>
          </p:cNvPr>
          <p:cNvSpPr txBox="1"/>
          <p:nvPr/>
        </p:nvSpPr>
        <p:spPr>
          <a:xfrm>
            <a:off x="7107589" y="-1325"/>
            <a:ext cx="4559175" cy="523220"/>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b="1" dirty="0">
                <a:latin typeface="Arial"/>
                <a:cs typeface="Calibri"/>
              </a:rPr>
              <a:t>Defined workstreams / projects / </a:t>
            </a:r>
            <a:r>
              <a:rPr lang="en-US" sz="1400" b="1" dirty="0" err="1">
                <a:latin typeface="Arial"/>
                <a:cs typeface="Calibri"/>
              </a:rPr>
              <a:t>programmes</a:t>
            </a:r>
            <a:r>
              <a:rPr lang="en-US" sz="1400" b="1" dirty="0">
                <a:latin typeface="Arial"/>
                <a:cs typeface="Calibri"/>
              </a:rPr>
              <a:t> for 23-24</a:t>
            </a:r>
            <a:endParaRPr lang="en-US" sz="1400">
              <a:latin typeface="Arial"/>
              <a:cs typeface="Calibri" panose="020F0502020204030204"/>
            </a:endParaRPr>
          </a:p>
        </p:txBody>
      </p:sp>
      <p:pic>
        <p:nvPicPr>
          <p:cNvPr id="51" name="Picture 47" descr="Text&#10;&#10;Description automatically generated">
            <a:extLst>
              <a:ext uri="{FF2B5EF4-FFF2-40B4-BE49-F238E27FC236}">
                <a16:creationId xmlns:a16="http://schemas.microsoft.com/office/drawing/2014/main" id="{95043E4A-0ABE-E9CB-4F08-5FCA043BC9F0}"/>
              </a:ext>
            </a:extLst>
          </p:cNvPr>
          <p:cNvPicPr>
            <a:picLocks noChangeAspect="1"/>
          </p:cNvPicPr>
          <p:nvPr/>
        </p:nvPicPr>
        <p:blipFill>
          <a:blip r:embed="rId2"/>
          <a:stretch>
            <a:fillRect/>
          </a:stretch>
        </p:blipFill>
        <p:spPr>
          <a:xfrm>
            <a:off x="81249" y="112259"/>
            <a:ext cx="1238250" cy="647700"/>
          </a:xfrm>
          <a:prstGeom prst="rect">
            <a:avLst/>
          </a:prstGeom>
        </p:spPr>
      </p:pic>
    </p:spTree>
    <p:extLst>
      <p:ext uri="{BB962C8B-B14F-4D97-AF65-F5344CB8AC3E}">
        <p14:creationId xmlns:p14="http://schemas.microsoft.com/office/powerpoint/2010/main" val="395291305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421</Words>
  <Application>Microsoft Office PowerPoint</Application>
  <PresentationFormat>Widescreen</PresentationFormat>
  <Paragraphs>24</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Baksh de la Iglesia Amber</dc:creator>
  <cp:lastModifiedBy>Baksh de la Iglesia Amber</cp:lastModifiedBy>
  <cp:revision>1</cp:revision>
  <dcterms:created xsi:type="dcterms:W3CDTF">2023-05-04T11:30:09Z</dcterms:created>
  <dcterms:modified xsi:type="dcterms:W3CDTF">2023-05-04T11:30:25Z</dcterms:modified>
</cp:coreProperties>
</file>