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0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41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56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35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8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81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0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172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18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29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55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D416-CD83-4547-8DAC-D95152C7D8D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AE648-F87C-47C6-AC54-C8887CB54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4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</p:cNvCxnSpPr>
          <p:nvPr/>
        </p:nvCxnSpPr>
        <p:spPr>
          <a:xfrm flipH="1">
            <a:off x="1703352" y="1841916"/>
            <a:ext cx="1139980" cy="138155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5535416" y="3453464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Access, Demand, Capacity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5579221" y="667999"/>
            <a:ext cx="1693662" cy="499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Care, Partnerships &amp; Coproduction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5579221" y="2732822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&amp; Service User Well-being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87C3622-5979-4305-A1AA-E2DAFC4B3431}"/>
              </a:ext>
            </a:extLst>
          </p:cNvPr>
          <p:cNvSpPr/>
          <p:nvPr/>
        </p:nvSpPr>
        <p:spPr>
          <a:xfrm>
            <a:off x="8527942" y="2345321"/>
            <a:ext cx="3309327" cy="375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Buvidal in prisons and the community expansion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799B96C-7B82-4965-9B47-16B6B1583BFE}"/>
              </a:ext>
            </a:extLst>
          </p:cNvPr>
          <p:cNvSpPr/>
          <p:nvPr/>
        </p:nvSpPr>
        <p:spPr>
          <a:xfrm>
            <a:off x="8527942" y="586537"/>
            <a:ext cx="3309327" cy="499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 Diagnosis – Joint Up care -continued agenda of integrated working  delivering more training, pushing agenda as transformation expand with Mental Health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5579221" y="1364986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Service Developments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C205169-6091-4F1E-B530-86825B33A7BC}"/>
              </a:ext>
            </a:extLst>
          </p:cNvPr>
          <p:cNvSpPr/>
          <p:nvPr/>
        </p:nvSpPr>
        <p:spPr>
          <a:xfrm>
            <a:off x="8527942" y="1532095"/>
            <a:ext cx="3309327" cy="2897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criminal justice offer – prison to community working, court and cell expertise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C5731E7-70FE-430A-AACA-8814F0F0C888}"/>
              </a:ext>
            </a:extLst>
          </p:cNvPr>
          <p:cNvSpPr/>
          <p:nvPr/>
        </p:nvSpPr>
        <p:spPr>
          <a:xfrm>
            <a:off x="8527942" y="1873515"/>
            <a:ext cx="3309327" cy="4076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Painkiller project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from pilot to full role out across the county </a:t>
            </a: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459DDF36-8749-4C0F-A26F-7D1470D8D819}"/>
              </a:ext>
            </a:extLst>
          </p:cNvPr>
          <p:cNvSpPr/>
          <p:nvPr/>
        </p:nvSpPr>
        <p:spPr>
          <a:xfrm>
            <a:off x="8527942" y="2755742"/>
            <a:ext cx="3309327" cy="5713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Re-establishment of full pre-covid group programme  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emphasis on co-production  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groups delivered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alongside the patient participation lead, professionals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recovery college</a:t>
            </a:r>
          </a:p>
        </p:txBody>
      </p:sp>
      <p:sp>
        <p:nvSpPr>
          <p:cNvPr id="657" name="Rectangle 656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5579221" y="6185129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5579221" y="4343803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Workforce, Equality &amp; Diversity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5579221" y="4944416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5579221" y="5563649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Variations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843332" y="1598806"/>
            <a:ext cx="1576408" cy="486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843334" y="2737251"/>
            <a:ext cx="1576408" cy="486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843332" y="4876001"/>
            <a:ext cx="1576408" cy="486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843333" y="3867490"/>
            <a:ext cx="1576408" cy="486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F4527CC8-6817-4A3C-B3B1-9BCC913A3D44}"/>
              </a:ext>
            </a:extLst>
          </p:cNvPr>
          <p:cNvSpPr/>
          <p:nvPr/>
        </p:nvSpPr>
        <p:spPr>
          <a:xfrm>
            <a:off x="8527942" y="4271806"/>
            <a:ext cx="3309327" cy="4494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staff training programme 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and development programme band 6s and 7s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Training with social care. 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online training materials and full day seminars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B1A6C70C-946C-4C0F-9DA1-E1FF848437BC}"/>
              </a:ext>
            </a:extLst>
          </p:cNvPr>
          <p:cNvSpPr/>
          <p:nvPr/>
        </p:nvSpPr>
        <p:spPr>
          <a:xfrm>
            <a:off x="8527942" y="4751098"/>
            <a:ext cx="3309327" cy="2706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Continued recruitment programmes – grow your own, internal mentoring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3D08EA3-995E-4DB4-A5BB-A2EAE8013E37}"/>
              </a:ext>
            </a:extLst>
          </p:cNvPr>
          <p:cNvSpPr/>
          <p:nvPr/>
        </p:nvSpPr>
        <p:spPr>
          <a:xfrm>
            <a:off x="8527942" y="5840383"/>
            <a:ext cx="3309327" cy="5394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 programmes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remote working, reduced travel &amp; conference expenses, printing savings, increased digital service offers and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 un-attended appointments,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optimisation, procurement, continued development of </a:t>
            </a:r>
            <a:r>
              <a:rPr lang="en-GB" sz="76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CarePath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use of innovative apps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9DE3BD9-19EA-4F6F-9048-9EBB9A1C5EFE}"/>
              </a:ext>
            </a:extLst>
          </p:cNvPr>
          <p:cNvSpPr/>
          <p:nvPr/>
        </p:nvSpPr>
        <p:spPr>
          <a:xfrm>
            <a:off x="8527942" y="6438541"/>
            <a:ext cx="3309327" cy="3782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Benchmark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Performance Indicators against national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Regional targets. 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Shaping future services so they  continue to be resilient &amp; effective  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C78FBC8-CC8E-4BE8-8888-558E10C33B10}"/>
              </a:ext>
            </a:extLst>
          </p:cNvPr>
          <p:cNvSpPr/>
          <p:nvPr/>
        </p:nvSpPr>
        <p:spPr>
          <a:xfrm>
            <a:off x="8527942" y="5059898"/>
            <a:ext cx="3309327" cy="3355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Bedford: estates plan for long term move from crescent, Central Beds: move to Dunstable hub, both additional hub and spoke provision</a:t>
            </a:r>
          </a:p>
        </p:txBody>
      </p: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BFC9E625-8A5F-4C18-BED3-AF9BE0E1FCCE}"/>
              </a:ext>
            </a:extLst>
          </p:cNvPr>
          <p:cNvCxnSpPr>
            <a:cxnSpLocks/>
          </p:cNvCxnSpPr>
          <p:nvPr/>
        </p:nvCxnSpPr>
        <p:spPr>
          <a:xfrm flipH="1">
            <a:off x="1699786" y="2905507"/>
            <a:ext cx="1159481" cy="47801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>
            <a:extLst>
              <a:ext uri="{FF2B5EF4-FFF2-40B4-BE49-F238E27FC236}">
                <a16:creationId xmlns:a16="http://schemas.microsoft.com/office/drawing/2014/main" id="{E88C81CB-8F84-413B-BB23-4A768995E202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683853" y="3458374"/>
            <a:ext cx="1159480" cy="65222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0F08F19-5306-4240-B326-3B2108496D63}"/>
              </a:ext>
            </a:extLst>
          </p:cNvPr>
          <p:cNvCxnSpPr>
            <a:cxnSpLocks/>
            <a:stCxn id="149" idx="1"/>
            <a:endCxn id="87" idx="3"/>
          </p:cNvCxnSpPr>
          <p:nvPr/>
        </p:nvCxnSpPr>
        <p:spPr>
          <a:xfrm flipH="1" flipV="1">
            <a:off x="1664354" y="3583260"/>
            <a:ext cx="1178978" cy="153585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D0D6B1C8-7AF2-45C2-84A7-279215CFA2AA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497185" y="917996"/>
            <a:ext cx="1082036" cy="83803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2423C01F-0311-43EB-A297-627FC19BFE10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4538750" y="1554916"/>
            <a:ext cx="1040471" cy="32856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Arrow Connector 314">
            <a:extLst>
              <a:ext uri="{FF2B5EF4-FFF2-40B4-BE49-F238E27FC236}">
                <a16:creationId xmlns:a16="http://schemas.microsoft.com/office/drawing/2014/main" id="{AB403702-C3F7-4BF4-A138-272585D50F1F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4461352" y="2922752"/>
            <a:ext cx="1117869" cy="121822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>
            <a:extLst>
              <a:ext uri="{FF2B5EF4-FFF2-40B4-BE49-F238E27FC236}">
                <a16:creationId xmlns:a16="http://schemas.microsoft.com/office/drawing/2014/main" id="{133CDE25-605A-4036-A6B2-E5AF46DAF37B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4577916" y="3643394"/>
            <a:ext cx="957500" cy="53071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>
            <a:extLst>
              <a:ext uri="{FF2B5EF4-FFF2-40B4-BE49-F238E27FC236}">
                <a16:creationId xmlns:a16="http://schemas.microsoft.com/office/drawing/2014/main" id="{FE005683-2C1A-4637-9561-F4097CA5E610}"/>
              </a:ext>
            </a:extLst>
          </p:cNvPr>
          <p:cNvCxnSpPr>
            <a:cxnSpLocks/>
            <a:stCxn id="139" idx="1"/>
          </p:cNvCxnSpPr>
          <p:nvPr/>
        </p:nvCxnSpPr>
        <p:spPr>
          <a:xfrm flipH="1" flipV="1">
            <a:off x="4467322" y="4270814"/>
            <a:ext cx="1111899" cy="26291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>
            <a:extLst>
              <a:ext uri="{FF2B5EF4-FFF2-40B4-BE49-F238E27FC236}">
                <a16:creationId xmlns:a16="http://schemas.microsoft.com/office/drawing/2014/main" id="{2A2D4947-2DBE-4D62-BA8C-20D90328EEF2}"/>
              </a:ext>
            </a:extLst>
          </p:cNvPr>
          <p:cNvCxnSpPr>
            <a:cxnSpLocks/>
            <a:stCxn id="140" idx="1"/>
          </p:cNvCxnSpPr>
          <p:nvPr/>
        </p:nvCxnSpPr>
        <p:spPr>
          <a:xfrm flipH="1" flipV="1">
            <a:off x="4538749" y="5119111"/>
            <a:ext cx="1040472" cy="1523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Arrow Connector 320">
            <a:extLst>
              <a:ext uri="{FF2B5EF4-FFF2-40B4-BE49-F238E27FC236}">
                <a16:creationId xmlns:a16="http://schemas.microsoft.com/office/drawing/2014/main" id="{D7483EA2-CA2A-450D-9A05-3945EB50CDE9}"/>
              </a:ext>
            </a:extLst>
          </p:cNvPr>
          <p:cNvCxnSpPr>
            <a:cxnSpLocks/>
            <a:stCxn id="657" idx="1"/>
          </p:cNvCxnSpPr>
          <p:nvPr/>
        </p:nvCxnSpPr>
        <p:spPr>
          <a:xfrm flipH="1" flipV="1">
            <a:off x="4497185" y="5324275"/>
            <a:ext cx="1082036" cy="105078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146" idx="1"/>
          </p:cNvCxnSpPr>
          <p:nvPr/>
        </p:nvCxnSpPr>
        <p:spPr>
          <a:xfrm flipH="1" flipV="1">
            <a:off x="4530436" y="5194434"/>
            <a:ext cx="1048785" cy="55914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Arrow Connector 324">
            <a:extLst>
              <a:ext uri="{FF2B5EF4-FFF2-40B4-BE49-F238E27FC236}">
                <a16:creationId xmlns:a16="http://schemas.microsoft.com/office/drawing/2014/main" id="{7EF16EEA-3BE1-46B8-8866-1C3A9BE44CB0}"/>
              </a:ext>
            </a:extLst>
          </p:cNvPr>
          <p:cNvCxnSpPr>
            <a:cxnSpLocks/>
            <a:stCxn id="21" idx="1"/>
          </p:cNvCxnSpPr>
          <p:nvPr/>
        </p:nvCxnSpPr>
        <p:spPr>
          <a:xfrm flipH="1">
            <a:off x="7390015" y="836287"/>
            <a:ext cx="1137927" cy="7416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Arrow Connector 327">
            <a:extLst>
              <a:ext uri="{FF2B5EF4-FFF2-40B4-BE49-F238E27FC236}">
                <a16:creationId xmlns:a16="http://schemas.microsoft.com/office/drawing/2014/main" id="{D8026EF2-D3C7-4EAB-BED9-9DB1033B887B}"/>
              </a:ext>
            </a:extLst>
          </p:cNvPr>
          <p:cNvCxnSpPr>
            <a:cxnSpLocks/>
            <a:stCxn id="35" idx="1"/>
          </p:cNvCxnSpPr>
          <p:nvPr/>
        </p:nvCxnSpPr>
        <p:spPr>
          <a:xfrm flipH="1" flipV="1">
            <a:off x="7375730" y="1467893"/>
            <a:ext cx="1152212" cy="20906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>
            <a:extLst>
              <a:ext uri="{FF2B5EF4-FFF2-40B4-BE49-F238E27FC236}">
                <a16:creationId xmlns:a16="http://schemas.microsoft.com/office/drawing/2014/main" id="{10888909-04EE-4DB0-826C-583F4FF3E2C0}"/>
              </a:ext>
            </a:extLst>
          </p:cNvPr>
          <p:cNvCxnSpPr>
            <a:cxnSpLocks/>
            <a:stCxn id="110" idx="1"/>
          </p:cNvCxnSpPr>
          <p:nvPr/>
        </p:nvCxnSpPr>
        <p:spPr>
          <a:xfrm flipH="1" flipV="1">
            <a:off x="7272883" y="3718044"/>
            <a:ext cx="1255059" cy="31519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Arrow Connector 393">
            <a:extLst>
              <a:ext uri="{FF2B5EF4-FFF2-40B4-BE49-F238E27FC236}">
                <a16:creationId xmlns:a16="http://schemas.microsoft.com/office/drawing/2014/main" id="{073A3301-619B-4AC2-8E6C-6EBCA4F1A827}"/>
              </a:ext>
            </a:extLst>
          </p:cNvPr>
          <p:cNvCxnSpPr>
            <a:cxnSpLocks/>
            <a:stCxn id="179" idx="1"/>
          </p:cNvCxnSpPr>
          <p:nvPr/>
        </p:nvCxnSpPr>
        <p:spPr>
          <a:xfrm flipH="1" flipV="1">
            <a:off x="7335020" y="4582484"/>
            <a:ext cx="1192922" cy="30392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>
            <a:extLst>
              <a:ext uri="{FF2B5EF4-FFF2-40B4-BE49-F238E27FC236}">
                <a16:creationId xmlns:a16="http://schemas.microsoft.com/office/drawing/2014/main" id="{FC703851-C785-4707-8948-4A29728CF49E}"/>
              </a:ext>
            </a:extLst>
          </p:cNvPr>
          <p:cNvCxnSpPr>
            <a:cxnSpLocks/>
            <a:stCxn id="80" idx="1"/>
          </p:cNvCxnSpPr>
          <p:nvPr/>
        </p:nvCxnSpPr>
        <p:spPr>
          <a:xfrm flipH="1" flipV="1">
            <a:off x="7335020" y="5125778"/>
            <a:ext cx="1192922" cy="10190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Arrow Connector 432">
            <a:extLst>
              <a:ext uri="{FF2B5EF4-FFF2-40B4-BE49-F238E27FC236}">
                <a16:creationId xmlns:a16="http://schemas.microsoft.com/office/drawing/2014/main" id="{65BDCF44-C14C-4393-8180-686BCF3F2528}"/>
              </a:ext>
            </a:extLst>
          </p:cNvPr>
          <p:cNvCxnSpPr>
            <a:cxnSpLocks/>
            <a:stCxn id="77" idx="1"/>
          </p:cNvCxnSpPr>
          <p:nvPr/>
        </p:nvCxnSpPr>
        <p:spPr>
          <a:xfrm flipH="1">
            <a:off x="7375730" y="6110113"/>
            <a:ext cx="1152212" cy="22362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Arrow Connector 437">
            <a:extLst>
              <a:ext uri="{FF2B5EF4-FFF2-40B4-BE49-F238E27FC236}">
                <a16:creationId xmlns:a16="http://schemas.microsoft.com/office/drawing/2014/main" id="{D6CB16C3-6481-4B70-A7D9-361576653088}"/>
              </a:ext>
            </a:extLst>
          </p:cNvPr>
          <p:cNvCxnSpPr>
            <a:cxnSpLocks/>
            <a:stCxn id="79" idx="1"/>
          </p:cNvCxnSpPr>
          <p:nvPr/>
        </p:nvCxnSpPr>
        <p:spPr>
          <a:xfrm flipH="1" flipV="1">
            <a:off x="7375730" y="6438541"/>
            <a:ext cx="1152212" cy="189133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Rectangle 244">
            <a:extLst>
              <a:ext uri="{FF2B5EF4-FFF2-40B4-BE49-F238E27FC236}">
                <a16:creationId xmlns:a16="http://schemas.microsoft.com/office/drawing/2014/main" id="{E5182C50-17BC-49F7-9A6C-E2C0B3DD4E05}"/>
              </a:ext>
            </a:extLst>
          </p:cNvPr>
          <p:cNvSpPr/>
          <p:nvPr/>
        </p:nvSpPr>
        <p:spPr>
          <a:xfrm>
            <a:off x="8527942" y="1127331"/>
            <a:ext cx="3309327" cy="3675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integrated care with Children's services – including specialist CAMHS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and Family Drug and Alcohol Court (FDAC) agreements</a:t>
            </a:r>
            <a:endParaRPr lang="en-GB" sz="76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9" name="Straight Arrow Connector 298">
            <a:extLst>
              <a:ext uri="{FF2B5EF4-FFF2-40B4-BE49-F238E27FC236}">
                <a16:creationId xmlns:a16="http://schemas.microsoft.com/office/drawing/2014/main" id="{9AF29EDF-11B5-4B57-8CC5-5D5559A9F67B}"/>
              </a:ext>
            </a:extLst>
          </p:cNvPr>
          <p:cNvCxnSpPr>
            <a:cxnSpLocks/>
            <a:stCxn id="36" idx="1"/>
          </p:cNvCxnSpPr>
          <p:nvPr/>
        </p:nvCxnSpPr>
        <p:spPr>
          <a:xfrm flipH="1" flipV="1">
            <a:off x="7390014" y="1537059"/>
            <a:ext cx="1137928" cy="54025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769863D8-D38C-4310-9378-8C5F8FA8C86F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7390014" y="1608114"/>
            <a:ext cx="1137928" cy="92496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>
            <a:extLst>
              <a:ext uri="{FF2B5EF4-FFF2-40B4-BE49-F238E27FC236}">
                <a16:creationId xmlns:a16="http://schemas.microsoft.com/office/drawing/2014/main" id="{CA0077C5-5CC3-4853-9A0B-C87C62D4F3E1}"/>
              </a:ext>
            </a:extLst>
          </p:cNvPr>
          <p:cNvCxnSpPr>
            <a:cxnSpLocks/>
            <a:stCxn id="465" idx="1"/>
          </p:cNvCxnSpPr>
          <p:nvPr/>
        </p:nvCxnSpPr>
        <p:spPr>
          <a:xfrm flipH="1" flipV="1">
            <a:off x="7335020" y="2346700"/>
            <a:ext cx="1192922" cy="69471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BC430FE-1775-43FE-AB3F-9CAAAAA8E630}"/>
              </a:ext>
            </a:extLst>
          </p:cNvPr>
          <p:cNvSpPr/>
          <p:nvPr/>
        </p:nvSpPr>
        <p:spPr>
          <a:xfrm>
            <a:off x="8527942" y="326202"/>
            <a:ext cx="3309327" cy="2258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production –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Participation Lead Role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Advice Mentoring and Advocacy (SAMAS)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</a:t>
            </a:r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2C486472-A55F-4DD5-A35E-63A67954569F}"/>
              </a:ext>
            </a:extLst>
          </p:cNvPr>
          <p:cNvCxnSpPr>
            <a:cxnSpLocks/>
            <a:stCxn id="327" idx="1"/>
          </p:cNvCxnSpPr>
          <p:nvPr/>
        </p:nvCxnSpPr>
        <p:spPr>
          <a:xfrm flipH="1">
            <a:off x="7390016" y="439105"/>
            <a:ext cx="1137926" cy="43364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56988EF5-2579-4CBD-85DA-E1E4C0A6C657}"/>
              </a:ext>
            </a:extLst>
          </p:cNvPr>
          <p:cNvSpPr/>
          <p:nvPr/>
        </p:nvSpPr>
        <p:spPr>
          <a:xfrm>
            <a:off x="8527942" y="5440684"/>
            <a:ext cx="3309327" cy="3544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Delivery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Substance Misuse Treatment and Recovery (SSMTR)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– increased outputs and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Criminal Justice specialisation</a:t>
            </a:r>
            <a:endParaRPr lang="en-GB" sz="76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CC32C99-D4C7-4208-A7A7-7A6A50A166E8}"/>
              </a:ext>
            </a:extLst>
          </p:cNvPr>
          <p:cNvSpPr/>
          <p:nvPr/>
        </p:nvSpPr>
        <p:spPr>
          <a:xfrm>
            <a:off x="8527942" y="3853452"/>
            <a:ext cx="3309327" cy="3595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Renewal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events programme, access to psychology and occupational therapy, access to </a:t>
            </a:r>
            <a:r>
              <a:rPr lang="en-GB" sz="76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Blood Borne Viruses (BBV) </a:t>
            </a:r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nurse. 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4588ED51-D7ED-47AE-9505-8B7BADFA69D6}"/>
              </a:ext>
            </a:extLst>
          </p:cNvPr>
          <p:cNvCxnSpPr>
            <a:cxnSpLocks/>
            <a:stCxn id="99" idx="1"/>
          </p:cNvCxnSpPr>
          <p:nvPr/>
        </p:nvCxnSpPr>
        <p:spPr>
          <a:xfrm flipH="1">
            <a:off x="7375730" y="5617913"/>
            <a:ext cx="1152212" cy="12658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>
            <a:extLst>
              <a:ext uri="{FF2B5EF4-FFF2-40B4-BE49-F238E27FC236}">
                <a16:creationId xmlns:a16="http://schemas.microsoft.com/office/drawing/2014/main" id="{0344E13D-E6D0-460A-B1B7-125F643460FE}"/>
              </a:ext>
            </a:extLst>
          </p:cNvPr>
          <p:cNvCxnSpPr>
            <a:cxnSpLocks/>
            <a:stCxn id="177" idx="1"/>
          </p:cNvCxnSpPr>
          <p:nvPr/>
        </p:nvCxnSpPr>
        <p:spPr>
          <a:xfrm flipH="1" flipV="1">
            <a:off x="7335020" y="4476012"/>
            <a:ext cx="1192922" cy="2054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771E6017-A80A-4CCE-8B8D-4CE8E45C07AA}"/>
              </a:ext>
            </a:extLst>
          </p:cNvPr>
          <p:cNvCxnSpPr>
            <a:cxnSpLocks/>
            <a:stCxn id="245" idx="1"/>
          </p:cNvCxnSpPr>
          <p:nvPr/>
        </p:nvCxnSpPr>
        <p:spPr>
          <a:xfrm flipH="1" flipV="1">
            <a:off x="7390015" y="991291"/>
            <a:ext cx="1137927" cy="31983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2FC2711-2C40-41E2-8004-A2B48DA6C784}"/>
              </a:ext>
            </a:extLst>
          </p:cNvPr>
          <p:cNvSpPr/>
          <p:nvPr/>
        </p:nvSpPr>
        <p:spPr>
          <a:xfrm>
            <a:off x="5557670" y="2096816"/>
            <a:ext cx="1693662" cy="3798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User Outcomes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BE2FF13-9B88-40AF-AE07-544D4ED3F93A}"/>
              </a:ext>
            </a:extLst>
          </p:cNvPr>
          <p:cNvSpPr/>
          <p:nvPr/>
        </p:nvSpPr>
        <p:spPr>
          <a:xfrm>
            <a:off x="8527942" y="3356340"/>
            <a:ext cx="3309327" cy="4602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Alcohol and Opiate pathway review– improve outcomes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 project - appointments and reviews</a:t>
            </a:r>
          </a:p>
          <a:p>
            <a:pPr algn="ctr"/>
            <a:r>
              <a:rPr lang="en-GB" sz="76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Plan and risk assessment ongoing audits 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6E1BB9D7-9188-464D-82E2-914541BFF18D}"/>
              </a:ext>
            </a:extLst>
          </p:cNvPr>
          <p:cNvCxnSpPr>
            <a:cxnSpLocks/>
            <a:stCxn id="108" idx="1"/>
          </p:cNvCxnSpPr>
          <p:nvPr/>
        </p:nvCxnSpPr>
        <p:spPr>
          <a:xfrm flipH="1" flipV="1">
            <a:off x="7335020" y="2730822"/>
            <a:ext cx="1192922" cy="855623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37BE857-DF59-4512-AAB7-0CAE2AD67429}"/>
              </a:ext>
            </a:extLst>
          </p:cNvPr>
          <p:cNvCxnSpPr>
            <a:stCxn id="107" idx="1"/>
          </p:cNvCxnSpPr>
          <p:nvPr/>
        </p:nvCxnSpPr>
        <p:spPr>
          <a:xfrm flipH="1">
            <a:off x="4467322" y="2286746"/>
            <a:ext cx="1090348" cy="794886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34498" y="2476676"/>
            <a:ext cx="1529856" cy="1633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 to Recovery</a:t>
            </a:r>
            <a:endParaRPr lang="en-US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Plan Priorities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2519529" y="-4315"/>
            <a:ext cx="222401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5183926" y="-34458"/>
            <a:ext cx="203558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159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272883" y="-1325"/>
            <a:ext cx="4919117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160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52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2023-05-04T11:33:37Z</dcterms:created>
  <dcterms:modified xsi:type="dcterms:W3CDTF">2023-05-04T11:33:45Z</dcterms:modified>
</cp:coreProperties>
</file>