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6" d="100"/>
          <a:sy n="66" d="100"/>
        </p:scale>
        <p:origin x="63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77BB6-B516-4577-B937-9803B67F7A69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D78F1-7957-4D54-A754-F1E9128378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3615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77BB6-B516-4577-B937-9803B67F7A69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D78F1-7957-4D54-A754-F1E9128378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5013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77BB6-B516-4577-B937-9803B67F7A69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D78F1-7957-4D54-A754-F1E9128378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9544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77BB6-B516-4577-B937-9803B67F7A69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D78F1-7957-4D54-A754-F1E9128378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8551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77BB6-B516-4577-B937-9803B67F7A69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D78F1-7957-4D54-A754-F1E9128378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9970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77BB6-B516-4577-B937-9803B67F7A69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D78F1-7957-4D54-A754-F1E9128378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3806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77BB6-B516-4577-B937-9803B67F7A69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D78F1-7957-4D54-A754-F1E9128378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3049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77BB6-B516-4577-B937-9803B67F7A69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D78F1-7957-4D54-A754-F1E9128378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901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77BB6-B516-4577-B937-9803B67F7A69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D78F1-7957-4D54-A754-F1E9128378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7569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77BB6-B516-4577-B937-9803B67F7A69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D78F1-7957-4D54-A754-F1E9128378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31808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77BB6-B516-4577-B937-9803B67F7A69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D78F1-7957-4D54-A754-F1E9128378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1920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177BB6-B516-4577-B937-9803B67F7A69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9D78F1-7957-4D54-A754-F1E9128378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0978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4A77F04-71FA-5127-761E-16EA4DE66FD1}"/>
              </a:ext>
            </a:extLst>
          </p:cNvPr>
          <p:cNvSpPr/>
          <p:nvPr/>
        </p:nvSpPr>
        <p:spPr>
          <a:xfrm>
            <a:off x="209471" y="2628712"/>
            <a:ext cx="1569957" cy="107935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 b="1" dirty="0" smtClean="0">
                <a:solidFill>
                  <a:srgbClr val="000000"/>
                </a:solidFill>
                <a:latin typeface="Arial"/>
                <a:cs typeface="Calibri"/>
              </a:rPr>
              <a:t>People &amp; Culture</a:t>
            </a:r>
            <a:endParaRPr lang="en-US" sz="1200" b="1" dirty="0">
              <a:solidFill>
                <a:srgbClr val="000000"/>
              </a:solidFill>
              <a:latin typeface="Arial"/>
              <a:cs typeface="Calibri"/>
            </a:endParaRPr>
          </a:p>
          <a:p>
            <a:pPr algn="ctr"/>
            <a:r>
              <a:rPr lang="en-US" sz="1200" dirty="0">
                <a:solidFill>
                  <a:srgbClr val="000000"/>
                </a:solidFill>
                <a:latin typeface="Arial"/>
                <a:cs typeface="Calibri"/>
              </a:rPr>
              <a:t>2023/24 Annual Plan Priorities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8040B2C-E5F6-B4AE-82B5-C01A84D5E308}"/>
              </a:ext>
            </a:extLst>
          </p:cNvPr>
          <p:cNvSpPr/>
          <p:nvPr/>
        </p:nvSpPr>
        <p:spPr>
          <a:xfrm>
            <a:off x="2481004" y="878126"/>
            <a:ext cx="1844260" cy="4734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  <a:latin typeface="Arial"/>
                <a:cs typeface="Calibri"/>
              </a:rPr>
              <a:t>Improved Population Health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6C491FD-E604-9344-DEF7-DE718783197F}"/>
              </a:ext>
            </a:extLst>
          </p:cNvPr>
          <p:cNvSpPr/>
          <p:nvPr/>
        </p:nvSpPr>
        <p:spPr>
          <a:xfrm>
            <a:off x="2481002" y="2389833"/>
            <a:ext cx="1844260" cy="4734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100" dirty="0">
                <a:solidFill>
                  <a:srgbClr val="000000"/>
                </a:solidFill>
                <a:latin typeface="Arial"/>
                <a:cs typeface="Calibri"/>
              </a:rPr>
              <a:t>Improved Experience of Care</a:t>
            </a:r>
            <a:endParaRPr lang="en-US" sz="11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14CF52A-E226-1663-AADA-0B700E67665E}"/>
              </a:ext>
            </a:extLst>
          </p:cNvPr>
          <p:cNvSpPr/>
          <p:nvPr/>
        </p:nvSpPr>
        <p:spPr>
          <a:xfrm>
            <a:off x="2481000" y="3889251"/>
            <a:ext cx="1844260" cy="4734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100" dirty="0">
                <a:solidFill>
                  <a:srgbClr val="000000"/>
                </a:solidFill>
                <a:latin typeface="Arial"/>
                <a:cs typeface="Calibri"/>
              </a:rPr>
              <a:t>Improved Staff Experience</a:t>
            </a:r>
            <a:endParaRPr lang="en-US" sz="110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EED66E1-0754-BBEB-109D-B072037E1EBF}"/>
              </a:ext>
            </a:extLst>
          </p:cNvPr>
          <p:cNvSpPr/>
          <p:nvPr/>
        </p:nvSpPr>
        <p:spPr>
          <a:xfrm>
            <a:off x="2480999" y="5388670"/>
            <a:ext cx="1844260" cy="4734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100" dirty="0">
                <a:solidFill>
                  <a:srgbClr val="000000"/>
                </a:solidFill>
                <a:latin typeface="Arial"/>
                <a:cs typeface="Calibri"/>
              </a:rPr>
              <a:t>Improved Value</a:t>
            </a:r>
            <a:endParaRPr lang="en-US" sz="110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5C0FF7E-B889-E61A-7BF9-953CF60A28D2}"/>
              </a:ext>
            </a:extLst>
          </p:cNvPr>
          <p:cNvSpPr txBox="1"/>
          <p:nvPr/>
        </p:nvSpPr>
        <p:spPr>
          <a:xfrm>
            <a:off x="2204600" y="-62473"/>
            <a:ext cx="2197307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 dirty="0">
                <a:latin typeface="Arial"/>
                <a:cs typeface="Calibri"/>
              </a:rPr>
              <a:t>Trust Strategic Objective</a:t>
            </a:r>
            <a:endParaRPr lang="en-US" sz="1400" b="1" dirty="0">
              <a:latin typeface="Arial"/>
              <a:cs typeface="Arial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09724C8-F1B9-0826-F561-849F5BCB972D}"/>
              </a:ext>
            </a:extLst>
          </p:cNvPr>
          <p:cNvSpPr txBox="1"/>
          <p:nvPr/>
        </p:nvSpPr>
        <p:spPr>
          <a:xfrm>
            <a:off x="3978532" y="-59280"/>
            <a:ext cx="2448839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 dirty="0">
                <a:latin typeface="Arial"/>
                <a:cs typeface="Calibri"/>
              </a:rPr>
              <a:t>Priority areas for the service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A40D362-0113-2269-14B5-7ED173A0A75E}"/>
              </a:ext>
            </a:extLst>
          </p:cNvPr>
          <p:cNvSpPr/>
          <p:nvPr/>
        </p:nvSpPr>
        <p:spPr>
          <a:xfrm>
            <a:off x="4679614" y="403118"/>
            <a:ext cx="1046678" cy="1353045"/>
          </a:xfrm>
          <a:prstGeom prst="rect">
            <a:avLst/>
          </a:prstGeom>
          <a:solidFill>
            <a:srgbClr val="FFFF9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900" dirty="0" err="1" smtClean="0">
                <a:solidFill>
                  <a:schemeClr val="tx1"/>
                </a:solidFill>
                <a:latin typeface="Arial"/>
                <a:cs typeface="Calibri"/>
              </a:rPr>
              <a:t>Healthroster</a:t>
            </a:r>
            <a:endParaRPr lang="en-US" sz="900" dirty="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5B2D4150-7F6B-7F0E-780D-2AFC73EC4ABE}"/>
              </a:ext>
            </a:extLst>
          </p:cNvPr>
          <p:cNvSpPr/>
          <p:nvPr/>
        </p:nvSpPr>
        <p:spPr>
          <a:xfrm>
            <a:off x="5962388" y="391241"/>
            <a:ext cx="5906325" cy="136492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,Sans-Serif"/>
              <a:buChar char="•"/>
            </a:pPr>
            <a:r>
              <a:rPr lang="en-US" sz="800" dirty="0" smtClean="0">
                <a:solidFill>
                  <a:srgbClr val="000000"/>
                </a:solidFill>
                <a:latin typeface="Arial"/>
                <a:cs typeface="Arial"/>
              </a:rPr>
              <a:t>Ensure safe staffing levels on wards/units through completing </a:t>
            </a:r>
            <a:r>
              <a:rPr lang="en-US" sz="800" dirty="0" err="1" smtClean="0">
                <a:solidFill>
                  <a:srgbClr val="000000"/>
                </a:solidFill>
                <a:latin typeface="Arial"/>
                <a:cs typeface="Arial"/>
              </a:rPr>
              <a:t>Healthroster</a:t>
            </a:r>
            <a:r>
              <a:rPr lang="en-US" sz="800" dirty="0" smtClean="0">
                <a:solidFill>
                  <a:srgbClr val="000000"/>
                </a:solidFill>
                <a:latin typeface="Arial"/>
                <a:cs typeface="Arial"/>
              </a:rPr>
              <a:t> implementation</a:t>
            </a:r>
          </a:p>
          <a:p>
            <a:pPr marL="171450" indent="-171450">
              <a:buFont typeface="Arial,Sans-Serif"/>
              <a:buChar char="•"/>
            </a:pPr>
            <a:r>
              <a:rPr lang="en-US" sz="800" dirty="0" smtClean="0">
                <a:solidFill>
                  <a:srgbClr val="000000"/>
                </a:solidFill>
                <a:latin typeface="Arial"/>
                <a:cs typeface="Arial"/>
              </a:rPr>
              <a:t>Ensure the fair allocation of enhanced hours and rollout </a:t>
            </a:r>
            <a:r>
              <a:rPr lang="en-US" sz="800" dirty="0" err="1" smtClean="0">
                <a:solidFill>
                  <a:srgbClr val="000000"/>
                </a:solidFill>
                <a:latin typeface="Arial"/>
                <a:cs typeface="Arial"/>
              </a:rPr>
              <a:t>eExpenses</a:t>
            </a:r>
            <a:r>
              <a:rPr lang="en-US" sz="800" dirty="0" smtClean="0">
                <a:solidFill>
                  <a:srgbClr val="000000"/>
                </a:solidFill>
                <a:latin typeface="Arial"/>
                <a:cs typeface="Arial"/>
              </a:rPr>
              <a:t> across the Trust</a:t>
            </a:r>
          </a:p>
          <a:p>
            <a:pPr marL="171450" indent="-171450">
              <a:buFont typeface="Arial,Sans-Serif"/>
              <a:buChar char="•"/>
            </a:pPr>
            <a:r>
              <a:rPr lang="en-US" sz="800" dirty="0" smtClean="0">
                <a:solidFill>
                  <a:srgbClr val="000000"/>
                </a:solidFill>
                <a:latin typeface="Arial"/>
                <a:cs typeface="Arial"/>
              </a:rPr>
              <a:t>Ensure better Working Time Directive (WTD) compliance and </a:t>
            </a:r>
            <a:r>
              <a:rPr lang="en-US" sz="800" dirty="0" err="1" smtClean="0">
                <a:solidFill>
                  <a:srgbClr val="000000"/>
                </a:solidFill>
                <a:latin typeface="Arial"/>
                <a:cs typeface="Arial"/>
              </a:rPr>
              <a:t>finalise</a:t>
            </a:r>
            <a:r>
              <a:rPr lang="en-US" sz="800" dirty="0" smtClean="0">
                <a:solidFill>
                  <a:srgbClr val="000000"/>
                </a:solidFill>
                <a:latin typeface="Arial"/>
                <a:cs typeface="Arial"/>
              </a:rPr>
              <a:t> the post implementation support team structure and rollout on-call across the Trust</a:t>
            </a:r>
          </a:p>
          <a:p>
            <a:pPr marL="171450" indent="-171450">
              <a:buFont typeface="Arial,Sans-Serif"/>
              <a:buChar char="•"/>
            </a:pPr>
            <a:r>
              <a:rPr lang="en-US" sz="800" dirty="0" smtClean="0">
                <a:solidFill>
                  <a:srgbClr val="000000"/>
                </a:solidFill>
                <a:latin typeface="Arial"/>
                <a:cs typeface="Arial"/>
              </a:rPr>
              <a:t>Ensure safe rosters by improving compliance data from Learning Academy and complete the 247 </a:t>
            </a:r>
            <a:r>
              <a:rPr lang="en-US" sz="800" dirty="0" err="1" smtClean="0">
                <a:solidFill>
                  <a:srgbClr val="000000"/>
                </a:solidFill>
                <a:latin typeface="Arial"/>
                <a:cs typeface="Arial"/>
              </a:rPr>
              <a:t>HealthRoster</a:t>
            </a:r>
            <a:r>
              <a:rPr lang="en-US" sz="800" dirty="0" smtClean="0">
                <a:solidFill>
                  <a:srgbClr val="000000"/>
                </a:solidFill>
                <a:latin typeface="Arial"/>
                <a:cs typeface="Arial"/>
              </a:rPr>
              <a:t> set up</a:t>
            </a:r>
          </a:p>
          <a:p>
            <a:pPr marL="171450" indent="-171450">
              <a:buFont typeface="Arial,Sans-Serif"/>
              <a:buChar char="•"/>
            </a:pPr>
            <a:r>
              <a:rPr lang="en-US" sz="800" dirty="0" smtClean="0">
                <a:solidFill>
                  <a:srgbClr val="000000"/>
                </a:solidFill>
                <a:latin typeface="Arial"/>
                <a:cs typeface="Arial"/>
              </a:rPr>
              <a:t>Ensure Bank shifts are published on Employee Online/Loop App – rollout </a:t>
            </a:r>
            <a:r>
              <a:rPr lang="en-US" sz="800" dirty="0" err="1" smtClean="0">
                <a:solidFill>
                  <a:srgbClr val="000000"/>
                </a:solidFill>
                <a:latin typeface="Arial"/>
                <a:cs typeface="Arial"/>
              </a:rPr>
              <a:t>RosterPerform</a:t>
            </a:r>
            <a:r>
              <a:rPr lang="en-US" sz="800" dirty="0" smtClean="0">
                <a:solidFill>
                  <a:srgbClr val="000000"/>
                </a:solidFill>
                <a:latin typeface="Arial"/>
                <a:cs typeface="Arial"/>
              </a:rPr>
              <a:t> 11</a:t>
            </a:r>
          </a:p>
          <a:p>
            <a:pPr marL="171450" indent="-171450">
              <a:buFont typeface="Arial,Sans-Serif"/>
              <a:buChar char="•"/>
            </a:pPr>
            <a:r>
              <a:rPr lang="en-US" sz="800" dirty="0" smtClean="0">
                <a:solidFill>
                  <a:srgbClr val="000000"/>
                </a:solidFill>
                <a:latin typeface="Arial"/>
                <a:cs typeface="Arial"/>
              </a:rPr>
              <a:t>Ensure rosters are published 6 weeks in advance and </a:t>
            </a:r>
            <a:r>
              <a:rPr lang="en-US" sz="800" dirty="0" err="1" smtClean="0">
                <a:solidFill>
                  <a:srgbClr val="000000"/>
                </a:solidFill>
                <a:latin typeface="Arial"/>
                <a:cs typeface="Arial"/>
              </a:rPr>
              <a:t>fnalise</a:t>
            </a:r>
            <a:r>
              <a:rPr lang="en-US" sz="800" dirty="0" smtClean="0">
                <a:solidFill>
                  <a:srgbClr val="000000"/>
                </a:solidFill>
                <a:latin typeface="Arial"/>
                <a:cs typeface="Arial"/>
              </a:rPr>
              <a:t> the annual roster review plan in collaboration with finance</a:t>
            </a:r>
          </a:p>
          <a:p>
            <a:pPr marL="171450" indent="-171450">
              <a:buFont typeface="Arial,Sans-Serif"/>
              <a:buChar char="•"/>
            </a:pPr>
            <a:r>
              <a:rPr lang="en-US" sz="800" dirty="0" smtClean="0">
                <a:solidFill>
                  <a:srgbClr val="000000"/>
                </a:solidFill>
                <a:latin typeface="Arial"/>
                <a:cs typeface="Arial"/>
              </a:rPr>
              <a:t>Reduce bank and agency usage managing the annual leave entitlements correctly – ensure an </a:t>
            </a:r>
            <a:r>
              <a:rPr lang="en-US" sz="800" dirty="0" err="1" smtClean="0">
                <a:solidFill>
                  <a:srgbClr val="000000"/>
                </a:solidFill>
                <a:latin typeface="Arial"/>
                <a:cs typeface="Arial"/>
              </a:rPr>
              <a:t>ESRGo</a:t>
            </a:r>
            <a:r>
              <a:rPr lang="en-US" sz="800" dirty="0" smtClean="0">
                <a:solidFill>
                  <a:srgbClr val="000000"/>
                </a:solidFill>
                <a:latin typeface="Arial"/>
                <a:cs typeface="Arial"/>
              </a:rPr>
              <a:t> data cleanse for Bank positions</a:t>
            </a:r>
          </a:p>
          <a:p>
            <a:pPr marL="171450" indent="-171450">
              <a:buFont typeface="Arial,Sans-Serif"/>
              <a:buChar char="•"/>
            </a:pPr>
            <a:r>
              <a:rPr lang="en-US" sz="800" dirty="0" smtClean="0">
                <a:solidFill>
                  <a:srgbClr val="000000"/>
                </a:solidFill>
                <a:latin typeface="Arial"/>
                <a:cs typeface="Arial"/>
              </a:rPr>
              <a:t>Start planning the rollout for junior doctors and start conversations around </a:t>
            </a:r>
            <a:r>
              <a:rPr lang="en-US" sz="800" dirty="0" err="1" smtClean="0">
                <a:solidFill>
                  <a:srgbClr val="000000"/>
                </a:solidFill>
                <a:latin typeface="Arial"/>
                <a:cs typeface="Arial"/>
              </a:rPr>
              <a:t>SafeCare</a:t>
            </a:r>
            <a:r>
              <a:rPr lang="en-US" sz="800" dirty="0" smtClean="0">
                <a:solidFill>
                  <a:srgbClr val="000000"/>
                </a:solidFill>
                <a:latin typeface="Arial"/>
                <a:cs typeface="Arial"/>
              </a:rPr>
              <a:t>-Live</a:t>
            </a:r>
          </a:p>
          <a:p>
            <a:pPr marL="171450" indent="-171450">
              <a:buFont typeface="Arial,Sans-Serif"/>
              <a:buChar char="•"/>
            </a:pPr>
            <a:r>
              <a:rPr lang="en-US" sz="800" dirty="0" smtClean="0">
                <a:solidFill>
                  <a:srgbClr val="000000"/>
                </a:solidFill>
                <a:latin typeface="Arial"/>
                <a:cs typeface="Arial"/>
              </a:rPr>
              <a:t>Eliminate manual timesheets and manual sickness reporting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4128A996-CC85-9846-E43E-AAD1936D53DD}"/>
              </a:ext>
            </a:extLst>
          </p:cNvPr>
          <p:cNvSpPr txBox="1"/>
          <p:nvPr/>
        </p:nvSpPr>
        <p:spPr>
          <a:xfrm>
            <a:off x="6261082" y="46300"/>
            <a:ext cx="5510458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 dirty="0">
                <a:latin typeface="Arial"/>
                <a:cs typeface="Calibri"/>
              </a:rPr>
              <a:t>Defined workstreams / projects / </a:t>
            </a:r>
            <a:r>
              <a:rPr lang="en-US" sz="1400" b="1" dirty="0" err="1">
                <a:latin typeface="Arial"/>
                <a:cs typeface="Calibri"/>
              </a:rPr>
              <a:t>programmes</a:t>
            </a:r>
            <a:r>
              <a:rPr lang="en-US" sz="1400" b="1" dirty="0">
                <a:latin typeface="Arial"/>
                <a:cs typeface="Calibri"/>
              </a:rPr>
              <a:t> for 23-24</a:t>
            </a:r>
            <a:endParaRPr lang="en-US" sz="1400" dirty="0">
              <a:latin typeface="Arial"/>
              <a:cs typeface="Calibri" panose="020F0502020204030204"/>
            </a:endParaRPr>
          </a:p>
        </p:txBody>
      </p:sp>
      <p:pic>
        <p:nvPicPr>
          <p:cNvPr id="51" name="Picture 50" descr="Text&#10;&#10;Description automatically generated">
            <a:extLst>
              <a:ext uri="{FF2B5EF4-FFF2-40B4-BE49-F238E27FC236}">
                <a16:creationId xmlns:a16="http://schemas.microsoft.com/office/drawing/2014/main" id="{0492C38F-2DF5-9535-3365-2D915BE1542E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381" t="14839" r="7253" b="30968"/>
          <a:stretch>
            <a:fillRect/>
          </a:stretch>
        </p:blipFill>
        <p:spPr bwMode="auto">
          <a:xfrm>
            <a:off x="164829" y="151783"/>
            <a:ext cx="1230393" cy="652429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" name="Straight Arrow Connector 5"/>
          <p:cNvCxnSpPr>
            <a:stCxn id="5" idx="1"/>
          </p:cNvCxnSpPr>
          <p:nvPr/>
        </p:nvCxnSpPr>
        <p:spPr>
          <a:xfrm flipH="1">
            <a:off x="1781797" y="1114848"/>
            <a:ext cx="699207" cy="182008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7" idx="1"/>
          </p:cNvCxnSpPr>
          <p:nvPr/>
        </p:nvCxnSpPr>
        <p:spPr>
          <a:xfrm flipH="1">
            <a:off x="1781797" y="2626555"/>
            <a:ext cx="699205" cy="42052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9" idx="1"/>
          </p:cNvCxnSpPr>
          <p:nvPr/>
        </p:nvCxnSpPr>
        <p:spPr>
          <a:xfrm flipH="1" flipV="1">
            <a:off x="1781797" y="3114873"/>
            <a:ext cx="699203" cy="101110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10" idx="1"/>
          </p:cNvCxnSpPr>
          <p:nvPr/>
        </p:nvCxnSpPr>
        <p:spPr>
          <a:xfrm flipH="1" flipV="1">
            <a:off x="1781798" y="3187598"/>
            <a:ext cx="699201" cy="243779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18" idx="1"/>
            <a:endCxn id="9" idx="3"/>
          </p:cNvCxnSpPr>
          <p:nvPr/>
        </p:nvCxnSpPr>
        <p:spPr>
          <a:xfrm flipH="1">
            <a:off x="4325260" y="1079641"/>
            <a:ext cx="354354" cy="304633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le 41">
            <a:extLst>
              <a:ext uri="{FF2B5EF4-FFF2-40B4-BE49-F238E27FC236}">
                <a16:creationId xmlns:a16="http://schemas.microsoft.com/office/drawing/2014/main" id="{CA40D362-0113-2269-14B5-7ED173A0A75E}"/>
              </a:ext>
            </a:extLst>
          </p:cNvPr>
          <p:cNvSpPr/>
          <p:nvPr/>
        </p:nvSpPr>
        <p:spPr>
          <a:xfrm>
            <a:off x="4679613" y="1834321"/>
            <a:ext cx="1046678" cy="750941"/>
          </a:xfrm>
          <a:prstGeom prst="rect">
            <a:avLst/>
          </a:prstGeom>
          <a:solidFill>
            <a:srgbClr val="FFFF9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900" dirty="0" smtClean="0">
                <a:solidFill>
                  <a:schemeClr val="tx1"/>
                </a:solidFill>
                <a:latin typeface="Arial"/>
                <a:cs typeface="Calibri"/>
              </a:rPr>
              <a:t>Mass Vaccinations</a:t>
            </a:r>
            <a:endParaRPr lang="en-US" sz="900" dirty="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5B2D4150-7F6B-7F0E-780D-2AFC73EC4ABE}"/>
              </a:ext>
            </a:extLst>
          </p:cNvPr>
          <p:cNvSpPr/>
          <p:nvPr/>
        </p:nvSpPr>
        <p:spPr>
          <a:xfrm>
            <a:off x="5962383" y="1808501"/>
            <a:ext cx="5906325" cy="75235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,Sans-Serif"/>
              <a:buChar char="•"/>
            </a:pPr>
            <a:r>
              <a:rPr lang="en-US" sz="800" dirty="0" smtClean="0">
                <a:solidFill>
                  <a:srgbClr val="000000"/>
                </a:solidFill>
                <a:latin typeface="Arial"/>
                <a:cs typeface="Arial"/>
              </a:rPr>
              <a:t>Retain mass vaccination bank staff by offering bank roles across ELFT Bank and encourage full-time roles </a:t>
            </a:r>
          </a:p>
          <a:p>
            <a:pPr marL="171450" indent="-171450">
              <a:buFont typeface="Arial,Sans-Serif"/>
              <a:buChar char="•"/>
            </a:pPr>
            <a:r>
              <a:rPr lang="en-US" sz="800" dirty="0" smtClean="0">
                <a:solidFill>
                  <a:srgbClr val="000000"/>
                </a:solidFill>
                <a:latin typeface="Arial"/>
                <a:cs typeface="Arial"/>
              </a:rPr>
              <a:t>Mass vaccination team re-integration to People and Culture Business as Usual services</a:t>
            </a:r>
          </a:p>
          <a:p>
            <a:pPr marL="171450" indent="-171450">
              <a:buFont typeface="Arial,Sans-Serif"/>
              <a:buChar char="•"/>
            </a:pPr>
            <a:r>
              <a:rPr lang="en-US" sz="800" dirty="0" smtClean="0">
                <a:solidFill>
                  <a:srgbClr val="000000"/>
                </a:solidFill>
                <a:latin typeface="Arial"/>
                <a:cs typeface="Arial"/>
              </a:rPr>
              <a:t>Lead employer transition to ICB workforce management system</a:t>
            </a:r>
          </a:p>
          <a:p>
            <a:pPr marL="171450" indent="-171450">
              <a:buFont typeface="Arial,Sans-Serif"/>
              <a:buChar char="•"/>
            </a:pPr>
            <a:r>
              <a:rPr lang="en-US" sz="800" dirty="0" smtClean="0">
                <a:solidFill>
                  <a:srgbClr val="000000"/>
                </a:solidFill>
                <a:latin typeface="Arial"/>
                <a:cs typeface="Arial"/>
              </a:rPr>
              <a:t>Annual ELFT Workforce Planning </a:t>
            </a:r>
            <a:r>
              <a:rPr lang="en-US" sz="800" dirty="0" err="1" smtClean="0">
                <a:solidFill>
                  <a:srgbClr val="000000"/>
                </a:solidFill>
                <a:latin typeface="Arial"/>
                <a:cs typeface="Arial"/>
              </a:rPr>
              <a:t>Programme</a:t>
            </a:r>
            <a:r>
              <a:rPr lang="en-US" sz="800" dirty="0" smtClean="0">
                <a:solidFill>
                  <a:srgbClr val="000000"/>
                </a:solidFill>
                <a:latin typeface="Arial"/>
                <a:cs typeface="Arial"/>
              </a:rPr>
              <a:t> – establish clear processes and plans to ensure a smoother process for 4</a:t>
            </a:r>
            <a:r>
              <a:rPr lang="en-US" sz="800" baseline="30000" dirty="0" smtClean="0">
                <a:solidFill>
                  <a:srgbClr val="000000"/>
                </a:solidFill>
                <a:latin typeface="Arial"/>
                <a:cs typeface="Arial"/>
              </a:rPr>
              <a:t>th</a:t>
            </a:r>
            <a:r>
              <a:rPr lang="en-US" sz="800" dirty="0" smtClean="0">
                <a:solidFill>
                  <a:srgbClr val="000000"/>
                </a:solidFill>
                <a:latin typeface="Arial"/>
                <a:cs typeface="Arial"/>
              </a:rPr>
              <a:t> Quarter</a:t>
            </a:r>
          </a:p>
          <a:p>
            <a:pPr marL="171450" indent="-171450">
              <a:buFont typeface="Arial,Sans-Serif"/>
              <a:buChar char="•"/>
            </a:pPr>
            <a:r>
              <a:rPr lang="en-US" sz="800" dirty="0" smtClean="0">
                <a:solidFill>
                  <a:srgbClr val="000000"/>
                </a:solidFill>
                <a:latin typeface="Arial"/>
                <a:cs typeface="Arial"/>
              </a:rPr>
              <a:t>Temporary Staffing Transformation </a:t>
            </a:r>
            <a:r>
              <a:rPr lang="en-US" sz="800" dirty="0" err="1" smtClean="0">
                <a:solidFill>
                  <a:srgbClr val="000000"/>
                </a:solidFill>
                <a:latin typeface="Arial"/>
                <a:cs typeface="Arial"/>
              </a:rPr>
              <a:t>Programme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CA40D362-0113-2269-14B5-7ED173A0A75E}"/>
              </a:ext>
            </a:extLst>
          </p:cNvPr>
          <p:cNvSpPr/>
          <p:nvPr/>
        </p:nvSpPr>
        <p:spPr>
          <a:xfrm>
            <a:off x="4679613" y="2632772"/>
            <a:ext cx="1046678" cy="654677"/>
          </a:xfrm>
          <a:prstGeom prst="rect">
            <a:avLst/>
          </a:prstGeom>
          <a:solidFill>
            <a:srgbClr val="FFFF9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900" dirty="0" err="1" smtClean="0">
                <a:solidFill>
                  <a:schemeClr val="tx1"/>
                </a:solidFill>
                <a:latin typeface="Arial"/>
                <a:cs typeface="Calibri"/>
              </a:rPr>
              <a:t>Organisational</a:t>
            </a:r>
            <a:r>
              <a:rPr lang="en-US" sz="900" dirty="0" smtClean="0">
                <a:solidFill>
                  <a:schemeClr val="tx1"/>
                </a:solidFill>
                <a:latin typeface="Arial"/>
                <a:cs typeface="Calibri"/>
              </a:rPr>
              <a:t> Development</a:t>
            </a:r>
            <a:endParaRPr lang="en-US" sz="900" dirty="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5B2D4150-7F6B-7F0E-780D-2AFC73EC4ABE}"/>
              </a:ext>
            </a:extLst>
          </p:cNvPr>
          <p:cNvSpPr/>
          <p:nvPr/>
        </p:nvSpPr>
        <p:spPr>
          <a:xfrm>
            <a:off x="5962383" y="2620895"/>
            <a:ext cx="5906325" cy="65467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,Sans-Serif"/>
              <a:buChar char="•"/>
            </a:pPr>
            <a:r>
              <a:rPr lang="en-US" sz="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 offer of health and wellbeing for staff groups</a:t>
            </a:r>
          </a:p>
          <a:p>
            <a:pPr marL="171450" indent="-171450">
              <a:buFont typeface="Arial,Sans-Serif"/>
              <a:buChar char="•"/>
            </a:pPr>
            <a:r>
              <a:rPr lang="en-US" sz="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Ensure a robust and equitable </a:t>
            </a:r>
            <a:r>
              <a:rPr lang="en-US" sz="8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Organisational</a:t>
            </a:r>
            <a:r>
              <a:rPr lang="en-US" sz="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Development offer</a:t>
            </a:r>
          </a:p>
          <a:p>
            <a:pPr marL="171450" indent="-171450">
              <a:buFont typeface="Arial,Sans-Serif"/>
              <a:buChar char="•"/>
            </a:pPr>
            <a:r>
              <a:rPr lang="en-US" sz="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 Trustwide response rate for National Quarterly Pulse Survey (NQPS) and NHS Self-Service</a:t>
            </a:r>
          </a:p>
          <a:p>
            <a:pPr marL="171450" indent="-171450">
              <a:buFont typeface="Arial,Sans-Serif"/>
              <a:buChar char="•"/>
            </a:pPr>
            <a:r>
              <a:rPr lang="en-US" sz="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Trauma informed approach to wellbeing and people policies</a:t>
            </a:r>
          </a:p>
          <a:p>
            <a:pPr marL="171450" indent="-171450">
              <a:buFont typeface="Arial,Sans-Serif"/>
              <a:buChar char="•"/>
            </a:pPr>
            <a:r>
              <a:rPr lang="en-US" sz="8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Commercialise</a:t>
            </a:r>
            <a:r>
              <a:rPr lang="en-US" sz="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launch the Integrated Care Wheel</a:t>
            </a:r>
            <a:endParaRPr lang="en-US" sz="8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CA40D362-0113-2269-14B5-7ED173A0A75E}"/>
              </a:ext>
            </a:extLst>
          </p:cNvPr>
          <p:cNvSpPr/>
          <p:nvPr/>
        </p:nvSpPr>
        <p:spPr>
          <a:xfrm>
            <a:off x="4679613" y="3342334"/>
            <a:ext cx="1046678" cy="885094"/>
          </a:xfrm>
          <a:prstGeom prst="rect">
            <a:avLst/>
          </a:prstGeom>
          <a:solidFill>
            <a:srgbClr val="FFFF9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900" dirty="0" smtClean="0">
                <a:solidFill>
                  <a:schemeClr val="tx1"/>
                </a:solidFill>
                <a:latin typeface="Arial"/>
                <a:cs typeface="Calibri"/>
              </a:rPr>
              <a:t>People Development</a:t>
            </a:r>
            <a:endParaRPr lang="en-US" sz="900" dirty="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5B2D4150-7F6B-7F0E-780D-2AFC73EC4ABE}"/>
              </a:ext>
            </a:extLst>
          </p:cNvPr>
          <p:cNvSpPr/>
          <p:nvPr/>
        </p:nvSpPr>
        <p:spPr>
          <a:xfrm>
            <a:off x="5962383" y="3330456"/>
            <a:ext cx="5906325" cy="89697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,Sans-Serif"/>
              <a:buChar char="•"/>
            </a:pPr>
            <a:r>
              <a:rPr lang="en-US" sz="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Support the Trust to achieve Statutory and Mandatory Compliance target by ensuring accuracy of data, accessibility to the system and suitable volume of training courses</a:t>
            </a:r>
          </a:p>
          <a:p>
            <a:pPr marL="171450" indent="-171450">
              <a:buFont typeface="Arial,Sans-Serif"/>
              <a:buChar char="•"/>
            </a:pPr>
            <a:r>
              <a:rPr lang="en-US" sz="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Embed a new approach to managerial supervision which has at its core a focus on wellbeing and personal development </a:t>
            </a:r>
          </a:p>
          <a:p>
            <a:pPr marL="171450" indent="-171450">
              <a:buFont typeface="Arial,Sans-Serif"/>
              <a:buChar char="•"/>
            </a:pPr>
            <a:r>
              <a:rPr lang="en-US" sz="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 the apprentice learner journey ensuring all staff maximize the experience and complete the </a:t>
            </a:r>
            <a:r>
              <a:rPr lang="en-US" sz="8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programmes</a:t>
            </a:r>
            <a:r>
              <a:rPr lang="en-US" sz="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they start</a:t>
            </a:r>
          </a:p>
          <a:p>
            <a:pPr marL="171450" indent="-171450">
              <a:buFont typeface="Arial,Sans-Serif"/>
              <a:buChar char="•"/>
            </a:pPr>
            <a:r>
              <a:rPr lang="en-US" sz="8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Maximise</a:t>
            </a:r>
            <a:r>
              <a:rPr lang="en-US" sz="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the ELFT Learning Academy to become the primary home for the Trust’s learning content and development process</a:t>
            </a:r>
          </a:p>
          <a:p>
            <a:pPr marL="171450" indent="-171450">
              <a:buFont typeface="Arial,Sans-Serif"/>
              <a:buChar char="•"/>
            </a:pPr>
            <a:r>
              <a:rPr lang="en-US" sz="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Leadership strategy that supports compassionate leadership across all staff groups</a:t>
            </a:r>
            <a:endParaRPr lang="en-US" sz="8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5B2D4150-7F6B-7F0E-780D-2AFC73EC4ABE}"/>
              </a:ext>
            </a:extLst>
          </p:cNvPr>
          <p:cNvSpPr/>
          <p:nvPr/>
        </p:nvSpPr>
        <p:spPr>
          <a:xfrm>
            <a:off x="5962383" y="4271229"/>
            <a:ext cx="5906325" cy="184773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,Sans-Serif"/>
              <a:buChar char="•"/>
            </a:pPr>
            <a:r>
              <a:rPr lang="en-US" sz="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Development of a </a:t>
            </a:r>
            <a:r>
              <a:rPr lang="en-US" sz="8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Centralised</a:t>
            </a:r>
            <a:r>
              <a:rPr lang="en-US" sz="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Temporary Staffing Function to support the bank and agency service framework compliance</a:t>
            </a:r>
          </a:p>
          <a:p>
            <a:pPr marL="171450" indent="-171450">
              <a:buFont typeface="Arial,Sans-Serif"/>
              <a:buChar char="•"/>
            </a:pPr>
            <a:r>
              <a:rPr lang="en-US" sz="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Deploy system enhancements such as 24/7 </a:t>
            </a:r>
            <a:r>
              <a:rPr lang="en-US" sz="8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Wagestream</a:t>
            </a:r>
            <a:r>
              <a:rPr lang="en-US" sz="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etc. Improve the Collaborative bank booking system e.g. Patchwork, Locums nest</a:t>
            </a:r>
          </a:p>
          <a:p>
            <a:pPr marL="171450" indent="-171450">
              <a:buFont typeface="Arial,Sans-Serif"/>
              <a:buChar char="•"/>
            </a:pPr>
            <a:r>
              <a:rPr lang="en-US" sz="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Support agency and bank workforce enhancement via supplier Preferred Supplier List (PSL) management, agency to bank conversion and bank recruitment</a:t>
            </a:r>
          </a:p>
          <a:p>
            <a:pPr marL="171450" indent="-171450">
              <a:buFont typeface="Arial,Sans-Serif"/>
              <a:buChar char="•"/>
            </a:pPr>
            <a:r>
              <a:rPr lang="en-US" sz="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Support the bank and agency rates review across Agenda for change and medical roles</a:t>
            </a:r>
          </a:p>
          <a:p>
            <a:pPr marL="171450" indent="-171450">
              <a:buFont typeface="Arial,Sans-Serif"/>
              <a:buChar char="•"/>
            </a:pPr>
            <a:r>
              <a:rPr lang="en-US" sz="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 and implement the Talent and Acquisition strategy with targeted approach to hotspots</a:t>
            </a:r>
          </a:p>
          <a:p>
            <a:pPr marL="171450" indent="-171450">
              <a:buFont typeface="Arial,Sans-Serif"/>
              <a:buChar char="•"/>
            </a:pPr>
            <a:r>
              <a:rPr lang="en-US" sz="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Support international recruitment across nursing, medical and allied health</a:t>
            </a:r>
          </a:p>
          <a:p>
            <a:pPr marL="171450" indent="-171450">
              <a:buFont typeface="Arial,Sans-Serif"/>
              <a:buChar char="•"/>
            </a:pPr>
            <a:r>
              <a:rPr lang="en-US" sz="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Recruitment automation, process improvement and align with national equality and diversity requirements</a:t>
            </a:r>
          </a:p>
          <a:p>
            <a:pPr marL="171450" indent="-171450">
              <a:buFont typeface="Arial,Sans-Serif"/>
              <a:buChar char="•"/>
            </a:pPr>
            <a:r>
              <a:rPr lang="en-US" sz="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Talent Pool activation through </a:t>
            </a:r>
            <a:r>
              <a:rPr lang="en-US" sz="8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Debias</a:t>
            </a:r>
            <a:r>
              <a:rPr lang="en-US" sz="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recruitment and Care Quality Commission (CQC) compliance</a:t>
            </a:r>
          </a:p>
          <a:p>
            <a:pPr marL="171450" indent="-171450">
              <a:buFont typeface="Arial,Sans-Serif"/>
              <a:buChar char="•"/>
            </a:pPr>
            <a:r>
              <a:rPr lang="en-US" sz="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Enhance end user experience through service user participation</a:t>
            </a:r>
          </a:p>
          <a:p>
            <a:pPr marL="171450" indent="-171450">
              <a:buFont typeface="Arial,Sans-Serif"/>
              <a:buChar char="•"/>
            </a:pPr>
            <a:r>
              <a:rPr lang="en-US" sz="8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Sustem</a:t>
            </a:r>
            <a:r>
              <a:rPr lang="en-US" sz="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working across national, local and ICB around recruitment</a:t>
            </a:r>
          </a:p>
          <a:p>
            <a:pPr marL="171450" indent="-171450">
              <a:buFont typeface="Arial,Sans-Serif"/>
              <a:buChar char="•"/>
            </a:pPr>
            <a:r>
              <a:rPr lang="en-US" sz="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Planning for the future of the workforce and improve work experience opportunities for the local population as an anchor employer – think about creative opportunities to expand the pipeline and increase university placements available</a:t>
            </a:r>
          </a:p>
          <a:p>
            <a:pPr marL="171450" indent="-171450">
              <a:buFont typeface="Arial,Sans-Serif"/>
              <a:buChar char="•"/>
            </a:pPr>
            <a:r>
              <a:rPr lang="en-US" sz="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Support contract negotiation and management for people and culture contracts</a:t>
            </a:r>
            <a:endParaRPr lang="en-US" sz="8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CA40D362-0113-2269-14B5-7ED173A0A75E}"/>
              </a:ext>
            </a:extLst>
          </p:cNvPr>
          <p:cNvSpPr/>
          <p:nvPr/>
        </p:nvSpPr>
        <p:spPr>
          <a:xfrm>
            <a:off x="4679613" y="4282313"/>
            <a:ext cx="1046678" cy="1836651"/>
          </a:xfrm>
          <a:prstGeom prst="rect">
            <a:avLst/>
          </a:prstGeom>
          <a:solidFill>
            <a:srgbClr val="FFFF9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900" dirty="0" smtClean="0">
                <a:solidFill>
                  <a:schemeClr val="tx1"/>
                </a:solidFill>
                <a:latin typeface="Arial"/>
                <a:cs typeface="Calibri"/>
              </a:rPr>
              <a:t>Resourcing and Temporary Staffing</a:t>
            </a:r>
            <a:endParaRPr lang="en-US" sz="900" dirty="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CA40D362-0113-2269-14B5-7ED173A0A75E}"/>
              </a:ext>
            </a:extLst>
          </p:cNvPr>
          <p:cNvSpPr/>
          <p:nvPr/>
        </p:nvSpPr>
        <p:spPr>
          <a:xfrm>
            <a:off x="4679613" y="6173849"/>
            <a:ext cx="1046678" cy="608995"/>
          </a:xfrm>
          <a:prstGeom prst="rect">
            <a:avLst/>
          </a:prstGeom>
          <a:solidFill>
            <a:srgbClr val="FFFF9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900" dirty="0" smtClean="0">
                <a:solidFill>
                  <a:schemeClr val="tx1"/>
                </a:solidFill>
                <a:latin typeface="Arial"/>
                <a:cs typeface="Calibri"/>
              </a:rPr>
              <a:t>Workforce Information</a:t>
            </a:r>
            <a:endParaRPr lang="en-US" sz="900" dirty="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5B2D4150-7F6B-7F0E-780D-2AFC73EC4ABE}"/>
              </a:ext>
            </a:extLst>
          </p:cNvPr>
          <p:cNvSpPr/>
          <p:nvPr/>
        </p:nvSpPr>
        <p:spPr>
          <a:xfrm>
            <a:off x="5962382" y="6173849"/>
            <a:ext cx="5906325" cy="63152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,Sans-Serif"/>
              <a:buChar char="•"/>
            </a:pPr>
            <a:r>
              <a:rPr lang="en-US" sz="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Ensure clear definitions of responsibilities</a:t>
            </a:r>
          </a:p>
          <a:p>
            <a:pPr marL="171450" indent="-171450">
              <a:buFont typeface="Arial,Sans-Serif"/>
              <a:buChar char="•"/>
            </a:pPr>
            <a:r>
              <a:rPr lang="en-US" sz="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Train staff to access the necessary information for their role</a:t>
            </a:r>
          </a:p>
          <a:p>
            <a:pPr marL="171450" indent="-171450">
              <a:buFont typeface="Arial,Sans-Serif"/>
              <a:buChar char="•"/>
            </a:pPr>
            <a:r>
              <a:rPr lang="en-US" sz="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Ensure Inter Authority Transfers (IATs) are run and uploaded at the recruitment stage correctly to improve staff experience</a:t>
            </a:r>
          </a:p>
          <a:p>
            <a:pPr marL="171450" indent="-171450">
              <a:buFont typeface="Arial,Sans-Serif"/>
              <a:buChar char="•"/>
            </a:pPr>
            <a:r>
              <a:rPr lang="en-US" sz="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Implement process mapping to reduce repeated processes</a:t>
            </a:r>
          </a:p>
          <a:p>
            <a:pPr marL="171450" indent="-171450">
              <a:buFont typeface="Arial,Sans-Serif"/>
              <a:buChar char="•"/>
            </a:pPr>
            <a:r>
              <a:rPr lang="en-US" sz="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Ensure protected time for training and professional development</a:t>
            </a:r>
            <a:endParaRPr lang="en-US" sz="8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8" name="Straight Arrow Connector 67"/>
          <p:cNvCxnSpPr>
            <a:stCxn id="42" idx="1"/>
          </p:cNvCxnSpPr>
          <p:nvPr/>
        </p:nvCxnSpPr>
        <p:spPr>
          <a:xfrm flipH="1">
            <a:off x="4401459" y="2209792"/>
            <a:ext cx="278154" cy="191618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>
            <a:stCxn id="42" idx="1"/>
          </p:cNvCxnSpPr>
          <p:nvPr/>
        </p:nvCxnSpPr>
        <p:spPr>
          <a:xfrm flipH="1">
            <a:off x="4401457" y="2209792"/>
            <a:ext cx="278156" cy="37547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>
            <a:stCxn id="54" idx="1"/>
          </p:cNvCxnSpPr>
          <p:nvPr/>
        </p:nvCxnSpPr>
        <p:spPr>
          <a:xfrm flipH="1">
            <a:off x="4453003" y="2960111"/>
            <a:ext cx="226610" cy="123426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>
            <a:stCxn id="60" idx="1"/>
          </p:cNvCxnSpPr>
          <p:nvPr/>
        </p:nvCxnSpPr>
        <p:spPr>
          <a:xfrm flipH="1">
            <a:off x="4465331" y="3784881"/>
            <a:ext cx="214282" cy="49743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/>
          <p:nvPr/>
        </p:nvCxnSpPr>
        <p:spPr>
          <a:xfrm flipH="1" flipV="1">
            <a:off x="4401457" y="4280343"/>
            <a:ext cx="289062" cy="110832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>
            <a:stCxn id="66" idx="1"/>
          </p:cNvCxnSpPr>
          <p:nvPr/>
        </p:nvCxnSpPr>
        <p:spPr>
          <a:xfrm flipH="1" flipV="1">
            <a:off x="4401456" y="4362695"/>
            <a:ext cx="278157" cy="211565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/>
          <p:cNvCxnSpPr>
            <a:stCxn id="54" idx="1"/>
          </p:cNvCxnSpPr>
          <p:nvPr/>
        </p:nvCxnSpPr>
        <p:spPr>
          <a:xfrm flipH="1" flipV="1">
            <a:off x="4428226" y="2702397"/>
            <a:ext cx="251387" cy="25771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>
            <a:stCxn id="65" idx="1"/>
          </p:cNvCxnSpPr>
          <p:nvPr/>
        </p:nvCxnSpPr>
        <p:spPr>
          <a:xfrm flipH="1">
            <a:off x="4390550" y="5200639"/>
            <a:ext cx="289063" cy="47365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833671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614</Words>
  <Application>Microsoft Office PowerPoint</Application>
  <PresentationFormat>Widescreen</PresentationFormat>
  <Paragraphs>56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Arial,Sans-Serif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Baksh de la Iglesia Amber</dc:creator>
  <cp:lastModifiedBy>Baksh de la Iglesia Amber</cp:lastModifiedBy>
  <cp:revision>1</cp:revision>
  <dcterms:created xsi:type="dcterms:W3CDTF">2023-05-04T11:41:38Z</dcterms:created>
  <dcterms:modified xsi:type="dcterms:W3CDTF">2023-05-04T11:41:52Z</dcterms:modified>
</cp:coreProperties>
</file>