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3T22:10:46.197"/>
    </inkml:context>
    <inkml:brush xml:id="br0">
      <inkml:brushProperty name="width" value="0.01764" units="cm"/>
      <inkml:brushProperty name="height" value="0.01764" units="cm"/>
    </inkml:brush>
  </inkml:definitions>
  <inkml:trace contextRef="#ctx0" brushRef="#br0">0 0 0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3T22:10:46.198"/>
    </inkml:context>
    <inkml:brush xml:id="br0">
      <inkml:brushProperty name="width" value="0.01764" units="cm"/>
      <inkml:brushProperty name="height" value="0.01764" units="cm"/>
    </inkml:brush>
  </inkml:definitions>
  <inkml:trace contextRef="#ctx0" brushRef="#br0">0 0 0 0 0,'0'0'0'0'0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23T22:10:46.207"/>
    </inkml:context>
    <inkml:brush xml:id="br0">
      <inkml:brushProperty name="width" value="0.01764" units="cm"/>
      <inkml:brushProperty name="height" value="0.01764" units="cm"/>
    </inkml:brush>
  </inkml:definitions>
  <inkml:trace contextRef="#ctx0" brushRef="#br0">0 0 0 0 0,'0'0'0'0'0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444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868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94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69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62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12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60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77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35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791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38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27392-C5A6-4D66-AEA0-F614C13F2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02FA9-A8A6-4597-90BA-EEBEA95581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69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customXml" Target="../ink/ink3.xml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77009" y="2712820"/>
            <a:ext cx="1577049" cy="13129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/>
                <a:cs typeface="Calibri"/>
              </a:rPr>
              <a:t>Primary Care Directorate</a:t>
            </a:r>
            <a:endParaRPr lang="en-US" sz="1500" b="1" dirty="0">
              <a:solidFill>
                <a:schemeClr val="tx1"/>
              </a:solidFill>
              <a:latin typeface="Arial"/>
              <a:cs typeface="Calibri"/>
            </a:endParaRPr>
          </a:p>
          <a:p>
            <a:pPr algn="ctr"/>
            <a:r>
              <a:rPr lang="en-US" sz="1500" dirty="0">
                <a:solidFill>
                  <a:schemeClr val="tx1"/>
                </a:solidFill>
                <a:latin typeface="Arial"/>
                <a:cs typeface="Calibri"/>
              </a:rPr>
              <a:t> 2023/24 Annual Plan Priorities</a:t>
            </a:r>
            <a:endParaRPr lang="en-US" sz="15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98816" y="3808034"/>
            <a:ext cx="1608857" cy="792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ea typeface="+mn-lt"/>
                <a:cs typeface="+mn-lt"/>
              </a:rPr>
              <a:t>Improved Staff Experience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98818" y="2612582"/>
            <a:ext cx="1608857" cy="792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 Improved Experience of Care</a:t>
            </a:r>
            <a:endParaRPr lang="en-US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94343" y="4933502"/>
            <a:ext cx="1608857" cy="8175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Value</a:t>
            </a:r>
            <a:endParaRPr lang="en-US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539665" y="1830210"/>
            <a:ext cx="2070220" cy="332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Improved clinical </a:t>
            </a:r>
            <a:r>
              <a:rPr lang="en-GB" sz="100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lang="en-GB" sz="100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utcomes</a:t>
            </a:r>
            <a:endParaRPr lang="en-GB" sz="1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536598" y="2747698"/>
            <a:ext cx="2063763" cy="408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0" fontAlgn="base"/>
            <a:r>
              <a:rPr lang="en-GB" sz="1000" i="0" u="none" strike="noStrike" dirty="0">
                <a:solidFill>
                  <a:srgbClr val="000000"/>
                </a:solidFill>
                <a:effectLst/>
                <a:latin typeface="Arial"/>
                <a:cs typeface="Arial"/>
              </a:rPr>
              <a:t>Improved experience of care</a:t>
            </a:r>
            <a:endParaRPr lang="en-US" sz="1000" i="0"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4536599" y="986635"/>
            <a:ext cx="2063762" cy="4201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i="0" dirty="0">
                <a:solidFill>
                  <a:srgbClr val="000000"/>
                </a:solidFill>
                <a:effectLst/>
                <a:latin typeface="Arial"/>
                <a:cs typeface="Calibri"/>
              </a:rPr>
              <a:t>Improved population </a:t>
            </a:r>
            <a:r>
              <a:rPr lang="en-GB" sz="1000" dirty="0">
                <a:solidFill>
                  <a:srgbClr val="000000"/>
                </a:solidFill>
                <a:latin typeface="Arial"/>
                <a:cs typeface="Calibri"/>
              </a:rPr>
              <a:t>wellbeing</a:t>
            </a:r>
            <a:endParaRPr lang="en-GB" sz="10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4536599" y="4492321"/>
            <a:ext cx="2063762" cy="5439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Arial"/>
                <a:cs typeface="Arial"/>
              </a:rPr>
              <a:t>Improved system working </a:t>
            </a:r>
            <a:endParaRPr lang="en-GB" sz="10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4536599" y="5442983"/>
            <a:ext cx="2063762" cy="5439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Arial"/>
                <a:cs typeface="Arial"/>
              </a:rPr>
              <a:t>Improved Financial Sustainability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082429" y="708847"/>
            <a:ext cx="4791261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900" dirty="0">
                <a:solidFill>
                  <a:schemeClr val="tx1"/>
                </a:solidFill>
                <a:latin typeface="Arial"/>
                <a:cs typeface="Arial"/>
              </a:rPr>
              <a:t>Identifying and reducing health Inequities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094721" y="1275439"/>
            <a:ext cx="4754396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900" dirty="0">
                <a:solidFill>
                  <a:schemeClr val="tx1"/>
                </a:solidFill>
                <a:latin typeface="Arial"/>
                <a:cs typeface="Arial"/>
              </a:rPr>
              <a:t>Further develop and share learning for homelessness work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107011" y="1837495"/>
            <a:ext cx="4754396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900" dirty="0">
                <a:solidFill>
                  <a:schemeClr val="tx1"/>
                </a:solidFill>
                <a:latin typeface="Arial"/>
                <a:cs typeface="Calibri"/>
              </a:rPr>
              <a:t>Further improve and develop the </a:t>
            </a:r>
            <a:r>
              <a:rPr lang="en-GB" sz="900" dirty="0" smtClean="0">
                <a:solidFill>
                  <a:schemeClr val="tx1"/>
                </a:solidFill>
                <a:latin typeface="Arial"/>
                <a:cs typeface="Calibri"/>
              </a:rPr>
              <a:t>General Practice Support Unit (GPSU)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107010" y="2388906"/>
            <a:ext cx="4754395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900" dirty="0">
                <a:solidFill>
                  <a:schemeClr val="tx1"/>
                </a:solidFill>
                <a:latin typeface="Arial"/>
                <a:cs typeface="Arial"/>
              </a:rPr>
              <a:t>Access, demand and capacity modelling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094718" y="3448124"/>
            <a:ext cx="4754395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900" dirty="0">
                <a:solidFill>
                  <a:schemeClr val="tx1"/>
                </a:solidFill>
                <a:latin typeface="Arial"/>
                <a:cs typeface="Arial"/>
              </a:rPr>
              <a:t>Workforce, people plan, recruitment and retention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07010" y="2909776"/>
            <a:ext cx="4766682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 streamlined processes to improve patient care and business processes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094721" y="4023536"/>
            <a:ext cx="4766682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Further develop system and community partnerships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094721" y="4571190"/>
            <a:ext cx="4754393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Further develop patient participation and engagement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082429" y="5137003"/>
            <a:ext cx="4754393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Improve relationships and access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536603" y="3590710"/>
            <a:ext cx="2063758" cy="5899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i="0" dirty="0">
                <a:solidFill>
                  <a:srgbClr val="000000"/>
                </a:solidFill>
                <a:effectLst/>
                <a:latin typeface="Arial"/>
                <a:cs typeface="Calibri"/>
              </a:rPr>
              <a:t>Improved staff </a:t>
            </a:r>
            <a:r>
              <a:rPr lang="en-GB" sz="1000" dirty="0">
                <a:solidFill>
                  <a:srgbClr val="000000"/>
                </a:solidFill>
                <a:latin typeface="Arial"/>
                <a:cs typeface="Calibri"/>
              </a:rPr>
              <a:t>e</a:t>
            </a:r>
            <a:r>
              <a:rPr lang="en-GB" sz="1000" i="0" dirty="0">
                <a:solidFill>
                  <a:srgbClr val="000000"/>
                </a:solidFill>
                <a:effectLst/>
                <a:latin typeface="Arial"/>
                <a:cs typeface="Calibri"/>
              </a:rPr>
              <a:t>xperience</a:t>
            </a:r>
            <a:r>
              <a:rPr lang="en-GB" sz="1000" dirty="0">
                <a:solidFill>
                  <a:srgbClr val="000000"/>
                </a:solidFill>
                <a:latin typeface="Arial"/>
                <a:cs typeface="Calibri"/>
              </a:rPr>
              <a:t> &amp; development</a:t>
            </a:r>
            <a:endParaRPr lang="en-GB" sz="10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8D1FD82-2620-DB75-4F3E-CAB7D46F789F}"/>
              </a:ext>
            </a:extLst>
          </p:cNvPr>
          <p:cNvSpPr/>
          <p:nvPr/>
        </p:nvSpPr>
        <p:spPr>
          <a:xfrm>
            <a:off x="7082429" y="5727198"/>
            <a:ext cx="4754393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900" b="0" i="0" dirty="0">
                <a:solidFill>
                  <a:schemeClr val="tx1"/>
                </a:solidFill>
                <a:effectLst/>
                <a:latin typeface="Arial"/>
                <a:cs typeface="Apple Symbols" panose="02000000000000000000" pitchFamily="2" charset="-79"/>
              </a:rPr>
              <a:t>Standardisation of clinical practice through dedicated programmes (</a:t>
            </a:r>
            <a:r>
              <a:rPr lang="en-GB" sz="900" dirty="0">
                <a:solidFill>
                  <a:schemeClr val="tx1"/>
                </a:solidFill>
                <a:latin typeface="Arial"/>
                <a:cs typeface="Arial"/>
              </a:rPr>
              <a:t>Primary Care Skills Academy - PCSA)</a:t>
            </a:r>
            <a:endParaRPr lang="en-US" sz="9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87D170E-BAA1-ED06-4223-75779DB4C197}"/>
              </a:ext>
            </a:extLst>
          </p:cNvPr>
          <p:cNvSpPr/>
          <p:nvPr/>
        </p:nvSpPr>
        <p:spPr>
          <a:xfrm>
            <a:off x="7094720" y="6250470"/>
            <a:ext cx="4754393" cy="33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900" dirty="0">
                <a:solidFill>
                  <a:schemeClr val="tx1"/>
                </a:solidFill>
                <a:latin typeface="Arial"/>
                <a:cs typeface="Arial"/>
              </a:rPr>
              <a:t>Maximise income streams through  targets and performance </a:t>
            </a:r>
            <a:r>
              <a:rPr lang="en-GB" sz="900" dirty="0" smtClean="0">
                <a:solidFill>
                  <a:schemeClr val="tx1"/>
                </a:solidFill>
                <a:latin typeface="Arial"/>
                <a:cs typeface="Arial"/>
              </a:rPr>
              <a:t>achievements</a:t>
            </a:r>
            <a:endParaRPr lang="en-GB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2ED23C0-DE9A-5441-02F0-46DEDAF3EE23}"/>
                  </a:ext>
                </a:extLst>
              </p14:cNvPr>
              <p14:cNvContentPartPr/>
              <p14:nvPr/>
            </p14:nvContentPartPr>
            <p14:xfrm>
              <a:off x="1276591" y="1164844"/>
              <a:ext cx="12915" cy="12915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2ED23C0-DE9A-5441-02F0-46DEDAF3EE2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0761" y="1139014"/>
                <a:ext cx="64575" cy="645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B45D0707-3D7E-CA86-7D7D-9AC569F186DF}"/>
                  </a:ext>
                </a:extLst>
              </p14:cNvPr>
              <p14:cNvContentPartPr/>
              <p14:nvPr/>
            </p14:nvContentPartPr>
            <p14:xfrm>
              <a:off x="1067324" y="1157377"/>
              <a:ext cx="12915" cy="12915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B45D0707-3D7E-CA86-7D7D-9AC569F186D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1494" y="1131547"/>
                <a:ext cx="64575" cy="645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728750CB-7671-07E3-8175-F1FA0B36A505}"/>
                  </a:ext>
                </a:extLst>
              </p14:cNvPr>
              <p14:cNvContentPartPr/>
              <p14:nvPr/>
            </p14:nvContentPartPr>
            <p14:xfrm>
              <a:off x="1220692" y="839945"/>
              <a:ext cx="12915" cy="1291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728750CB-7671-07E3-8175-F1FA0B36A5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94862" y="814115"/>
                <a:ext cx="64575" cy="64575"/>
              </a:xfrm>
              <a:prstGeom prst="rect">
                <a:avLst/>
              </a:prstGeom>
            </p:spPr>
          </p:pic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D545F8A2-5FDB-C289-E930-7A873E823305}"/>
              </a:ext>
            </a:extLst>
          </p:cNvPr>
          <p:cNvSpPr/>
          <p:nvPr/>
        </p:nvSpPr>
        <p:spPr>
          <a:xfrm>
            <a:off x="2298815" y="1320555"/>
            <a:ext cx="1608857" cy="792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ea typeface="+mn-lt"/>
                <a:cs typeface="+mn-lt"/>
              </a:rPr>
              <a:t>Improved Population Health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722B8D4-CE4E-9A96-39E0-F17427331D00}"/>
              </a:ext>
            </a:extLst>
          </p:cNvPr>
          <p:cNvSpPr txBox="1"/>
          <p:nvPr/>
        </p:nvSpPr>
        <p:spPr>
          <a:xfrm>
            <a:off x="8392886" y="35884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latin typeface="Arial"/>
              <a:cs typeface="Calibri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1750239" y="3061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>
              <a:latin typeface="Arial"/>
              <a:cs typeface="Arial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4318430" y="-1325"/>
            <a:ext cx="184301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74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107589" y="-1325"/>
            <a:ext cx="455917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76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769" y="228081"/>
            <a:ext cx="1238250" cy="647700"/>
          </a:xfrm>
          <a:prstGeom prst="rect">
            <a:avLst/>
          </a:prstGeom>
        </p:spPr>
      </p:pic>
      <p:cxnSp>
        <p:nvCxnSpPr>
          <p:cNvPr id="33" name="Straight Arrow Connector 32"/>
          <p:cNvCxnSpPr>
            <a:stCxn id="2" idx="1"/>
            <a:endCxn id="4" idx="3"/>
          </p:cNvCxnSpPr>
          <p:nvPr/>
        </p:nvCxnSpPr>
        <p:spPr>
          <a:xfrm flipH="1">
            <a:off x="1854058" y="1717051"/>
            <a:ext cx="444757" cy="165226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7" idx="1"/>
            <a:endCxn id="4" idx="3"/>
          </p:cNvCxnSpPr>
          <p:nvPr/>
        </p:nvCxnSpPr>
        <p:spPr>
          <a:xfrm flipH="1">
            <a:off x="1854058" y="3009078"/>
            <a:ext cx="444760" cy="36023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5" idx="1"/>
            <a:endCxn id="4" idx="3"/>
          </p:cNvCxnSpPr>
          <p:nvPr/>
        </p:nvCxnSpPr>
        <p:spPr>
          <a:xfrm flipH="1" flipV="1">
            <a:off x="1854058" y="3369314"/>
            <a:ext cx="444758" cy="83521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1"/>
            <a:endCxn id="4" idx="3"/>
          </p:cNvCxnSpPr>
          <p:nvPr/>
        </p:nvCxnSpPr>
        <p:spPr>
          <a:xfrm flipH="1" flipV="1">
            <a:off x="1854058" y="3369314"/>
            <a:ext cx="440285" cy="197297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0" idx="1"/>
            <a:endCxn id="2" idx="3"/>
          </p:cNvCxnSpPr>
          <p:nvPr/>
        </p:nvCxnSpPr>
        <p:spPr>
          <a:xfrm flipH="1">
            <a:off x="3907672" y="1196712"/>
            <a:ext cx="628927" cy="52033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8" idx="1"/>
            <a:endCxn id="2" idx="3"/>
          </p:cNvCxnSpPr>
          <p:nvPr/>
        </p:nvCxnSpPr>
        <p:spPr>
          <a:xfrm flipH="1" flipV="1">
            <a:off x="3907672" y="1717051"/>
            <a:ext cx="631993" cy="27953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9" idx="1"/>
            <a:endCxn id="7" idx="3"/>
          </p:cNvCxnSpPr>
          <p:nvPr/>
        </p:nvCxnSpPr>
        <p:spPr>
          <a:xfrm flipH="1">
            <a:off x="3907675" y="2952178"/>
            <a:ext cx="628923" cy="5690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7" idx="1"/>
            <a:endCxn id="5" idx="3"/>
          </p:cNvCxnSpPr>
          <p:nvPr/>
        </p:nvCxnSpPr>
        <p:spPr>
          <a:xfrm flipH="1">
            <a:off x="3907673" y="3885678"/>
            <a:ext cx="628930" cy="31885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1" idx="1"/>
            <a:endCxn id="10" idx="3"/>
          </p:cNvCxnSpPr>
          <p:nvPr/>
        </p:nvCxnSpPr>
        <p:spPr>
          <a:xfrm flipH="1">
            <a:off x="3903200" y="4764311"/>
            <a:ext cx="633399" cy="57797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2" idx="1"/>
            <a:endCxn id="10" idx="3"/>
          </p:cNvCxnSpPr>
          <p:nvPr/>
        </p:nvCxnSpPr>
        <p:spPr>
          <a:xfrm flipH="1" flipV="1">
            <a:off x="3903200" y="5342288"/>
            <a:ext cx="633399" cy="37268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35" idx="1"/>
            <a:endCxn id="20" idx="3"/>
          </p:cNvCxnSpPr>
          <p:nvPr/>
        </p:nvCxnSpPr>
        <p:spPr>
          <a:xfrm flipH="1">
            <a:off x="6600361" y="875781"/>
            <a:ext cx="482068" cy="32093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6" idx="1"/>
            <a:endCxn id="20" idx="3"/>
          </p:cNvCxnSpPr>
          <p:nvPr/>
        </p:nvCxnSpPr>
        <p:spPr>
          <a:xfrm flipH="1" flipV="1">
            <a:off x="6600361" y="1196712"/>
            <a:ext cx="494360" cy="24566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37" idx="1"/>
            <a:endCxn id="18" idx="3"/>
          </p:cNvCxnSpPr>
          <p:nvPr/>
        </p:nvCxnSpPr>
        <p:spPr>
          <a:xfrm flipH="1" flipV="1">
            <a:off x="6609885" y="1996590"/>
            <a:ext cx="497126" cy="783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38" idx="1"/>
            <a:endCxn id="19" idx="3"/>
          </p:cNvCxnSpPr>
          <p:nvPr/>
        </p:nvCxnSpPr>
        <p:spPr>
          <a:xfrm flipH="1">
            <a:off x="6600361" y="2555840"/>
            <a:ext cx="506649" cy="39633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9" idx="1"/>
            <a:endCxn id="17" idx="3"/>
          </p:cNvCxnSpPr>
          <p:nvPr/>
        </p:nvCxnSpPr>
        <p:spPr>
          <a:xfrm flipH="1">
            <a:off x="6600361" y="3615058"/>
            <a:ext cx="494357" cy="27062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40" idx="1"/>
            <a:endCxn id="19" idx="3"/>
          </p:cNvCxnSpPr>
          <p:nvPr/>
        </p:nvCxnSpPr>
        <p:spPr>
          <a:xfrm flipH="1" flipV="1">
            <a:off x="6600361" y="2952178"/>
            <a:ext cx="506649" cy="12453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41" idx="1"/>
            <a:endCxn id="21" idx="3"/>
          </p:cNvCxnSpPr>
          <p:nvPr/>
        </p:nvCxnSpPr>
        <p:spPr>
          <a:xfrm flipH="1">
            <a:off x="6600361" y="4190470"/>
            <a:ext cx="494360" cy="57384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2" idx="1"/>
            <a:endCxn id="21" idx="3"/>
          </p:cNvCxnSpPr>
          <p:nvPr/>
        </p:nvCxnSpPr>
        <p:spPr>
          <a:xfrm flipH="1">
            <a:off x="6600361" y="4738124"/>
            <a:ext cx="494360" cy="2618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43" idx="1"/>
          </p:cNvCxnSpPr>
          <p:nvPr/>
        </p:nvCxnSpPr>
        <p:spPr>
          <a:xfrm flipH="1" flipV="1">
            <a:off x="6682707" y="4774136"/>
            <a:ext cx="399722" cy="52980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65" idx="1"/>
            <a:endCxn id="22" idx="3"/>
          </p:cNvCxnSpPr>
          <p:nvPr/>
        </p:nvCxnSpPr>
        <p:spPr>
          <a:xfrm flipH="1" flipV="1">
            <a:off x="6600361" y="5714973"/>
            <a:ext cx="482068" cy="17915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68" idx="1"/>
            <a:endCxn id="22" idx="3"/>
          </p:cNvCxnSpPr>
          <p:nvPr/>
        </p:nvCxnSpPr>
        <p:spPr>
          <a:xfrm flipH="1" flipV="1">
            <a:off x="6600361" y="5714973"/>
            <a:ext cx="494359" cy="70243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27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Apple Symbols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2023-05-04T11:35:54Z</dcterms:created>
  <dcterms:modified xsi:type="dcterms:W3CDTF">2023-05-04T11:36:02Z</dcterms:modified>
</cp:coreProperties>
</file>