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6" d="100"/>
          <a:sy n="66" d="100"/>
        </p:scale>
        <p:origin x="6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5D038A-7CCD-432E-AF29-20A8F55A5A4A}" type="datetimeFigureOut">
              <a:rPr lang="en-GB" smtClean="0"/>
              <a:t>04/05/2023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4B4053-D008-4B61-AECB-3024B7B1361E}" type="slidenum">
              <a:rPr lang="en-GB" smtClean="0"/>
              <a:t>‹#›</a:t>
            </a:fld>
            <a:endParaRPr lang="en-GB"/>
          </a:p>
        </p:txBody>
      </p:sp>
    </p:spTree>
    <p:extLst>
      <p:ext uri="{BB962C8B-B14F-4D97-AF65-F5344CB8AC3E}">
        <p14:creationId xmlns:p14="http://schemas.microsoft.com/office/powerpoint/2010/main" val="1917742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1235075"/>
            <a:ext cx="5918200" cy="333057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D6A4E6B-4D8B-4070-81BB-0FC5B758879F}" type="slidenum">
              <a:rPr lang="en-GB" smtClean="0"/>
              <a:t>1</a:t>
            </a:fld>
            <a:endParaRPr lang="en-GB"/>
          </a:p>
        </p:txBody>
      </p:sp>
    </p:spTree>
    <p:extLst>
      <p:ext uri="{BB962C8B-B14F-4D97-AF65-F5344CB8AC3E}">
        <p14:creationId xmlns:p14="http://schemas.microsoft.com/office/powerpoint/2010/main" val="1858530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FEA6E45-4317-42B0-B582-A6A314BB11DB}"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A89B0C-34AD-49A7-A5DA-82BDC24A3C34}" type="slidenum">
              <a:rPr lang="en-GB" smtClean="0"/>
              <a:t>‹#›</a:t>
            </a:fld>
            <a:endParaRPr lang="en-GB"/>
          </a:p>
        </p:txBody>
      </p:sp>
    </p:spTree>
    <p:extLst>
      <p:ext uri="{BB962C8B-B14F-4D97-AF65-F5344CB8AC3E}">
        <p14:creationId xmlns:p14="http://schemas.microsoft.com/office/powerpoint/2010/main" val="1207501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EA6E45-4317-42B0-B582-A6A314BB11DB}"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A89B0C-34AD-49A7-A5DA-82BDC24A3C34}" type="slidenum">
              <a:rPr lang="en-GB" smtClean="0"/>
              <a:t>‹#›</a:t>
            </a:fld>
            <a:endParaRPr lang="en-GB"/>
          </a:p>
        </p:txBody>
      </p:sp>
    </p:spTree>
    <p:extLst>
      <p:ext uri="{BB962C8B-B14F-4D97-AF65-F5344CB8AC3E}">
        <p14:creationId xmlns:p14="http://schemas.microsoft.com/office/powerpoint/2010/main" val="3272016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EA6E45-4317-42B0-B582-A6A314BB11DB}"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A89B0C-34AD-49A7-A5DA-82BDC24A3C34}" type="slidenum">
              <a:rPr lang="en-GB" smtClean="0"/>
              <a:t>‹#›</a:t>
            </a:fld>
            <a:endParaRPr lang="en-GB"/>
          </a:p>
        </p:txBody>
      </p:sp>
    </p:spTree>
    <p:extLst>
      <p:ext uri="{BB962C8B-B14F-4D97-AF65-F5344CB8AC3E}">
        <p14:creationId xmlns:p14="http://schemas.microsoft.com/office/powerpoint/2010/main" val="2981942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EA6E45-4317-42B0-B582-A6A314BB11DB}"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A89B0C-34AD-49A7-A5DA-82BDC24A3C34}" type="slidenum">
              <a:rPr lang="en-GB" smtClean="0"/>
              <a:t>‹#›</a:t>
            </a:fld>
            <a:endParaRPr lang="en-GB"/>
          </a:p>
        </p:txBody>
      </p:sp>
    </p:spTree>
    <p:extLst>
      <p:ext uri="{BB962C8B-B14F-4D97-AF65-F5344CB8AC3E}">
        <p14:creationId xmlns:p14="http://schemas.microsoft.com/office/powerpoint/2010/main" val="3969798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FEA6E45-4317-42B0-B582-A6A314BB11DB}"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A89B0C-34AD-49A7-A5DA-82BDC24A3C34}" type="slidenum">
              <a:rPr lang="en-GB" smtClean="0"/>
              <a:t>‹#›</a:t>
            </a:fld>
            <a:endParaRPr lang="en-GB"/>
          </a:p>
        </p:txBody>
      </p:sp>
    </p:spTree>
    <p:extLst>
      <p:ext uri="{BB962C8B-B14F-4D97-AF65-F5344CB8AC3E}">
        <p14:creationId xmlns:p14="http://schemas.microsoft.com/office/powerpoint/2010/main" val="1779839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FEA6E45-4317-42B0-B582-A6A314BB11DB}"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A89B0C-34AD-49A7-A5DA-82BDC24A3C34}" type="slidenum">
              <a:rPr lang="en-GB" smtClean="0"/>
              <a:t>‹#›</a:t>
            </a:fld>
            <a:endParaRPr lang="en-GB"/>
          </a:p>
        </p:txBody>
      </p:sp>
    </p:spTree>
    <p:extLst>
      <p:ext uri="{BB962C8B-B14F-4D97-AF65-F5344CB8AC3E}">
        <p14:creationId xmlns:p14="http://schemas.microsoft.com/office/powerpoint/2010/main" val="1706726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FEA6E45-4317-42B0-B582-A6A314BB11DB}" type="datetimeFigureOut">
              <a:rPr lang="en-GB" smtClean="0"/>
              <a:t>04/05/2023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5A89B0C-34AD-49A7-A5DA-82BDC24A3C34}" type="slidenum">
              <a:rPr lang="en-GB" smtClean="0"/>
              <a:t>‹#›</a:t>
            </a:fld>
            <a:endParaRPr lang="en-GB"/>
          </a:p>
        </p:txBody>
      </p:sp>
    </p:spTree>
    <p:extLst>
      <p:ext uri="{BB962C8B-B14F-4D97-AF65-F5344CB8AC3E}">
        <p14:creationId xmlns:p14="http://schemas.microsoft.com/office/powerpoint/2010/main" val="3751135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FEA6E45-4317-42B0-B582-A6A314BB11DB}" type="datetimeFigureOut">
              <a:rPr lang="en-GB" smtClean="0"/>
              <a:t>04/05/2023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5A89B0C-34AD-49A7-A5DA-82BDC24A3C34}" type="slidenum">
              <a:rPr lang="en-GB" smtClean="0"/>
              <a:t>‹#›</a:t>
            </a:fld>
            <a:endParaRPr lang="en-GB"/>
          </a:p>
        </p:txBody>
      </p:sp>
    </p:spTree>
    <p:extLst>
      <p:ext uri="{BB962C8B-B14F-4D97-AF65-F5344CB8AC3E}">
        <p14:creationId xmlns:p14="http://schemas.microsoft.com/office/powerpoint/2010/main" val="995455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EA6E45-4317-42B0-B582-A6A314BB11DB}" type="datetimeFigureOut">
              <a:rPr lang="en-GB" smtClean="0"/>
              <a:t>04/05/2023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A89B0C-34AD-49A7-A5DA-82BDC24A3C34}" type="slidenum">
              <a:rPr lang="en-GB" smtClean="0"/>
              <a:t>‹#›</a:t>
            </a:fld>
            <a:endParaRPr lang="en-GB"/>
          </a:p>
        </p:txBody>
      </p:sp>
    </p:spTree>
    <p:extLst>
      <p:ext uri="{BB962C8B-B14F-4D97-AF65-F5344CB8AC3E}">
        <p14:creationId xmlns:p14="http://schemas.microsoft.com/office/powerpoint/2010/main" val="415615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FEA6E45-4317-42B0-B582-A6A314BB11DB}"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A89B0C-34AD-49A7-A5DA-82BDC24A3C34}" type="slidenum">
              <a:rPr lang="en-GB" smtClean="0"/>
              <a:t>‹#›</a:t>
            </a:fld>
            <a:endParaRPr lang="en-GB"/>
          </a:p>
        </p:txBody>
      </p:sp>
    </p:spTree>
    <p:extLst>
      <p:ext uri="{BB962C8B-B14F-4D97-AF65-F5344CB8AC3E}">
        <p14:creationId xmlns:p14="http://schemas.microsoft.com/office/powerpoint/2010/main" val="43498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FEA6E45-4317-42B0-B582-A6A314BB11DB}"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A89B0C-34AD-49A7-A5DA-82BDC24A3C34}" type="slidenum">
              <a:rPr lang="en-GB" smtClean="0"/>
              <a:t>‹#›</a:t>
            </a:fld>
            <a:endParaRPr lang="en-GB"/>
          </a:p>
        </p:txBody>
      </p:sp>
    </p:spTree>
    <p:extLst>
      <p:ext uri="{BB962C8B-B14F-4D97-AF65-F5344CB8AC3E}">
        <p14:creationId xmlns:p14="http://schemas.microsoft.com/office/powerpoint/2010/main" val="3683607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EA6E45-4317-42B0-B582-A6A314BB11DB}" type="datetimeFigureOut">
              <a:rPr lang="en-GB" smtClean="0"/>
              <a:t>04/05/2023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A89B0C-34AD-49A7-A5DA-82BDC24A3C34}" type="slidenum">
              <a:rPr lang="en-GB" smtClean="0"/>
              <a:t>‹#›</a:t>
            </a:fld>
            <a:endParaRPr lang="en-GB"/>
          </a:p>
        </p:txBody>
      </p:sp>
    </p:spTree>
    <p:extLst>
      <p:ext uri="{BB962C8B-B14F-4D97-AF65-F5344CB8AC3E}">
        <p14:creationId xmlns:p14="http://schemas.microsoft.com/office/powerpoint/2010/main" val="449444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E1CE4C0-F92D-483C-87BB-2D7530180C61}"/>
              </a:ext>
            </a:extLst>
          </p:cNvPr>
          <p:cNvSpPr/>
          <p:nvPr/>
        </p:nvSpPr>
        <p:spPr>
          <a:xfrm>
            <a:off x="4931086" y="3905844"/>
            <a:ext cx="1445083" cy="740371"/>
          </a:xfrm>
          <a:prstGeom prst="rect">
            <a:avLst/>
          </a:prstGeom>
          <a:solidFill>
            <a:srgbClr val="FFFF99"/>
          </a:solidFill>
          <a:ln w="6350">
            <a:solidFill>
              <a:schemeClr val="tx1"/>
            </a:solidFill>
          </a:ln>
          <a:effectLst/>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1021">
                <a:solidFill>
                  <a:schemeClr val="tx1"/>
                </a:solidFill>
                <a:latin typeface="Arial" panose="020B0604020202020204" pitchFamily="34" charset="0"/>
                <a:cs typeface="Arial" panose="020B0604020202020204" pitchFamily="34" charset="0"/>
              </a:rPr>
              <a:t>Capability Building </a:t>
            </a:r>
          </a:p>
        </p:txBody>
      </p:sp>
      <p:sp>
        <p:nvSpPr>
          <p:cNvPr id="10" name="Rectangle 9">
            <a:extLst>
              <a:ext uri="{FF2B5EF4-FFF2-40B4-BE49-F238E27FC236}">
                <a16:creationId xmlns:a16="http://schemas.microsoft.com/office/drawing/2014/main" id="{0164BB20-4594-4728-BFE7-D96CE8C43545}"/>
              </a:ext>
            </a:extLst>
          </p:cNvPr>
          <p:cNvSpPr/>
          <p:nvPr/>
        </p:nvSpPr>
        <p:spPr>
          <a:xfrm>
            <a:off x="4931086" y="655490"/>
            <a:ext cx="1445083" cy="567043"/>
          </a:xfrm>
          <a:prstGeom prst="rect">
            <a:avLst/>
          </a:prstGeom>
          <a:solidFill>
            <a:srgbClr val="FFFF99"/>
          </a:solidFill>
          <a:ln w="6350">
            <a:solidFill>
              <a:schemeClr val="tx1"/>
            </a:solidFill>
            <a:headEnd type="none" w="med" len="med"/>
            <a:tailEnd type="none" w="med" len="med"/>
          </a:ln>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21">
                <a:solidFill>
                  <a:schemeClr val="tx1"/>
                </a:solidFill>
                <a:latin typeface="Arial" panose="020B0604020202020204" pitchFamily="34" charset="0"/>
                <a:cs typeface="Arial" panose="020B0604020202020204" pitchFamily="34" charset="0"/>
              </a:rPr>
              <a:t>Triple Aim QI Programme </a:t>
            </a:r>
          </a:p>
        </p:txBody>
      </p:sp>
      <p:sp>
        <p:nvSpPr>
          <p:cNvPr id="11" name="Rectangle 10">
            <a:extLst>
              <a:ext uri="{FF2B5EF4-FFF2-40B4-BE49-F238E27FC236}">
                <a16:creationId xmlns:a16="http://schemas.microsoft.com/office/drawing/2014/main" id="{7C0804A5-9C62-4E74-8616-B48A84B646DD}"/>
              </a:ext>
            </a:extLst>
          </p:cNvPr>
          <p:cNvSpPr/>
          <p:nvPr/>
        </p:nvSpPr>
        <p:spPr>
          <a:xfrm>
            <a:off x="4931086" y="2771027"/>
            <a:ext cx="1445083" cy="628710"/>
          </a:xfrm>
          <a:prstGeom prst="rect">
            <a:avLst/>
          </a:prstGeom>
          <a:solidFill>
            <a:srgbClr val="FFFF99"/>
          </a:solidFill>
          <a:ln w="6350">
            <a:solidFill>
              <a:schemeClr val="tx1"/>
            </a:solidFill>
            <a:headEnd type="none" w="med" len="med"/>
            <a:tailEnd type="none" w="med" len="med"/>
          </a:ln>
          <a:effectLst/>
        </p:spPr>
        <p:style>
          <a:lnRef idx="0">
            <a:schemeClr val="accent6"/>
          </a:lnRef>
          <a:fillRef idx="3">
            <a:schemeClr val="accent6"/>
          </a:fillRef>
          <a:effectRef idx="3">
            <a:schemeClr val="accent6"/>
          </a:effectRef>
          <a:fontRef idx="minor">
            <a:schemeClr val="lt1"/>
          </a:fontRef>
        </p:style>
        <p:txBody>
          <a:bodyPr lIns="91440" tIns="45720" rIns="91440" bIns="45720" rtlCol="0" anchor="ctr"/>
          <a:lstStyle/>
          <a:p>
            <a:pPr algn="ctr"/>
            <a:r>
              <a:rPr lang="en-GB" sz="1000">
                <a:solidFill>
                  <a:schemeClr val="tx1"/>
                </a:solidFill>
                <a:latin typeface="Arial" panose="020B0604020202020204" pitchFamily="34" charset="0"/>
                <a:cs typeface="Arial" panose="020B0604020202020204" pitchFamily="34" charset="0"/>
              </a:rPr>
              <a:t>Inpatient safety and quality  </a:t>
            </a:r>
            <a:endParaRPr lang="en-US">
              <a:solidFill>
                <a:schemeClr val="tx1"/>
              </a:solidFill>
              <a:latin typeface="Arial" panose="020B0604020202020204" pitchFamily="34" charset="0"/>
              <a:cs typeface="Arial" panose="020B0604020202020204" pitchFamily="34" charset="0"/>
            </a:endParaRPr>
          </a:p>
        </p:txBody>
      </p:sp>
      <p:sp>
        <p:nvSpPr>
          <p:cNvPr id="139" name="Rectangle 138">
            <a:extLst>
              <a:ext uri="{FF2B5EF4-FFF2-40B4-BE49-F238E27FC236}">
                <a16:creationId xmlns:a16="http://schemas.microsoft.com/office/drawing/2014/main" id="{A4810C58-610B-4153-8D4A-9F9744922E51}"/>
              </a:ext>
            </a:extLst>
          </p:cNvPr>
          <p:cNvSpPr/>
          <p:nvPr/>
        </p:nvSpPr>
        <p:spPr>
          <a:xfrm>
            <a:off x="4931086" y="5515513"/>
            <a:ext cx="1499801" cy="616517"/>
          </a:xfrm>
          <a:prstGeom prst="rect">
            <a:avLst/>
          </a:prstGeom>
          <a:solidFill>
            <a:srgbClr val="FFFF99"/>
          </a:solidFill>
          <a:ln w="6350">
            <a:solidFill>
              <a:schemeClr val="tx1"/>
            </a:solidFill>
          </a:ln>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021">
                <a:solidFill>
                  <a:schemeClr val="tx1"/>
                </a:solidFill>
                <a:latin typeface="Arial" panose="020B0604020202020204" pitchFamily="34" charset="0"/>
                <a:cs typeface="Arial" panose="020B0604020202020204" pitchFamily="34" charset="0"/>
              </a:rPr>
              <a:t>Sustainability and value </a:t>
            </a:r>
          </a:p>
        </p:txBody>
      </p:sp>
      <p:sp>
        <p:nvSpPr>
          <p:cNvPr id="147" name="Rectangle 146">
            <a:extLst>
              <a:ext uri="{FF2B5EF4-FFF2-40B4-BE49-F238E27FC236}">
                <a16:creationId xmlns:a16="http://schemas.microsoft.com/office/drawing/2014/main" id="{DBE141B0-0706-41F4-ABA4-60A553E69E0C}"/>
              </a:ext>
            </a:extLst>
          </p:cNvPr>
          <p:cNvSpPr/>
          <p:nvPr/>
        </p:nvSpPr>
        <p:spPr>
          <a:xfrm>
            <a:off x="2432133" y="1385295"/>
            <a:ext cx="1072610" cy="644357"/>
          </a:xfrm>
          <a:prstGeom prst="rect">
            <a:avLst/>
          </a:prstGeom>
          <a:solidFill>
            <a:srgbClr val="DDDDDD"/>
          </a:solidFill>
          <a:ln w="635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24" b="1" dirty="0">
                <a:solidFill>
                  <a:schemeClr val="tx1"/>
                </a:solidFill>
                <a:latin typeface="Arial" panose="020B0604020202020204" pitchFamily="34" charset="0"/>
                <a:cs typeface="Arial" panose="020B0604020202020204" pitchFamily="34" charset="0"/>
              </a:rPr>
              <a:t>Improved Population Health Outcomes</a:t>
            </a:r>
          </a:p>
        </p:txBody>
      </p:sp>
      <p:sp>
        <p:nvSpPr>
          <p:cNvPr id="148" name="Rectangle 147">
            <a:extLst>
              <a:ext uri="{FF2B5EF4-FFF2-40B4-BE49-F238E27FC236}">
                <a16:creationId xmlns:a16="http://schemas.microsoft.com/office/drawing/2014/main" id="{9341D91F-0EBC-4794-A1A8-792B9F85BDBC}"/>
              </a:ext>
            </a:extLst>
          </p:cNvPr>
          <p:cNvSpPr/>
          <p:nvPr/>
        </p:nvSpPr>
        <p:spPr>
          <a:xfrm>
            <a:off x="2426981" y="2583508"/>
            <a:ext cx="1077761" cy="638191"/>
          </a:xfrm>
          <a:prstGeom prst="rect">
            <a:avLst/>
          </a:prstGeom>
          <a:solidFill>
            <a:srgbClr val="DDDDDD"/>
          </a:solidFill>
          <a:ln w="635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24" b="1" dirty="0">
                <a:solidFill>
                  <a:schemeClr val="tx1"/>
                </a:solidFill>
                <a:latin typeface="Arial" panose="020B0604020202020204" pitchFamily="34" charset="0"/>
                <a:cs typeface="Arial" panose="020B0604020202020204" pitchFamily="34" charset="0"/>
              </a:rPr>
              <a:t>Improved Experience of Care </a:t>
            </a:r>
          </a:p>
        </p:txBody>
      </p:sp>
      <p:sp>
        <p:nvSpPr>
          <p:cNvPr id="149" name="Rectangle 148">
            <a:extLst>
              <a:ext uri="{FF2B5EF4-FFF2-40B4-BE49-F238E27FC236}">
                <a16:creationId xmlns:a16="http://schemas.microsoft.com/office/drawing/2014/main" id="{F101D2EB-3232-46CC-A9CC-87233B1425E8}"/>
              </a:ext>
            </a:extLst>
          </p:cNvPr>
          <p:cNvSpPr/>
          <p:nvPr/>
        </p:nvSpPr>
        <p:spPr>
          <a:xfrm>
            <a:off x="2426980" y="4929557"/>
            <a:ext cx="1077762" cy="664823"/>
          </a:xfrm>
          <a:prstGeom prst="rect">
            <a:avLst/>
          </a:prstGeom>
          <a:solidFill>
            <a:srgbClr val="DDDDDD"/>
          </a:solidFill>
          <a:ln w="635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24" b="1">
                <a:solidFill>
                  <a:schemeClr val="tx1"/>
                </a:solidFill>
                <a:latin typeface="Arial" panose="020B0604020202020204" pitchFamily="34" charset="0"/>
                <a:cs typeface="Arial" panose="020B0604020202020204" pitchFamily="34" charset="0"/>
              </a:rPr>
              <a:t>Improved Value </a:t>
            </a:r>
          </a:p>
        </p:txBody>
      </p:sp>
      <p:sp>
        <p:nvSpPr>
          <p:cNvPr id="150" name="Rectangle 149">
            <a:extLst>
              <a:ext uri="{FF2B5EF4-FFF2-40B4-BE49-F238E27FC236}">
                <a16:creationId xmlns:a16="http://schemas.microsoft.com/office/drawing/2014/main" id="{85D519D1-E578-4AA7-B61A-CCB95976D899}"/>
              </a:ext>
            </a:extLst>
          </p:cNvPr>
          <p:cNvSpPr/>
          <p:nvPr/>
        </p:nvSpPr>
        <p:spPr>
          <a:xfrm>
            <a:off x="2426980" y="3756532"/>
            <a:ext cx="1077762" cy="568146"/>
          </a:xfrm>
          <a:prstGeom prst="rect">
            <a:avLst/>
          </a:prstGeom>
          <a:solidFill>
            <a:srgbClr val="DDDDDD"/>
          </a:solidFill>
          <a:ln w="6350">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124" b="1" dirty="0">
                <a:solidFill>
                  <a:schemeClr val="tx1"/>
                </a:solidFill>
                <a:latin typeface="Arial" panose="020B0604020202020204" pitchFamily="34" charset="0"/>
                <a:cs typeface="Arial" panose="020B0604020202020204" pitchFamily="34" charset="0"/>
              </a:rPr>
              <a:t>Improved Staff Experience </a:t>
            </a:r>
          </a:p>
        </p:txBody>
      </p:sp>
      <p:sp>
        <p:nvSpPr>
          <p:cNvPr id="201" name="Rectangle 200">
            <a:extLst>
              <a:ext uri="{FF2B5EF4-FFF2-40B4-BE49-F238E27FC236}">
                <a16:creationId xmlns:a16="http://schemas.microsoft.com/office/drawing/2014/main" id="{256A1A21-999F-4AAC-B396-511940A0B660}"/>
              </a:ext>
            </a:extLst>
          </p:cNvPr>
          <p:cNvSpPr/>
          <p:nvPr/>
        </p:nvSpPr>
        <p:spPr>
          <a:xfrm>
            <a:off x="466965" y="2966123"/>
            <a:ext cx="1172093" cy="1225947"/>
          </a:xfrm>
          <a:prstGeom prst="rect">
            <a:avLst/>
          </a:prstGeom>
          <a:solidFill>
            <a:schemeClr val="accent2">
              <a:lumMod val="60000"/>
              <a:lumOff val="40000"/>
            </a:schemeClr>
          </a:solidFill>
          <a:ln w="6350">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GB" sz="1200" b="1" dirty="0" smtClean="0">
                <a:solidFill>
                  <a:schemeClr val="tx1"/>
                </a:solidFill>
                <a:latin typeface="Arial" panose="020B0604020202020204" pitchFamily="34" charset="0"/>
                <a:cs typeface="Arial" panose="020B0604020202020204" pitchFamily="34" charset="0"/>
              </a:rPr>
              <a:t>Quality Improvement </a:t>
            </a:r>
          </a:p>
          <a:p>
            <a:pPr algn="ctr"/>
            <a:r>
              <a:rPr lang="en-GB" sz="1200" dirty="0" smtClean="0">
                <a:solidFill>
                  <a:schemeClr val="tx1"/>
                </a:solidFill>
                <a:latin typeface="Arial" panose="020B0604020202020204" pitchFamily="34" charset="0"/>
                <a:cs typeface="Arial" panose="020B0604020202020204" pitchFamily="34" charset="0"/>
              </a:rPr>
              <a:t>2023/24 Annual Plan Priorities</a:t>
            </a:r>
            <a:endParaRPr lang="en-GB" sz="1200" dirty="0">
              <a:solidFill>
                <a:schemeClr val="tx1"/>
              </a:solidFill>
              <a:latin typeface="Arial" panose="020B0604020202020204" pitchFamily="34" charset="0"/>
              <a:cs typeface="Arial" panose="020B0604020202020204" pitchFamily="34" charset="0"/>
            </a:endParaRPr>
          </a:p>
        </p:txBody>
      </p:sp>
      <p:sp>
        <p:nvSpPr>
          <p:cNvPr id="250" name="Rectangle 249">
            <a:extLst>
              <a:ext uri="{FF2B5EF4-FFF2-40B4-BE49-F238E27FC236}">
                <a16:creationId xmlns:a16="http://schemas.microsoft.com/office/drawing/2014/main" id="{5F2EDB91-E066-44FB-A920-C8605A983F6F}"/>
              </a:ext>
            </a:extLst>
          </p:cNvPr>
          <p:cNvSpPr/>
          <p:nvPr/>
        </p:nvSpPr>
        <p:spPr>
          <a:xfrm>
            <a:off x="8536799" y="655489"/>
            <a:ext cx="3041783" cy="973699"/>
          </a:xfrm>
          <a:prstGeom prst="rect">
            <a:avLst/>
          </a:prstGeom>
          <a:solidFill>
            <a:schemeClr val="bg1">
              <a:lumMod val="95000"/>
            </a:schemeClr>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algn="ctr"/>
            <a:endParaRPr lang="en-GB" sz="970" dirty="0">
              <a:solidFill>
                <a:schemeClr val="tx1"/>
              </a:solidFill>
              <a:latin typeface="Arial" panose="020B0604020202020204" pitchFamily="34" charset="0"/>
              <a:cs typeface="Arial" panose="020B0604020202020204" pitchFamily="34" charset="0"/>
            </a:endParaRPr>
          </a:p>
          <a:p>
            <a:pPr algn="ctr"/>
            <a:endParaRPr lang="en-GB" sz="970" dirty="0">
              <a:solidFill>
                <a:schemeClr val="tx1"/>
              </a:solidFill>
              <a:latin typeface="Arial" panose="020B0604020202020204" pitchFamily="34" charset="0"/>
              <a:cs typeface="Arial" panose="020B0604020202020204" pitchFamily="34" charset="0"/>
            </a:endParaRPr>
          </a:p>
          <a:p>
            <a:pPr algn="ctr"/>
            <a:r>
              <a:rPr lang="en-GB" sz="950" dirty="0">
                <a:solidFill>
                  <a:schemeClr val="tx1"/>
                </a:solidFill>
                <a:latin typeface="Arial" panose="020B0604020202020204" pitchFamily="34" charset="0"/>
                <a:cs typeface="Arial" panose="020B0604020202020204" pitchFamily="34" charset="0"/>
              </a:rPr>
              <a:t>Ongoing Triple Aim QI programme to use QI methods to improve population health, service user and staff experience and value. Teams include improving population health for veterans, children and young people, Asian men, unemployed people and elderly. Ensure citizen involvement </a:t>
            </a:r>
            <a:endParaRPr lang="en-GB" sz="950" dirty="0">
              <a:solidFill>
                <a:schemeClr val="tx1"/>
              </a:solidFill>
              <a:latin typeface="Arial" panose="020B0604020202020204" pitchFamily="34" charset="0"/>
              <a:ea typeface="Calibri"/>
              <a:cs typeface="Arial" panose="020B0604020202020204" pitchFamily="34" charset="0"/>
            </a:endParaRPr>
          </a:p>
          <a:p>
            <a:pPr algn="l" rtl="0" fontAlgn="base"/>
            <a:endParaRPr lang="en-GB" sz="1000" b="0" i="0" dirty="0">
              <a:solidFill>
                <a:schemeClr val="tx1"/>
              </a:solidFill>
              <a:effectLst/>
              <a:latin typeface="Arial" panose="020B0604020202020204" pitchFamily="34" charset="0"/>
              <a:cs typeface="Arial" panose="020B0604020202020204" pitchFamily="34" charset="0"/>
            </a:endParaRPr>
          </a:p>
          <a:p>
            <a:pPr algn="ctr"/>
            <a:endParaRPr lang="en-GB" sz="970" dirty="0">
              <a:solidFill>
                <a:schemeClr val="tx1"/>
              </a:solidFill>
              <a:latin typeface="Arial" panose="020B0604020202020204" pitchFamily="34" charset="0"/>
              <a:cs typeface="Arial" panose="020B0604020202020204" pitchFamily="34" charset="0"/>
            </a:endParaRPr>
          </a:p>
        </p:txBody>
      </p:sp>
      <p:sp>
        <p:nvSpPr>
          <p:cNvPr id="94" name="Rectangle 93">
            <a:extLst>
              <a:ext uri="{FF2B5EF4-FFF2-40B4-BE49-F238E27FC236}">
                <a16:creationId xmlns:a16="http://schemas.microsoft.com/office/drawing/2014/main" id="{25B0308C-8073-469B-9716-A3AA5F57F4C7}"/>
              </a:ext>
            </a:extLst>
          </p:cNvPr>
          <p:cNvSpPr/>
          <p:nvPr/>
        </p:nvSpPr>
        <p:spPr>
          <a:xfrm>
            <a:off x="4931086" y="1807511"/>
            <a:ext cx="1445083" cy="512294"/>
          </a:xfrm>
          <a:prstGeom prst="rect">
            <a:avLst/>
          </a:prstGeom>
          <a:solidFill>
            <a:srgbClr val="FFFF99"/>
          </a:solidFill>
          <a:ln w="6350">
            <a:solidFill>
              <a:schemeClr val="tx1"/>
            </a:solidFill>
            <a:headEnd type="none" w="med" len="med"/>
            <a:tailEnd type="none" w="med" len="med"/>
          </a:ln>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021">
                <a:solidFill>
                  <a:schemeClr val="tx1"/>
                </a:solidFill>
                <a:latin typeface="Arial" panose="020B0604020202020204" pitchFamily="34" charset="0"/>
                <a:cs typeface="Arial" panose="020B0604020202020204" pitchFamily="34" charset="0"/>
              </a:rPr>
              <a:t>Pursuing Equity QI Programme </a:t>
            </a:r>
          </a:p>
        </p:txBody>
      </p:sp>
      <p:sp>
        <p:nvSpPr>
          <p:cNvPr id="107" name="Rectangle 106">
            <a:extLst>
              <a:ext uri="{FF2B5EF4-FFF2-40B4-BE49-F238E27FC236}">
                <a16:creationId xmlns:a16="http://schemas.microsoft.com/office/drawing/2014/main" id="{5F2EDB91-E066-44FB-A920-C8605A983F6F}"/>
              </a:ext>
            </a:extLst>
          </p:cNvPr>
          <p:cNvSpPr/>
          <p:nvPr/>
        </p:nvSpPr>
        <p:spPr>
          <a:xfrm>
            <a:off x="8536799" y="1739060"/>
            <a:ext cx="3041783" cy="764770"/>
          </a:xfrm>
          <a:prstGeom prst="rect">
            <a:avLst/>
          </a:prstGeom>
          <a:solidFill>
            <a:schemeClr val="bg1">
              <a:lumMod val="95000"/>
            </a:schemeClr>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algn="ctr"/>
            <a:r>
              <a:rPr lang="en-GB" sz="950">
                <a:solidFill>
                  <a:schemeClr val="tx1"/>
                </a:solidFill>
                <a:latin typeface="Arial" panose="020B0604020202020204" pitchFamily="34" charset="0"/>
                <a:cs typeface="Arial" panose="020B0604020202020204" pitchFamily="34" charset="0"/>
              </a:rPr>
              <a:t>A year-long programme to support teams across the trust to address inequalities and inequity in health outcomes, experience and access to care. Teams include improving equity around, race, gender,  LBGTQ+, Ensure Service user involvement </a:t>
            </a:r>
            <a:endParaRPr lang="en-GB" sz="970">
              <a:solidFill>
                <a:schemeClr val="tx1"/>
              </a:solidFill>
              <a:latin typeface="Arial" panose="020B0604020202020204" pitchFamily="34" charset="0"/>
              <a:cs typeface="Arial" panose="020B0604020202020204" pitchFamily="34" charset="0"/>
            </a:endParaRPr>
          </a:p>
        </p:txBody>
      </p:sp>
      <p:sp>
        <p:nvSpPr>
          <p:cNvPr id="109" name="Rectangle 108">
            <a:extLst>
              <a:ext uri="{FF2B5EF4-FFF2-40B4-BE49-F238E27FC236}">
                <a16:creationId xmlns:a16="http://schemas.microsoft.com/office/drawing/2014/main" id="{5F2EDB91-E066-44FB-A920-C8605A983F6F}"/>
              </a:ext>
            </a:extLst>
          </p:cNvPr>
          <p:cNvSpPr/>
          <p:nvPr/>
        </p:nvSpPr>
        <p:spPr>
          <a:xfrm>
            <a:off x="8536799" y="2613702"/>
            <a:ext cx="3041783" cy="887360"/>
          </a:xfrm>
          <a:prstGeom prst="rect">
            <a:avLst/>
          </a:prstGeom>
          <a:solidFill>
            <a:schemeClr val="bg1">
              <a:lumMod val="95000"/>
            </a:schemeClr>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algn="ctr"/>
            <a:r>
              <a:rPr lang="en-GB" sz="950" dirty="0">
                <a:solidFill>
                  <a:schemeClr val="tx1"/>
                </a:solidFill>
                <a:latin typeface="Arial" panose="020B0604020202020204" pitchFamily="34" charset="0"/>
                <a:cs typeface="Arial" panose="020B0604020202020204" pitchFamily="34" charset="0"/>
              </a:rPr>
              <a:t>Launch in </a:t>
            </a:r>
            <a:r>
              <a:rPr lang="en-GB" sz="950" dirty="0" smtClean="0">
                <a:solidFill>
                  <a:schemeClr val="tx1"/>
                </a:solidFill>
                <a:latin typeface="Arial" panose="020B0604020202020204" pitchFamily="34" charset="0"/>
                <a:cs typeface="Arial" panose="020B0604020202020204" pitchFamily="34" charset="0"/>
              </a:rPr>
              <a:t>Quarter 1</a:t>
            </a:r>
            <a:r>
              <a:rPr lang="en-GB" sz="950" dirty="0">
                <a:solidFill>
                  <a:schemeClr val="tx1"/>
                </a:solidFill>
                <a:latin typeface="Arial" panose="020B0604020202020204" pitchFamily="34" charset="0"/>
                <a:cs typeface="Arial" panose="020B0604020202020204" pitchFamily="34" charset="0"/>
              </a:rPr>
              <a:t>, a year-long programme to support teams across the Trust to use QI methods to approach improving inpatient  safety  and quality of care. This may include inpatient flow, safety bundle and therapeutic engagement &amp; observation.  Ensure Service user involvement </a:t>
            </a:r>
            <a:endParaRPr lang="en-GB" sz="970" dirty="0">
              <a:solidFill>
                <a:schemeClr val="tx1"/>
              </a:solidFill>
              <a:latin typeface="Arial" panose="020B0604020202020204" pitchFamily="34" charset="0"/>
              <a:cs typeface="Arial" panose="020B0604020202020204" pitchFamily="34" charset="0"/>
            </a:endParaRPr>
          </a:p>
        </p:txBody>
      </p:sp>
      <p:sp>
        <p:nvSpPr>
          <p:cNvPr id="111" name="Rectangle 110">
            <a:extLst>
              <a:ext uri="{FF2B5EF4-FFF2-40B4-BE49-F238E27FC236}">
                <a16:creationId xmlns:a16="http://schemas.microsoft.com/office/drawing/2014/main" id="{5F2EDB91-E066-44FB-A920-C8605A983F6F}"/>
              </a:ext>
            </a:extLst>
          </p:cNvPr>
          <p:cNvSpPr/>
          <p:nvPr/>
        </p:nvSpPr>
        <p:spPr>
          <a:xfrm>
            <a:off x="8536799" y="3610934"/>
            <a:ext cx="3041783" cy="469320"/>
          </a:xfrm>
          <a:prstGeom prst="rect">
            <a:avLst/>
          </a:prstGeom>
          <a:solidFill>
            <a:schemeClr val="bg1">
              <a:lumMod val="95000"/>
            </a:schemeClr>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970">
                <a:solidFill>
                  <a:schemeClr val="tx1"/>
                </a:solidFill>
                <a:latin typeface="Arial" panose="020B0604020202020204" pitchFamily="34" charset="0"/>
                <a:cs typeface="Arial" panose="020B0604020202020204" pitchFamily="34" charset="0"/>
              </a:rPr>
              <a:t>Alignment of  QI training  with directorate priorities</a:t>
            </a:r>
          </a:p>
          <a:p>
            <a:pPr algn="ctr"/>
            <a:r>
              <a:rPr lang="en-GB" sz="970">
                <a:solidFill>
                  <a:schemeClr val="tx1"/>
                </a:solidFill>
                <a:latin typeface="Arial" panose="020B0604020202020204" pitchFamily="34" charset="0"/>
                <a:cs typeface="Arial" panose="020B0604020202020204" pitchFamily="34" charset="0"/>
              </a:rPr>
              <a:t>Pocket QI, Improvement Leaders programme, Improvement Coaching Programme . Service users </a:t>
            </a:r>
          </a:p>
        </p:txBody>
      </p:sp>
      <p:sp>
        <p:nvSpPr>
          <p:cNvPr id="112" name="Rectangle 111">
            <a:extLst>
              <a:ext uri="{FF2B5EF4-FFF2-40B4-BE49-F238E27FC236}">
                <a16:creationId xmlns:a16="http://schemas.microsoft.com/office/drawing/2014/main" id="{5F2EDB91-E066-44FB-A920-C8605A983F6F}"/>
              </a:ext>
            </a:extLst>
          </p:cNvPr>
          <p:cNvSpPr/>
          <p:nvPr/>
        </p:nvSpPr>
        <p:spPr>
          <a:xfrm>
            <a:off x="8525546" y="4190126"/>
            <a:ext cx="3041783" cy="482087"/>
          </a:xfrm>
          <a:prstGeom prst="rect">
            <a:avLst/>
          </a:prstGeom>
          <a:solidFill>
            <a:schemeClr val="bg1">
              <a:lumMod val="95000"/>
            </a:schemeClr>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algn="ctr"/>
            <a:r>
              <a:rPr lang="en-GB" sz="950">
                <a:solidFill>
                  <a:schemeClr val="tx1"/>
                </a:solidFill>
                <a:latin typeface="Arial" panose="020B0604020202020204" pitchFamily="34" charset="0"/>
                <a:cs typeface="Arial" panose="020B0604020202020204" pitchFamily="34" charset="0"/>
              </a:rPr>
              <a:t>Identifying and addressing inequalities of access to QI training programmes.  Support and develop QI team and ICS team </a:t>
            </a:r>
            <a:endParaRPr lang="en-GB" sz="950">
              <a:solidFill>
                <a:schemeClr val="tx1"/>
              </a:solidFill>
              <a:latin typeface="Arial" panose="020B0604020202020204" pitchFamily="34" charset="0"/>
              <a:ea typeface="Calibri"/>
              <a:cs typeface="Arial" panose="020B0604020202020204" pitchFamily="34" charset="0"/>
            </a:endParaRPr>
          </a:p>
        </p:txBody>
      </p:sp>
      <p:sp>
        <p:nvSpPr>
          <p:cNvPr id="121" name="Rectangle 120">
            <a:extLst>
              <a:ext uri="{FF2B5EF4-FFF2-40B4-BE49-F238E27FC236}">
                <a16:creationId xmlns:a16="http://schemas.microsoft.com/office/drawing/2014/main" id="{5F2EDB91-E066-44FB-A920-C8605A983F6F}"/>
              </a:ext>
            </a:extLst>
          </p:cNvPr>
          <p:cNvSpPr/>
          <p:nvPr/>
        </p:nvSpPr>
        <p:spPr>
          <a:xfrm>
            <a:off x="8536799" y="4782085"/>
            <a:ext cx="3041783" cy="526719"/>
          </a:xfrm>
          <a:prstGeom prst="rect">
            <a:avLst/>
          </a:prstGeom>
          <a:solidFill>
            <a:schemeClr val="bg1">
              <a:lumMod val="95000"/>
            </a:schemeClr>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algn="ctr"/>
            <a:r>
              <a:rPr lang="en-GB" sz="950">
                <a:solidFill>
                  <a:schemeClr val="tx1"/>
                </a:solidFill>
                <a:latin typeface="Arial" panose="020B0604020202020204" pitchFamily="34" charset="0"/>
                <a:cs typeface="Arial" panose="020B0604020202020204" pitchFamily="34" charset="0"/>
              </a:rPr>
              <a:t>Supporting the rigorous use of Improvements methods for Trust wide improvement work</a:t>
            </a:r>
          </a:p>
        </p:txBody>
      </p:sp>
      <p:sp>
        <p:nvSpPr>
          <p:cNvPr id="122" name="Rectangle 121">
            <a:extLst>
              <a:ext uri="{FF2B5EF4-FFF2-40B4-BE49-F238E27FC236}">
                <a16:creationId xmlns:a16="http://schemas.microsoft.com/office/drawing/2014/main" id="{5F2EDB91-E066-44FB-A920-C8605A983F6F}"/>
              </a:ext>
            </a:extLst>
          </p:cNvPr>
          <p:cNvSpPr/>
          <p:nvPr/>
        </p:nvSpPr>
        <p:spPr>
          <a:xfrm>
            <a:off x="8536799" y="5418676"/>
            <a:ext cx="3041783" cy="377111"/>
          </a:xfrm>
          <a:prstGeom prst="rect">
            <a:avLst/>
          </a:prstGeom>
          <a:solidFill>
            <a:schemeClr val="bg1">
              <a:lumMod val="95000"/>
            </a:schemeClr>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algn="ctr"/>
            <a:r>
              <a:rPr lang="en-GB" sz="950" dirty="0">
                <a:solidFill>
                  <a:schemeClr val="tx1"/>
                </a:solidFill>
                <a:latin typeface="Arial" panose="020B0604020202020204" pitchFamily="34" charset="0"/>
                <a:cs typeface="Arial" panose="020B0604020202020204" pitchFamily="34" charset="0"/>
              </a:rPr>
              <a:t>Supporting QI coaches' development. QI coaches with Lived experience</a:t>
            </a:r>
          </a:p>
        </p:txBody>
      </p:sp>
      <p:sp>
        <p:nvSpPr>
          <p:cNvPr id="124" name="Rectangle 123">
            <a:extLst>
              <a:ext uri="{FF2B5EF4-FFF2-40B4-BE49-F238E27FC236}">
                <a16:creationId xmlns:a16="http://schemas.microsoft.com/office/drawing/2014/main" id="{5F2EDB91-E066-44FB-A920-C8605A983F6F}"/>
              </a:ext>
            </a:extLst>
          </p:cNvPr>
          <p:cNvSpPr/>
          <p:nvPr/>
        </p:nvSpPr>
        <p:spPr>
          <a:xfrm>
            <a:off x="8546775" y="5905659"/>
            <a:ext cx="3031809" cy="331746"/>
          </a:xfrm>
          <a:prstGeom prst="rect">
            <a:avLst/>
          </a:prstGeom>
          <a:solidFill>
            <a:schemeClr val="bg1">
              <a:lumMod val="95000"/>
            </a:schemeClr>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970">
                <a:solidFill>
                  <a:schemeClr val="tx1"/>
                </a:solidFill>
                <a:latin typeface="Arial" panose="020B0604020202020204" pitchFamily="34" charset="0"/>
                <a:cs typeface="Arial" panose="020B0604020202020204" pitchFamily="34" charset="0"/>
              </a:rPr>
              <a:t>QI support using improvement methods for financial viability</a:t>
            </a:r>
          </a:p>
        </p:txBody>
      </p:sp>
      <p:sp>
        <p:nvSpPr>
          <p:cNvPr id="125" name="Rectangle 124">
            <a:extLst>
              <a:ext uri="{FF2B5EF4-FFF2-40B4-BE49-F238E27FC236}">
                <a16:creationId xmlns:a16="http://schemas.microsoft.com/office/drawing/2014/main" id="{5F2EDB91-E066-44FB-A920-C8605A983F6F}"/>
              </a:ext>
            </a:extLst>
          </p:cNvPr>
          <p:cNvSpPr/>
          <p:nvPr/>
        </p:nvSpPr>
        <p:spPr>
          <a:xfrm>
            <a:off x="8525859" y="6347274"/>
            <a:ext cx="3041783" cy="438156"/>
          </a:xfrm>
          <a:prstGeom prst="rect">
            <a:avLst/>
          </a:prstGeom>
          <a:solidFill>
            <a:schemeClr val="bg1">
              <a:lumMod val="95000"/>
            </a:schemeClr>
          </a:solidFill>
          <a:ln w="6350">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970">
                <a:solidFill>
                  <a:schemeClr val="tx1"/>
                </a:solidFill>
                <a:latin typeface="Arial" panose="020B0604020202020204" pitchFamily="34" charset="0"/>
                <a:cs typeface="Arial" panose="020B0604020202020204" pitchFamily="34" charset="0"/>
              </a:rPr>
              <a:t>Using QI methods and tools to support sustainability Green Plan </a:t>
            </a:r>
          </a:p>
        </p:txBody>
      </p:sp>
      <p:cxnSp>
        <p:nvCxnSpPr>
          <p:cNvPr id="3" name="Straight Arrow Connector 2">
            <a:extLst>
              <a:ext uri="{FF2B5EF4-FFF2-40B4-BE49-F238E27FC236}">
                <a16:creationId xmlns:a16="http://schemas.microsoft.com/office/drawing/2014/main" id="{DDD677A2-E74B-4CCC-8BAA-3F6D74790C66}"/>
              </a:ext>
            </a:extLst>
          </p:cNvPr>
          <p:cNvCxnSpPr>
            <a:stCxn id="122" idx="1"/>
          </p:cNvCxnSpPr>
          <p:nvPr/>
        </p:nvCxnSpPr>
        <p:spPr>
          <a:xfrm flipH="1" flipV="1">
            <a:off x="6502005" y="4409858"/>
            <a:ext cx="2034794" cy="1197374"/>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C064D776-D4CF-4168-8CA8-53A8F6E2C0C2}"/>
              </a:ext>
            </a:extLst>
          </p:cNvPr>
          <p:cNvCxnSpPr>
            <a:stCxn id="121" idx="1"/>
          </p:cNvCxnSpPr>
          <p:nvPr/>
        </p:nvCxnSpPr>
        <p:spPr>
          <a:xfrm flipH="1" flipV="1">
            <a:off x="6568507" y="4324678"/>
            <a:ext cx="1968292" cy="720767"/>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9B0AB144-7EFC-400C-88F2-8BEBE8E24D66}"/>
              </a:ext>
            </a:extLst>
          </p:cNvPr>
          <p:cNvCxnSpPr>
            <a:stCxn id="112" idx="1"/>
          </p:cNvCxnSpPr>
          <p:nvPr/>
        </p:nvCxnSpPr>
        <p:spPr>
          <a:xfrm flipH="1" flipV="1">
            <a:off x="6568507" y="4236485"/>
            <a:ext cx="1957039" cy="194685"/>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00FF2AB-4E94-4141-8887-A8DFBEA21511}"/>
              </a:ext>
            </a:extLst>
          </p:cNvPr>
          <p:cNvCxnSpPr>
            <a:cxnSpLocks/>
            <a:stCxn id="111" idx="1"/>
          </p:cNvCxnSpPr>
          <p:nvPr/>
        </p:nvCxnSpPr>
        <p:spPr>
          <a:xfrm flipH="1">
            <a:off x="6568507" y="3845594"/>
            <a:ext cx="1968292" cy="281019"/>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EF091412-7CCE-4ED9-870A-FBC955D7D9C3}"/>
              </a:ext>
            </a:extLst>
          </p:cNvPr>
          <p:cNvCxnSpPr>
            <a:cxnSpLocks/>
          </p:cNvCxnSpPr>
          <p:nvPr/>
        </p:nvCxnSpPr>
        <p:spPr>
          <a:xfrm flipH="1">
            <a:off x="1674153" y="1677557"/>
            <a:ext cx="788155" cy="1696451"/>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2EAAD6EE-74A6-44CA-85A4-8F144F729B90}"/>
              </a:ext>
            </a:extLst>
          </p:cNvPr>
          <p:cNvCxnSpPr>
            <a:cxnSpLocks/>
            <a:stCxn id="149" idx="1"/>
          </p:cNvCxnSpPr>
          <p:nvPr/>
        </p:nvCxnSpPr>
        <p:spPr>
          <a:xfrm flipH="1" flipV="1">
            <a:off x="1674154" y="3706033"/>
            <a:ext cx="752826" cy="1555936"/>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473E52B2-6BB5-4E87-8266-F6A6F7096747}"/>
              </a:ext>
            </a:extLst>
          </p:cNvPr>
          <p:cNvCxnSpPr>
            <a:cxnSpLocks/>
            <a:stCxn id="148" idx="1"/>
          </p:cNvCxnSpPr>
          <p:nvPr/>
        </p:nvCxnSpPr>
        <p:spPr>
          <a:xfrm flipH="1">
            <a:off x="1658703" y="2902604"/>
            <a:ext cx="768278" cy="568768"/>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8BD20FEA-F265-4208-85DD-67878DEC22B1}"/>
              </a:ext>
            </a:extLst>
          </p:cNvPr>
          <p:cNvCxnSpPr>
            <a:cxnSpLocks/>
            <a:stCxn id="150" idx="1"/>
            <a:endCxn id="201" idx="3"/>
          </p:cNvCxnSpPr>
          <p:nvPr/>
        </p:nvCxnSpPr>
        <p:spPr>
          <a:xfrm flipH="1" flipV="1">
            <a:off x="1639058" y="3579097"/>
            <a:ext cx="787922" cy="461508"/>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FA273228-E74B-48EE-A83F-6C01807FBF5D}"/>
              </a:ext>
            </a:extLst>
          </p:cNvPr>
          <p:cNvCxnSpPr>
            <a:cxnSpLocks/>
          </p:cNvCxnSpPr>
          <p:nvPr/>
        </p:nvCxnSpPr>
        <p:spPr>
          <a:xfrm flipH="1">
            <a:off x="3575925" y="901400"/>
            <a:ext cx="1362651" cy="670428"/>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A9E5EEA9-905C-41A5-BF87-ED4A270870D8}"/>
              </a:ext>
            </a:extLst>
          </p:cNvPr>
          <p:cNvCxnSpPr>
            <a:cxnSpLocks/>
            <a:stCxn id="94" idx="1"/>
          </p:cNvCxnSpPr>
          <p:nvPr/>
        </p:nvCxnSpPr>
        <p:spPr>
          <a:xfrm flipH="1" flipV="1">
            <a:off x="3575925" y="1707474"/>
            <a:ext cx="1355161" cy="356184"/>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B3749605-8C05-463D-811B-925333D527A3}"/>
              </a:ext>
            </a:extLst>
          </p:cNvPr>
          <p:cNvCxnSpPr>
            <a:cxnSpLocks/>
            <a:stCxn id="11" idx="1"/>
          </p:cNvCxnSpPr>
          <p:nvPr/>
        </p:nvCxnSpPr>
        <p:spPr>
          <a:xfrm flipH="1" flipV="1">
            <a:off x="3575925" y="2902604"/>
            <a:ext cx="1355161" cy="182778"/>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714F71C5-73A5-4D1D-92FD-C6938DF4FDD5}"/>
              </a:ext>
            </a:extLst>
          </p:cNvPr>
          <p:cNvCxnSpPr>
            <a:cxnSpLocks/>
          </p:cNvCxnSpPr>
          <p:nvPr/>
        </p:nvCxnSpPr>
        <p:spPr>
          <a:xfrm flipH="1" flipV="1">
            <a:off x="3575924" y="4034986"/>
            <a:ext cx="1320067" cy="201499"/>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873E3FB9-BC84-412C-8007-63128D4A66D8}"/>
              </a:ext>
            </a:extLst>
          </p:cNvPr>
          <p:cNvCxnSpPr>
            <a:cxnSpLocks/>
            <a:stCxn id="139" idx="1"/>
          </p:cNvCxnSpPr>
          <p:nvPr/>
        </p:nvCxnSpPr>
        <p:spPr>
          <a:xfrm flipH="1" flipV="1">
            <a:off x="3575924" y="5261969"/>
            <a:ext cx="1355162" cy="561803"/>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B242EB3A-047B-4A45-B793-3003A34DC6F4}"/>
              </a:ext>
            </a:extLst>
          </p:cNvPr>
          <p:cNvCxnSpPr>
            <a:cxnSpLocks/>
            <a:stCxn id="125" idx="1"/>
          </p:cNvCxnSpPr>
          <p:nvPr/>
        </p:nvCxnSpPr>
        <p:spPr>
          <a:xfrm flipH="1" flipV="1">
            <a:off x="6535256" y="5996689"/>
            <a:ext cx="1990603" cy="569663"/>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35A72F46-9C1B-491A-87AB-4DB37C6B1D60}"/>
              </a:ext>
            </a:extLst>
          </p:cNvPr>
          <p:cNvCxnSpPr>
            <a:cxnSpLocks/>
            <a:stCxn id="109" idx="1"/>
          </p:cNvCxnSpPr>
          <p:nvPr/>
        </p:nvCxnSpPr>
        <p:spPr>
          <a:xfrm flipH="1">
            <a:off x="6430887" y="3057382"/>
            <a:ext cx="2105912" cy="28000"/>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ADC9AA50-CBB7-4CE1-B862-E3AC5DB863DD}"/>
              </a:ext>
            </a:extLst>
          </p:cNvPr>
          <p:cNvCxnSpPr>
            <a:cxnSpLocks/>
            <a:stCxn id="107" idx="1"/>
          </p:cNvCxnSpPr>
          <p:nvPr/>
        </p:nvCxnSpPr>
        <p:spPr>
          <a:xfrm flipH="1" flipV="1">
            <a:off x="6376169" y="1994346"/>
            <a:ext cx="2160630" cy="55968"/>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9CD19565-8667-410D-8B93-514CC67E24F4}"/>
              </a:ext>
            </a:extLst>
          </p:cNvPr>
          <p:cNvCxnSpPr>
            <a:cxnSpLocks/>
            <a:stCxn id="250" idx="1"/>
          </p:cNvCxnSpPr>
          <p:nvPr/>
        </p:nvCxnSpPr>
        <p:spPr>
          <a:xfrm flipH="1" flipV="1">
            <a:off x="6364916" y="918317"/>
            <a:ext cx="2171883" cy="117958"/>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770AF1F9-7EB8-EB00-E293-84AE714735BC}"/>
              </a:ext>
            </a:extLst>
          </p:cNvPr>
          <p:cNvCxnSpPr>
            <a:cxnSpLocks/>
          </p:cNvCxnSpPr>
          <p:nvPr/>
        </p:nvCxnSpPr>
        <p:spPr>
          <a:xfrm flipH="1" flipV="1">
            <a:off x="6535256" y="5823772"/>
            <a:ext cx="2011519" cy="38998"/>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69" name="Picture 47" descr="Text&#10;&#10;Description automatically generated">
            <a:extLst>
              <a:ext uri="{FF2B5EF4-FFF2-40B4-BE49-F238E27FC236}">
                <a16:creationId xmlns:a16="http://schemas.microsoft.com/office/drawing/2014/main" id="{95043E4A-0ABE-E9CB-4F08-5FCA043BC9F0}"/>
              </a:ext>
            </a:extLst>
          </p:cNvPr>
          <p:cNvPicPr>
            <a:picLocks noChangeAspect="1"/>
          </p:cNvPicPr>
          <p:nvPr/>
        </p:nvPicPr>
        <p:blipFill>
          <a:blip r:embed="rId3"/>
          <a:stretch>
            <a:fillRect/>
          </a:stretch>
        </p:blipFill>
        <p:spPr>
          <a:xfrm>
            <a:off x="357021" y="269774"/>
            <a:ext cx="1238250" cy="647700"/>
          </a:xfrm>
          <a:prstGeom prst="rect">
            <a:avLst/>
          </a:prstGeom>
        </p:spPr>
      </p:pic>
      <p:sp>
        <p:nvSpPr>
          <p:cNvPr id="48" name="TextBox 47">
            <a:extLst>
              <a:ext uri="{FF2B5EF4-FFF2-40B4-BE49-F238E27FC236}">
                <a16:creationId xmlns:a16="http://schemas.microsoft.com/office/drawing/2014/main" id="{65C0FF7E-B889-E61A-7BF9-953CF60A28D2}"/>
              </a:ext>
            </a:extLst>
          </p:cNvPr>
          <p:cNvSpPr txBox="1"/>
          <p:nvPr/>
        </p:nvSpPr>
        <p:spPr>
          <a:xfrm>
            <a:off x="2480372" y="95042"/>
            <a:ext cx="219730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b="1" dirty="0">
                <a:latin typeface="Arial"/>
                <a:cs typeface="Calibri"/>
              </a:rPr>
              <a:t>Trust Strategic Objective</a:t>
            </a:r>
            <a:endParaRPr lang="en-US" sz="1400" b="1" dirty="0">
              <a:latin typeface="Arial"/>
              <a:cs typeface="Arial"/>
            </a:endParaRPr>
          </a:p>
        </p:txBody>
      </p:sp>
      <p:sp>
        <p:nvSpPr>
          <p:cNvPr id="51" name="TextBox 50">
            <a:extLst>
              <a:ext uri="{FF2B5EF4-FFF2-40B4-BE49-F238E27FC236}">
                <a16:creationId xmlns:a16="http://schemas.microsoft.com/office/drawing/2014/main" id="{E09724C8-F1B9-0826-F561-849F5BCB972D}"/>
              </a:ext>
            </a:extLst>
          </p:cNvPr>
          <p:cNvSpPr txBox="1"/>
          <p:nvPr/>
        </p:nvSpPr>
        <p:spPr>
          <a:xfrm>
            <a:off x="4254304" y="98235"/>
            <a:ext cx="244883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b="1" dirty="0">
                <a:latin typeface="Arial"/>
                <a:cs typeface="Calibri"/>
              </a:rPr>
              <a:t>Priority areas for the service</a:t>
            </a:r>
          </a:p>
        </p:txBody>
      </p:sp>
      <p:sp>
        <p:nvSpPr>
          <p:cNvPr id="53" name="TextBox 52">
            <a:extLst>
              <a:ext uri="{FF2B5EF4-FFF2-40B4-BE49-F238E27FC236}">
                <a16:creationId xmlns:a16="http://schemas.microsoft.com/office/drawing/2014/main" id="{4128A996-CC85-9846-E43E-AAD1936D53DD}"/>
              </a:ext>
            </a:extLst>
          </p:cNvPr>
          <p:cNvSpPr txBox="1"/>
          <p:nvPr/>
        </p:nvSpPr>
        <p:spPr>
          <a:xfrm>
            <a:off x="6536854" y="203815"/>
            <a:ext cx="551045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400" b="1" dirty="0">
                <a:latin typeface="Arial"/>
                <a:cs typeface="Calibri"/>
              </a:rPr>
              <a:t>Defined workstreams / projects / </a:t>
            </a:r>
            <a:r>
              <a:rPr lang="en-US" sz="1400" b="1" dirty="0" err="1">
                <a:latin typeface="Arial"/>
                <a:cs typeface="Calibri"/>
              </a:rPr>
              <a:t>programmes</a:t>
            </a:r>
            <a:r>
              <a:rPr lang="en-US" sz="1400" b="1" dirty="0">
                <a:latin typeface="Arial"/>
                <a:cs typeface="Calibri"/>
              </a:rPr>
              <a:t> for 23-24</a:t>
            </a:r>
            <a:endParaRPr lang="en-US" sz="1400" dirty="0">
              <a:latin typeface="Arial"/>
              <a:cs typeface="Calibri" panose="020F0502020204030204"/>
            </a:endParaRPr>
          </a:p>
        </p:txBody>
      </p:sp>
    </p:spTree>
    <p:extLst>
      <p:ext uri="{BB962C8B-B14F-4D97-AF65-F5344CB8AC3E}">
        <p14:creationId xmlns:p14="http://schemas.microsoft.com/office/powerpoint/2010/main" val="35570859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274</Words>
  <Application>Microsoft Office PowerPoint</Application>
  <PresentationFormat>Widescreen</PresentationFormat>
  <Paragraphs>27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Baksh de la Iglesia Amber</dc:creator>
  <cp:lastModifiedBy>Baksh de la Iglesia Amber</cp:lastModifiedBy>
  <cp:revision>1</cp:revision>
  <dcterms:created xsi:type="dcterms:W3CDTF">2023-05-04T11:36:44Z</dcterms:created>
  <dcterms:modified xsi:type="dcterms:W3CDTF">2023-05-04T11:36:57Z</dcterms:modified>
</cp:coreProperties>
</file>