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4-28T11:48:45.03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0 0 0,'0'0'0'0'0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5BCE7C-6418-4422-92DA-723C1A943FF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B225F-1E77-4DEC-A5FA-7FA59F98BC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054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738" y="1235075"/>
            <a:ext cx="5918200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026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E476-9A57-45D7-9314-7955D682EC2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AF91-92F4-44E5-9FFA-BAD1854F69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002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E476-9A57-45D7-9314-7955D682EC2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AF91-92F4-44E5-9FFA-BAD1854F69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818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E476-9A57-45D7-9314-7955D682EC2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AF91-92F4-44E5-9FFA-BAD1854F69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021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E476-9A57-45D7-9314-7955D682EC2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AF91-92F4-44E5-9FFA-BAD1854F69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301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E476-9A57-45D7-9314-7955D682EC2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AF91-92F4-44E5-9FFA-BAD1854F69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946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E476-9A57-45D7-9314-7955D682EC2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AF91-92F4-44E5-9FFA-BAD1854F69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4286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E476-9A57-45D7-9314-7955D682EC2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AF91-92F4-44E5-9FFA-BAD1854F69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0366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E476-9A57-45D7-9314-7955D682EC2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AF91-92F4-44E5-9FFA-BAD1854F69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033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E476-9A57-45D7-9314-7955D682EC2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AF91-92F4-44E5-9FFA-BAD1854F69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204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E476-9A57-45D7-9314-7955D682EC2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AF91-92F4-44E5-9FFA-BAD1854F69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3222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AE476-9A57-45D7-9314-7955D682EC2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AAF91-92F4-44E5-9FFA-BAD1854F69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171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AE476-9A57-45D7-9314-7955D682EC24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AAF91-92F4-44E5-9FFA-BAD1854F69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139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B52CDF8-1A33-4723-BC9F-DAF27350F857}"/>
              </a:ext>
            </a:extLst>
          </p:cNvPr>
          <p:cNvSpPr/>
          <p:nvPr/>
        </p:nvSpPr>
        <p:spPr>
          <a:xfrm>
            <a:off x="4812889" y="5350792"/>
            <a:ext cx="1560314" cy="38338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 Development</a:t>
            </a:r>
            <a:endParaRPr lang="en-GB" sz="1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E1CE4C0-F92D-483C-87BB-2D7530180C61}"/>
              </a:ext>
            </a:extLst>
          </p:cNvPr>
          <p:cNvSpPr/>
          <p:nvPr/>
        </p:nvSpPr>
        <p:spPr>
          <a:xfrm>
            <a:off x="4812889" y="6035955"/>
            <a:ext cx="1560314" cy="3911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</a:t>
            </a: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Strategy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64BB20-4594-4728-BFE7-D96CE8C43545}"/>
              </a:ext>
            </a:extLst>
          </p:cNvPr>
          <p:cNvSpPr/>
          <p:nvPr/>
        </p:nvSpPr>
        <p:spPr>
          <a:xfrm>
            <a:off x="4812889" y="4670357"/>
            <a:ext cx="1560314" cy="37865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Estates</a:t>
            </a:r>
            <a:endParaRPr lang="en-GB" sz="1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C0804A5-9C62-4E74-8616-B48A84B646DD}"/>
              </a:ext>
            </a:extLst>
          </p:cNvPr>
          <p:cNvSpPr/>
          <p:nvPr/>
        </p:nvSpPr>
        <p:spPr>
          <a:xfrm>
            <a:off x="4812889" y="2476319"/>
            <a:ext cx="1560314" cy="44879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SCYPS Multi-disciplinary Team working</a:t>
            </a: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B898EFA-9EE4-483A-90A0-891E86909DFC}"/>
              </a:ext>
            </a:extLst>
          </p:cNvPr>
          <p:cNvSpPr/>
          <p:nvPr/>
        </p:nvSpPr>
        <p:spPr>
          <a:xfrm>
            <a:off x="4812889" y="1473309"/>
            <a:ext cx="1560314" cy="70123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 user involvement, engagement and partnership</a:t>
            </a:r>
            <a:endParaRPr lang="en-US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A4810C58-610B-4153-8D4A-9F9744922E51}"/>
              </a:ext>
            </a:extLst>
          </p:cNvPr>
          <p:cNvSpPr/>
          <p:nvPr/>
        </p:nvSpPr>
        <p:spPr>
          <a:xfrm>
            <a:off x="4812889" y="682016"/>
            <a:ext cx="1560314" cy="4895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Transformation and multi-agency service delivery</a:t>
            </a:r>
            <a:endParaRPr lang="en-GB" sz="1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DBE141B0-0706-41F4-ABA4-60A553E69E0C}"/>
              </a:ext>
            </a:extLst>
          </p:cNvPr>
          <p:cNvSpPr/>
          <p:nvPr/>
        </p:nvSpPr>
        <p:spPr>
          <a:xfrm>
            <a:off x="2329994" y="1269123"/>
            <a:ext cx="1840148" cy="64435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Population Health Outcomes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9341D91F-0EBC-4794-A1A8-792B9F85BDBC}"/>
              </a:ext>
            </a:extLst>
          </p:cNvPr>
          <p:cNvSpPr/>
          <p:nvPr/>
        </p:nvSpPr>
        <p:spPr>
          <a:xfrm>
            <a:off x="2325011" y="2467336"/>
            <a:ext cx="1840148" cy="6381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Experience of Care 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F101D2EB-3232-46CC-A9CC-87233B1425E8}"/>
              </a:ext>
            </a:extLst>
          </p:cNvPr>
          <p:cNvSpPr/>
          <p:nvPr/>
        </p:nvSpPr>
        <p:spPr>
          <a:xfrm>
            <a:off x="2325009" y="4813385"/>
            <a:ext cx="1840148" cy="66482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Value 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5D519D1-E578-4AA7-B61A-CCB95976D899}"/>
              </a:ext>
            </a:extLst>
          </p:cNvPr>
          <p:cNvSpPr/>
          <p:nvPr/>
        </p:nvSpPr>
        <p:spPr>
          <a:xfrm>
            <a:off x="2325009" y="3640360"/>
            <a:ext cx="1840148" cy="56814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Staff Experience </a:t>
            </a: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655275" y="558119"/>
            <a:ext cx="4198673" cy="273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Building pathways with 0-19 </a:t>
            </a: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services- joint funded role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25B0308C-8073-469B-9716-A3AA5F57F4C7}"/>
              </a:ext>
            </a:extLst>
          </p:cNvPr>
          <p:cNvSpPr/>
          <p:nvPr/>
        </p:nvSpPr>
        <p:spPr>
          <a:xfrm>
            <a:off x="4812889" y="3226889"/>
            <a:ext cx="1560314" cy="44879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Workforce Development</a:t>
            </a:r>
            <a:endParaRPr lang="en-GB" sz="1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655275" y="903687"/>
            <a:ext cx="4198673" cy="273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 user accreditation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655275" y="1594823"/>
            <a:ext cx="4198673" cy="273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 representation/participation at meetings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655275" y="1940391"/>
            <a:ext cx="4198673" cy="273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outcomes and Patient Recorded Outcome Measures 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655275" y="4397949"/>
            <a:ext cx="4198673" cy="273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with partners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655275" y="4743517"/>
            <a:ext cx="4198673" cy="273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Utilisation of clinic space (digital tools)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655275" y="5089085"/>
            <a:ext cx="4198673" cy="273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Speech and Language Therapy Integration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655275" y="5434653"/>
            <a:ext cx="4198673" cy="273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SCYPS Psychology offer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655275" y="5780221"/>
            <a:ext cx="4198673" cy="273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of  nursing (Community Children’s Nursing Service and Enuresis)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655275" y="2977095"/>
            <a:ext cx="4198673" cy="273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 research, apprenticeship and training schemes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655276" y="6125789"/>
            <a:ext cx="4184906" cy="1964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RiO</a:t>
            </a: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Transformation – new configuration roll out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655275" y="6394195"/>
            <a:ext cx="4198673" cy="273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 data culture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655275" y="3706813"/>
            <a:ext cx="4198673" cy="273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Hub programme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26B8539E-035E-4815-A022-F7FDBFDF3E6B}"/>
              </a:ext>
            </a:extLst>
          </p:cNvPr>
          <p:cNvSpPr/>
          <p:nvPr/>
        </p:nvSpPr>
        <p:spPr>
          <a:xfrm>
            <a:off x="7655275" y="3322663"/>
            <a:ext cx="4198673" cy="3121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 pipeline (</a:t>
            </a:r>
            <a:r>
              <a:rPr lang="en-GB" sz="9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</a:t>
            </a: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Band 5 Speech and Language Therapist, Sickle Cell and Thalassaemia nurse)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1E1CE4C0-F92D-483C-87BB-2D7530180C61}"/>
              </a:ext>
            </a:extLst>
          </p:cNvPr>
          <p:cNvSpPr/>
          <p:nvPr/>
        </p:nvSpPr>
        <p:spPr>
          <a:xfrm>
            <a:off x="4812889" y="3977459"/>
            <a:ext cx="1560314" cy="3911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Equality and Diversity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655275" y="1249255"/>
            <a:ext cx="4198673" cy="273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Review/Increase feedback (Patient Recorded Experience Measures/Care Opinion)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655275" y="4052381"/>
            <a:ext cx="4198673" cy="273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 staffing profile (linked </a:t>
            </a: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workforce)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655275" y="2285959"/>
            <a:ext cx="4198673" cy="273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Multi-disciplinary Team </a:t>
            </a: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Coordinator (linked to Transformation </a:t>
            </a: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Manager)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655275" y="2631527"/>
            <a:ext cx="4198673" cy="273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Multi-disciplinary Team </a:t>
            </a: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appointments (across pathways)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55332" y="2919865"/>
            <a:ext cx="1628521" cy="9560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SCYPS </a:t>
            </a:r>
            <a:r>
              <a:rPr lang="en-US" sz="1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2023/24 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Annual Plan Priorities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147" idx="1"/>
          </p:cNvCxnSpPr>
          <p:nvPr/>
        </p:nvCxnSpPr>
        <p:spPr>
          <a:xfrm flipH="1">
            <a:off x="1753985" y="1591302"/>
            <a:ext cx="576009" cy="1635587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139" idx="1"/>
            <a:endCxn id="147" idx="3"/>
          </p:cNvCxnSpPr>
          <p:nvPr/>
        </p:nvCxnSpPr>
        <p:spPr>
          <a:xfrm flipH="1">
            <a:off x="4170142" y="926775"/>
            <a:ext cx="642747" cy="664527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</p:cNvCxnSpPr>
          <p:nvPr/>
        </p:nvCxnSpPr>
        <p:spPr>
          <a:xfrm flipH="1">
            <a:off x="1753985" y="2786432"/>
            <a:ext cx="571026" cy="536231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150" idx="1"/>
          </p:cNvCxnSpPr>
          <p:nvPr/>
        </p:nvCxnSpPr>
        <p:spPr>
          <a:xfrm flipH="1" flipV="1">
            <a:off x="1753985" y="3420102"/>
            <a:ext cx="571024" cy="504331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</p:cNvCxnSpPr>
          <p:nvPr/>
        </p:nvCxnSpPr>
        <p:spPr>
          <a:xfrm flipH="1" flipV="1">
            <a:off x="1753985" y="3531689"/>
            <a:ext cx="571024" cy="1676400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33" idx="1"/>
          </p:cNvCxnSpPr>
          <p:nvPr/>
        </p:nvCxnSpPr>
        <p:spPr>
          <a:xfrm flipH="1" flipV="1">
            <a:off x="4246342" y="1591301"/>
            <a:ext cx="566547" cy="232625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11" idx="1"/>
          </p:cNvCxnSpPr>
          <p:nvPr/>
        </p:nvCxnSpPr>
        <p:spPr>
          <a:xfrm flipH="1">
            <a:off x="4221667" y="2700716"/>
            <a:ext cx="591222" cy="67611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94" idx="1"/>
          </p:cNvCxnSpPr>
          <p:nvPr/>
        </p:nvCxnSpPr>
        <p:spPr>
          <a:xfrm flipH="1">
            <a:off x="4221667" y="3451286"/>
            <a:ext cx="591222" cy="499780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10" idx="1"/>
          </p:cNvCxnSpPr>
          <p:nvPr/>
        </p:nvCxnSpPr>
        <p:spPr>
          <a:xfrm flipH="1">
            <a:off x="4246342" y="4859687"/>
            <a:ext cx="566547" cy="286109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6" idx="1"/>
          </p:cNvCxnSpPr>
          <p:nvPr/>
        </p:nvCxnSpPr>
        <p:spPr>
          <a:xfrm flipH="1" flipV="1">
            <a:off x="4246342" y="5208089"/>
            <a:ext cx="566547" cy="334396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8" idx="1"/>
          </p:cNvCxnSpPr>
          <p:nvPr/>
        </p:nvCxnSpPr>
        <p:spPr>
          <a:xfrm flipH="1" flipV="1">
            <a:off x="4221667" y="5335126"/>
            <a:ext cx="591222" cy="896390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74" idx="1"/>
          </p:cNvCxnSpPr>
          <p:nvPr/>
        </p:nvCxnSpPr>
        <p:spPr>
          <a:xfrm flipH="1" flipV="1">
            <a:off x="4221667" y="4052381"/>
            <a:ext cx="591222" cy="120639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250" idx="1"/>
          </p:cNvCxnSpPr>
          <p:nvPr/>
        </p:nvCxnSpPr>
        <p:spPr>
          <a:xfrm flipH="1">
            <a:off x="6446047" y="694919"/>
            <a:ext cx="1209228" cy="263837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107" idx="1"/>
          </p:cNvCxnSpPr>
          <p:nvPr/>
        </p:nvCxnSpPr>
        <p:spPr>
          <a:xfrm flipH="1">
            <a:off x="6485825" y="1040487"/>
            <a:ext cx="1169450" cy="28184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78" idx="1"/>
          </p:cNvCxnSpPr>
          <p:nvPr/>
        </p:nvCxnSpPr>
        <p:spPr>
          <a:xfrm flipH="1">
            <a:off x="6485825" y="1386055"/>
            <a:ext cx="1169450" cy="435859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109" idx="1"/>
          </p:cNvCxnSpPr>
          <p:nvPr/>
        </p:nvCxnSpPr>
        <p:spPr>
          <a:xfrm flipH="1">
            <a:off x="6505715" y="1731623"/>
            <a:ext cx="1149560" cy="208768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</p:cNvCxnSpPr>
          <p:nvPr/>
        </p:nvCxnSpPr>
        <p:spPr>
          <a:xfrm flipH="1" flipV="1">
            <a:off x="6515658" y="2045651"/>
            <a:ext cx="1139618" cy="17447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114" idx="1"/>
          </p:cNvCxnSpPr>
          <p:nvPr/>
        </p:nvCxnSpPr>
        <p:spPr>
          <a:xfrm flipH="1">
            <a:off x="6446047" y="2422759"/>
            <a:ext cx="1209228" cy="327952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76" idx="1"/>
          </p:cNvCxnSpPr>
          <p:nvPr/>
        </p:nvCxnSpPr>
        <p:spPr>
          <a:xfrm flipH="1">
            <a:off x="6485825" y="2768327"/>
            <a:ext cx="1169450" cy="85179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124" idx="1"/>
          </p:cNvCxnSpPr>
          <p:nvPr/>
        </p:nvCxnSpPr>
        <p:spPr>
          <a:xfrm flipH="1">
            <a:off x="6444430" y="3113895"/>
            <a:ext cx="1210845" cy="208768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58" idx="1"/>
          </p:cNvCxnSpPr>
          <p:nvPr/>
        </p:nvCxnSpPr>
        <p:spPr>
          <a:xfrm flipH="1" flipV="1">
            <a:off x="6444430" y="3420102"/>
            <a:ext cx="1210845" cy="58652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127" idx="1"/>
          </p:cNvCxnSpPr>
          <p:nvPr/>
        </p:nvCxnSpPr>
        <p:spPr>
          <a:xfrm flipH="1" flipV="1">
            <a:off x="6444430" y="3531689"/>
            <a:ext cx="1210845" cy="311924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93" idx="1"/>
          </p:cNvCxnSpPr>
          <p:nvPr/>
        </p:nvCxnSpPr>
        <p:spPr>
          <a:xfrm flipH="1">
            <a:off x="6515659" y="4189181"/>
            <a:ext cx="1139616" cy="97501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111" idx="1"/>
          </p:cNvCxnSpPr>
          <p:nvPr/>
        </p:nvCxnSpPr>
        <p:spPr>
          <a:xfrm flipH="1">
            <a:off x="6444431" y="4534749"/>
            <a:ext cx="1210844" cy="278636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Arrow Connector 161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112" idx="1"/>
          </p:cNvCxnSpPr>
          <p:nvPr/>
        </p:nvCxnSpPr>
        <p:spPr>
          <a:xfrm flipH="1">
            <a:off x="6485017" y="4880317"/>
            <a:ext cx="1170258" cy="28184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121" idx="1"/>
          </p:cNvCxnSpPr>
          <p:nvPr/>
        </p:nvCxnSpPr>
        <p:spPr>
          <a:xfrm flipH="1">
            <a:off x="6444431" y="5225885"/>
            <a:ext cx="1210844" cy="316599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Arrow Connector 167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122" idx="1"/>
          </p:cNvCxnSpPr>
          <p:nvPr/>
        </p:nvCxnSpPr>
        <p:spPr>
          <a:xfrm flipH="1">
            <a:off x="6444431" y="5571453"/>
            <a:ext cx="1210844" cy="67638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Arrow Connector 170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123" idx="1"/>
          </p:cNvCxnSpPr>
          <p:nvPr/>
        </p:nvCxnSpPr>
        <p:spPr>
          <a:xfrm flipH="1" flipV="1">
            <a:off x="6444431" y="5703059"/>
            <a:ext cx="1210844" cy="213962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125" idx="1"/>
          </p:cNvCxnSpPr>
          <p:nvPr/>
        </p:nvCxnSpPr>
        <p:spPr>
          <a:xfrm flipH="1">
            <a:off x="6485016" y="6224007"/>
            <a:ext cx="1170260" cy="33388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</p:cNvCxnSpPr>
          <p:nvPr/>
        </p:nvCxnSpPr>
        <p:spPr>
          <a:xfrm flipH="1" flipV="1">
            <a:off x="6444430" y="6360807"/>
            <a:ext cx="1210846" cy="131604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09" name="Ink 208">
                <a:extLst>
                  <a:ext uri="{FF2B5EF4-FFF2-40B4-BE49-F238E27FC236}">
                    <a16:creationId xmlns:a16="http://schemas.microsoft.com/office/drawing/2014/main" id="{728750CB-7671-07E3-8175-F1FA0B36A505}"/>
                  </a:ext>
                </a:extLst>
              </p14:cNvPr>
              <p14:cNvContentPartPr/>
              <p14:nvPr/>
            </p14:nvContentPartPr>
            <p14:xfrm>
              <a:off x="1220692" y="839945"/>
              <a:ext cx="12915" cy="12915"/>
            </p14:xfrm>
          </p:contentPart>
        </mc:Choice>
        <mc:Fallback xmlns="">
          <p:pic>
            <p:nvPicPr>
              <p:cNvPr id="209" name="Ink 208">
                <a:extLst>
                  <a:ext uri="{FF2B5EF4-FFF2-40B4-BE49-F238E27FC236}">
                    <a16:creationId xmlns:a16="http://schemas.microsoft.com/office/drawing/2014/main" id="{728750CB-7671-07E3-8175-F1FA0B36A50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65712" y="684965"/>
                <a:ext cx="322875" cy="322875"/>
              </a:xfrm>
              <a:prstGeom prst="rect">
                <a:avLst/>
              </a:prstGeom>
            </p:spPr>
          </p:pic>
        </mc:Fallback>
      </mc:AlternateContent>
      <p:sp>
        <p:nvSpPr>
          <p:cNvPr id="211" name="TextBox 210">
            <a:extLst>
              <a:ext uri="{FF2B5EF4-FFF2-40B4-BE49-F238E27FC236}">
                <a16:creationId xmlns:a16="http://schemas.microsoft.com/office/drawing/2014/main" id="{4722B8D4-CE4E-9A96-39E0-F17427331D00}"/>
              </a:ext>
            </a:extLst>
          </p:cNvPr>
          <p:cNvSpPr txBox="1"/>
          <p:nvPr/>
        </p:nvSpPr>
        <p:spPr>
          <a:xfrm>
            <a:off x="8392886" y="358849"/>
            <a:ext cx="22240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 dirty="0">
              <a:latin typeface="Arial"/>
              <a:cs typeface="Calibri"/>
            </a:endParaRP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57D3C6F6-349C-4C2B-5470-2018ACAB798F}"/>
              </a:ext>
            </a:extLst>
          </p:cNvPr>
          <p:cNvSpPr txBox="1"/>
          <p:nvPr/>
        </p:nvSpPr>
        <p:spPr>
          <a:xfrm>
            <a:off x="1750239" y="3061"/>
            <a:ext cx="2224013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latin typeface="Arial"/>
                <a:cs typeface="Calibri"/>
              </a:rPr>
              <a:t>Trust Strategic Objective</a:t>
            </a:r>
            <a:endParaRPr lang="en-US" sz="1400" b="1">
              <a:latin typeface="Arial"/>
              <a:cs typeface="Arial"/>
            </a:endParaRP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BEC5E31D-0391-3F4A-ACB7-A9171078C7AD}"/>
              </a:ext>
            </a:extLst>
          </p:cNvPr>
          <p:cNvSpPr txBox="1"/>
          <p:nvPr/>
        </p:nvSpPr>
        <p:spPr>
          <a:xfrm>
            <a:off x="4318430" y="-1325"/>
            <a:ext cx="1843014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latin typeface="Arial"/>
                <a:cs typeface="Calibri"/>
              </a:rPr>
              <a:t>Priority areas for the service</a:t>
            </a:r>
          </a:p>
        </p:txBody>
      </p:sp>
      <p:sp>
        <p:nvSpPr>
          <p:cNvPr id="214" name="TextBox 4">
            <a:extLst>
              <a:ext uri="{FF2B5EF4-FFF2-40B4-BE49-F238E27FC236}">
                <a16:creationId xmlns:a16="http://schemas.microsoft.com/office/drawing/2014/main" id="{325A45EC-E20B-EAB0-E1B3-12401AEFFE0B}"/>
              </a:ext>
            </a:extLst>
          </p:cNvPr>
          <p:cNvSpPr txBox="1"/>
          <p:nvPr/>
        </p:nvSpPr>
        <p:spPr>
          <a:xfrm>
            <a:off x="7107589" y="-1325"/>
            <a:ext cx="4559175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>
                <a:latin typeface="Arial"/>
                <a:cs typeface="Calibri"/>
              </a:rPr>
              <a:t>Defined workstreams / projects / </a:t>
            </a:r>
            <a:r>
              <a:rPr lang="en-US" sz="1400" b="1" dirty="0" err="1">
                <a:latin typeface="Arial"/>
                <a:cs typeface="Calibri"/>
              </a:rPr>
              <a:t>programmes</a:t>
            </a:r>
            <a:r>
              <a:rPr lang="en-US" sz="1400" b="1" dirty="0">
                <a:latin typeface="Arial"/>
                <a:cs typeface="Calibri"/>
              </a:rPr>
              <a:t> for 23-24</a:t>
            </a:r>
            <a:endParaRPr lang="en-US" sz="1400">
              <a:latin typeface="Arial"/>
              <a:cs typeface="Calibri" panose="020F0502020204030204"/>
            </a:endParaRPr>
          </a:p>
        </p:txBody>
      </p:sp>
      <p:pic>
        <p:nvPicPr>
          <p:cNvPr id="215" name="Picture 47" descr="Text&#10;&#10;Description automatically generated">
            <a:extLst>
              <a:ext uri="{FF2B5EF4-FFF2-40B4-BE49-F238E27FC236}">
                <a16:creationId xmlns:a16="http://schemas.microsoft.com/office/drawing/2014/main" id="{95043E4A-0ABE-E9CB-4F08-5FCA043BC9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249" y="112259"/>
            <a:ext cx="1238250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392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184</Words>
  <Application>Microsoft Office PowerPoint</Application>
  <PresentationFormat>Widescreen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 Amber</cp:lastModifiedBy>
  <cp:revision>1</cp:revision>
  <dcterms:created xsi:type="dcterms:W3CDTF">2023-05-04T11:34:30Z</dcterms:created>
  <dcterms:modified xsi:type="dcterms:W3CDTF">2023-05-04T11:34:41Z</dcterms:modified>
</cp:coreProperties>
</file>