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4F7E319-CD2E-4ED8-ACF4-E584334AD4EF}"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890669-9712-44CA-B383-E74253B45EE9}" type="slidenum">
              <a:rPr lang="en-GB" smtClean="0"/>
              <a:t>‹#›</a:t>
            </a:fld>
            <a:endParaRPr lang="en-GB"/>
          </a:p>
        </p:txBody>
      </p:sp>
    </p:spTree>
    <p:extLst>
      <p:ext uri="{BB962C8B-B14F-4D97-AF65-F5344CB8AC3E}">
        <p14:creationId xmlns:p14="http://schemas.microsoft.com/office/powerpoint/2010/main" val="2285231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4F7E319-CD2E-4ED8-ACF4-E584334AD4EF}"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890669-9712-44CA-B383-E74253B45EE9}" type="slidenum">
              <a:rPr lang="en-GB" smtClean="0"/>
              <a:t>‹#›</a:t>
            </a:fld>
            <a:endParaRPr lang="en-GB"/>
          </a:p>
        </p:txBody>
      </p:sp>
    </p:spTree>
    <p:extLst>
      <p:ext uri="{BB962C8B-B14F-4D97-AF65-F5344CB8AC3E}">
        <p14:creationId xmlns:p14="http://schemas.microsoft.com/office/powerpoint/2010/main" val="1266463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4F7E319-CD2E-4ED8-ACF4-E584334AD4EF}"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890669-9712-44CA-B383-E74253B45EE9}" type="slidenum">
              <a:rPr lang="en-GB" smtClean="0"/>
              <a:t>‹#›</a:t>
            </a:fld>
            <a:endParaRPr lang="en-GB"/>
          </a:p>
        </p:txBody>
      </p:sp>
    </p:spTree>
    <p:extLst>
      <p:ext uri="{BB962C8B-B14F-4D97-AF65-F5344CB8AC3E}">
        <p14:creationId xmlns:p14="http://schemas.microsoft.com/office/powerpoint/2010/main" val="3501682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4F7E319-CD2E-4ED8-ACF4-E584334AD4EF}"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890669-9712-44CA-B383-E74253B45EE9}" type="slidenum">
              <a:rPr lang="en-GB" smtClean="0"/>
              <a:t>‹#›</a:t>
            </a:fld>
            <a:endParaRPr lang="en-GB"/>
          </a:p>
        </p:txBody>
      </p:sp>
    </p:spTree>
    <p:extLst>
      <p:ext uri="{BB962C8B-B14F-4D97-AF65-F5344CB8AC3E}">
        <p14:creationId xmlns:p14="http://schemas.microsoft.com/office/powerpoint/2010/main" val="3848306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4F7E319-CD2E-4ED8-ACF4-E584334AD4EF}"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890669-9712-44CA-B383-E74253B45EE9}" type="slidenum">
              <a:rPr lang="en-GB" smtClean="0"/>
              <a:t>‹#›</a:t>
            </a:fld>
            <a:endParaRPr lang="en-GB"/>
          </a:p>
        </p:txBody>
      </p:sp>
    </p:spTree>
    <p:extLst>
      <p:ext uri="{BB962C8B-B14F-4D97-AF65-F5344CB8AC3E}">
        <p14:creationId xmlns:p14="http://schemas.microsoft.com/office/powerpoint/2010/main" val="4091514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4F7E319-CD2E-4ED8-ACF4-E584334AD4EF}" type="datetimeFigureOut">
              <a:rPr lang="en-GB" smtClean="0"/>
              <a:t>04/05/2023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890669-9712-44CA-B383-E74253B45EE9}" type="slidenum">
              <a:rPr lang="en-GB" smtClean="0"/>
              <a:t>‹#›</a:t>
            </a:fld>
            <a:endParaRPr lang="en-GB"/>
          </a:p>
        </p:txBody>
      </p:sp>
    </p:spTree>
    <p:extLst>
      <p:ext uri="{BB962C8B-B14F-4D97-AF65-F5344CB8AC3E}">
        <p14:creationId xmlns:p14="http://schemas.microsoft.com/office/powerpoint/2010/main" val="3274404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4F7E319-CD2E-4ED8-ACF4-E584334AD4EF}" type="datetimeFigureOut">
              <a:rPr lang="en-GB" smtClean="0"/>
              <a:t>04/05/2023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C890669-9712-44CA-B383-E74253B45EE9}" type="slidenum">
              <a:rPr lang="en-GB" smtClean="0"/>
              <a:t>‹#›</a:t>
            </a:fld>
            <a:endParaRPr lang="en-GB"/>
          </a:p>
        </p:txBody>
      </p:sp>
    </p:spTree>
    <p:extLst>
      <p:ext uri="{BB962C8B-B14F-4D97-AF65-F5344CB8AC3E}">
        <p14:creationId xmlns:p14="http://schemas.microsoft.com/office/powerpoint/2010/main" val="1020073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4F7E319-CD2E-4ED8-ACF4-E584334AD4EF}" type="datetimeFigureOut">
              <a:rPr lang="en-GB" smtClean="0"/>
              <a:t>04/05/2023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890669-9712-44CA-B383-E74253B45EE9}" type="slidenum">
              <a:rPr lang="en-GB" smtClean="0"/>
              <a:t>‹#›</a:t>
            </a:fld>
            <a:endParaRPr lang="en-GB"/>
          </a:p>
        </p:txBody>
      </p:sp>
    </p:spTree>
    <p:extLst>
      <p:ext uri="{BB962C8B-B14F-4D97-AF65-F5344CB8AC3E}">
        <p14:creationId xmlns:p14="http://schemas.microsoft.com/office/powerpoint/2010/main" val="214738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F7E319-CD2E-4ED8-ACF4-E584334AD4EF}" type="datetimeFigureOut">
              <a:rPr lang="en-GB" smtClean="0"/>
              <a:t>04/05/2023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C890669-9712-44CA-B383-E74253B45EE9}" type="slidenum">
              <a:rPr lang="en-GB" smtClean="0"/>
              <a:t>‹#›</a:t>
            </a:fld>
            <a:endParaRPr lang="en-GB"/>
          </a:p>
        </p:txBody>
      </p:sp>
    </p:spTree>
    <p:extLst>
      <p:ext uri="{BB962C8B-B14F-4D97-AF65-F5344CB8AC3E}">
        <p14:creationId xmlns:p14="http://schemas.microsoft.com/office/powerpoint/2010/main" val="2859795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4F7E319-CD2E-4ED8-ACF4-E584334AD4EF}" type="datetimeFigureOut">
              <a:rPr lang="en-GB" smtClean="0"/>
              <a:t>04/05/2023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890669-9712-44CA-B383-E74253B45EE9}" type="slidenum">
              <a:rPr lang="en-GB" smtClean="0"/>
              <a:t>‹#›</a:t>
            </a:fld>
            <a:endParaRPr lang="en-GB"/>
          </a:p>
        </p:txBody>
      </p:sp>
    </p:spTree>
    <p:extLst>
      <p:ext uri="{BB962C8B-B14F-4D97-AF65-F5344CB8AC3E}">
        <p14:creationId xmlns:p14="http://schemas.microsoft.com/office/powerpoint/2010/main" val="815246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4F7E319-CD2E-4ED8-ACF4-E584334AD4EF}" type="datetimeFigureOut">
              <a:rPr lang="en-GB" smtClean="0"/>
              <a:t>04/05/2023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890669-9712-44CA-B383-E74253B45EE9}" type="slidenum">
              <a:rPr lang="en-GB" smtClean="0"/>
              <a:t>‹#›</a:t>
            </a:fld>
            <a:endParaRPr lang="en-GB"/>
          </a:p>
        </p:txBody>
      </p:sp>
    </p:spTree>
    <p:extLst>
      <p:ext uri="{BB962C8B-B14F-4D97-AF65-F5344CB8AC3E}">
        <p14:creationId xmlns:p14="http://schemas.microsoft.com/office/powerpoint/2010/main" val="364921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F7E319-CD2E-4ED8-ACF4-E584334AD4EF}" type="datetimeFigureOut">
              <a:rPr lang="en-GB" smtClean="0"/>
              <a:t>04/05/2023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890669-9712-44CA-B383-E74253B45EE9}" type="slidenum">
              <a:rPr lang="en-GB" smtClean="0"/>
              <a:t>‹#›</a:t>
            </a:fld>
            <a:endParaRPr lang="en-GB"/>
          </a:p>
        </p:txBody>
      </p:sp>
    </p:spTree>
    <p:extLst>
      <p:ext uri="{BB962C8B-B14F-4D97-AF65-F5344CB8AC3E}">
        <p14:creationId xmlns:p14="http://schemas.microsoft.com/office/powerpoint/2010/main" val="22634512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descr="data:image/png;base64,%20iVBORw0KGgoAAAANSUhEUgAAAFoAAAAuCAYAAACoGw7VAAAAAXNSR0IArs4c6QAAAARnQU1BAACxjwv8YQUAAAAJcEhZcwAADsMAAA7DAcdvqGQAABdqSURBVHhe7VsJdFXVuf733ufcIfdmJAmQmQQZBUSEql3IIK8yONeo1FLtW8WhVFttfW3tq0qr1eeqrYpD1WpRBFFrcWAUteKzPgYBmSIghEyQQAaSkJube4a937fPvTcJlvdq8fmWWYtvcXLuPXv+9j/ue2DURzD45pX+2lb2jMvYVUTK1s+kwqX/fAZCMOq9MF3DdY+vp+vopko/T1ZmjAye+JyA41VKfNFV0Q7/kl/JlYk/vetxVEhceio+xjp6z+crDU30gaP8edcwryTp8UypfkEj80LgKb4M8ESdlkvb6zpIrz8JgQUP659C6UHD++6ClK01x6hfyKSy3KDHk25b3xqjA81dPcQDg7ODlJvmIwUSNXeVTV1U3xaLEwsMygnSiPwQ5WcGKAXzsbFx7Z2219ee+k6qa7dIKNmHicaCLhmbQ89cPypRI87PkfYYXfy7LfTpkWicGRCSn+mnN28dS8XZKZ7QbatupysWfEy3zyihG84v8p7ptne8uIeefP8gdiZBC9q+dNNomjYqOy6s+PPD5z+hxe/X0ajSdPrJzBKaOrIfZaSYlBIQGC7eznakt+H7Gzrpikc/puojnR2fUZQ+BEjhxGGZ1C/V131l4RqWn0oXj83VOh+vB3JywyaNKEj1ynW9PYc6YCIY/QsITD7T95qjkOYk0C4TGjBhcEZ3HY42VS2dNG5IBi279Uz6znkFVNAvSGHUS5KsYcL+pIN8vTkNrRbaYc/jRX0PXBBNKEtPfDsepxeFyYAae/oOFGYEyG/iewJ7D3dSCOXFMAtJNEETqrTZSEJKGg6TkAHzkkRtS5TqW7ro7ssHUxlMURJHYEr+srGe/vBWNT39Tg29ta2RmmEy1uAejbkwS6yPEg0CB2T4PVNwIpxZnE6FWQFP6rX6XzZhQLwAiGDhn4Lown4ByoSkJ3GgMUqHQU63fUbb4XlhSGvPBtXAPvdL9dPZp2UmnsCug/zZj3xMsx/bTvMW76YbF31Clz6ylc6680P6PYgnI95h3yQa9nlUQRjOzOd91YLb2mF1RyDD88M0XEscvpsmhzkJe881DkP69h2O0hmFqWSInuV/XNVOLejDc3IOLtwHow9D630Cu+sj3gYmnaoGZxzTUWRFHW98fUVt5WlHU8RBjb5MNHjQRGsHpGEhbHh9UwO1ROLRiLaR5wyB1EFls8IG5SBqSOIQVP8gLm17e0OTVz5+IF19Th5ddfZAumZiPk0c2iO5EmRu3NdKNWgbS9p/oD8c7cIbR9NPLy2jEq1Feq/1ZmlH3GO2+ybRDOp42oAULyTT0Hbw6XfraPfBjvgD4PLx/cnn4zR8YJiyU3tMRDUkLRpzEJL1SLlGOQh+6ZYzaMm8MfTiD8bQC7h/fWhWohRhI8bYhf63ImJ5e0dT4mkcJbkpdP+3htFH95xLj88ZDpMGwj8Tt/c9oiEtWvpKejkybQ4+BglboP5JFKF8KGJkvSGhQFzVtYn5YM9RRAoBL+7tDb1pva/PogFxcXVLzIvBf4wwcMkHdeR42UoPdGRy0zeKaen3x9DQgaHjyO6DRBPlIYoYlpeaeEBUUXfMc3LvVrR4kqcRBrmThmd5CYUO5TS6bJfWVTR5kqpDtiSqGjvpcUQLj75dQ4/hWgAn9sHuo4nSOLbsb4PtRd+w2ZWI0f/1mQqa9puNtAgxdUNrr2gFOBtma+6k/MSGxcnue0RDLMtyA1So1TOBzQfikvzB3qNUhyggiRmjs2lILiQrgSOIKurbLBoGaTOTSQmwZlsTzfvjTrp5YQX9ANctz1XQjpoe7dDYAY2RWkJ1M7SNQZrX7Wml7zy1g86/dyM2piVeMYGzStIoNQiTlRDqvkc0pHP4gDCkJU6Ugirv01kgoJ2hjh6S+PqwLJo4ssfO6kRFRwilkPLeqNC2XfenyUf/QTjZ0cU9GqNNzt6GiM7d44mQJlwTqNlDu4qaDnp2XZ1XNwmd3DCWYBnoU0RriyjgCM9FZpZEa6ftRQIaChVWIklIQmdnuWn+xLe45IcCJsK2HinvsiRtrmrzCI5DURbaleT0xOg67Nt3pJPKBoToPGxe/3Sfl/AEkQSlwkSVIbH55rj+idpx7Ef9zpiecRx9S6Ix7zQsbDhCuyRqEUUcOhqLqzSujZVtdAwx7YnwMSIGTVJp/x6Jbu2Mk9jNBISwBM4yu5cN15qgx7jj4lJa+/PxtPy2M2nx9aNo0dzT6cUbR9Han42nWWf1EK2joBXYcFvb9MT+9SmiFUS2EHFrflYPUbtBgo6L4wcKjA40xejdnceHXxo6QtCSX5juR1zdI+W7D0WouVdioc3ChLIMpOw91OhMksF+XAwyfYjRz0L5Jcg2v4l4exYkeRDCuyT0gdJ9r++n5VuhWV5CFO+3TxGtJTofqXfLMQsSBkkGcTqkc7TdTEh0F2Lk1dubvbJknQZIo459tTrnYaMaEs/rcV+99Qg2AWKc4FnfC1BHl+n2ehM3QUsCPgHT00afYmNaO+KJURJtMF97seFvfHSYrnx4C/36jUrq0lYj2SfQ6+NXG/qYdH8zW5ybk/7N4kwRD53Aj051DyOS6BYZLFAnKNrh6TrakemTtSZszv7GqHf+nB02u5M374zjGIhLMoHnQ2FaMkPx0zfd/kBTlBoxRhBkFydi8Nw00zt/1uFkE4ivaY56TtnVm64luZtZRqa0u7q/ftUxovxl3x5f+GGXmReSZWkO4oBzZN2OLA4diXjnFb2hIwp9aenVVxInav8/1PH61Zcu0/ckdHtNLvr3BOA4cDLI7fy7x19lFF/7p0AoVGIYwcxeq+wLOJy4n8IpnMIp/FP4IjZatz1Rex3YfFnoPeaXOQ4VFBQEhVJf45y7Z5199oevvPJK/LTqJHHSRJcMzL9emOJcxD8C3XD0xKTr7j1w8OA9KD5xavY5UNq/NNcyrWN1dXU9p0MJFBcXD+eu+qHitKuqpmZB4vGXgtKBpUVkuKsQRsTOzBvw9T+vX/938/lncNIJCxdsKuPiWsnYWMl4HrguUEzkJopPCsX5+TOV33mVBwKDEo+Og1IqH2HW97D4byQefWkQYeH+X6ZzJy3RgwoLlzAmLnNIXiGlfNd1Xebz+WR1dXUXlZeLog0bigzGhqFqkKSoycyt3LZ5M3kp1ZAhQ7Jt2x5LlpsmDXYwPT19x7Fjx/KVJW83DPY9m9R3/X7/utl7Z1fPp/ndJqKoqGiqQexNSWoNJPryxONu5OTkhFODwTEkZa4wjENRx9me1IyhhYV5ljL6DQwNrGqI1o2WSvUTPl/FfgDFXrg4orh4QIzoDGyojSSnBQ+fU4o5vSSalxaUjpDMLjMNI2J1yJ3VjdUNui20LYB2Iw3DqAUfmeS6wwTnR/zV1ZsriKwvtmf6uMzLAgooMzOTZ2dne3asbMuWQVyqFbCiz2AJC5RyPmg6XPRrFJkleXlD7WjsdXLlm9zgvxNSPdnV0XUGJvYAjM8cb8WO+7Cy3V/uuqK951DiH6AoN7c0FAi8hEzuXcXFQseV75uMP5Ofn1+gy5k/eBPj6q+Ho4cWSlf9mTO+TMacNUV5eed47YuKRnS67nLkIauwrJdcVz2FVtlIQNyQ3680kSUFBfdI5nyI54tsx1nOAnJtUX7RVN0eJJdyRR8yVy5WtvM6Pi/FXNZF8gtvm0STPvum2ecHU8pljPm5ch802KH3oh2R9yJtbXN1GaQ1IkjdwZmahqTqfKjgq9iNeWVlZQOYEDOx0+cazHhYCT4NSdXs1MzUnU4s9gtkXpAgRYrRbXbM/Y+RI9MgYP8Y5dAgMv33gLyZJNnPSLrTOGfzMeZswdituhxeBMOyfo6UOYrkZUrJ22GGSoUwL9F9oN4NQhjjpOv8lhw5A1qzFesbiJW6JZMnO1hvOfr/GcNGOEpOcxxnNtjN4lz9tn///rlYs4QW+KDZZ8BO/Aztp2MtzYKz62oH1uadvERDp5R3sq1qOam9SFD3YTLNuigcDjdzw6h3JZvsYIJ4lAVCAzIWy2CKN2CREFjrIsdyLrC6qGvz5s1ttYcP75LMqNQH+sI0N1Udqtozf36P2fjfgPb5QvCLsLANnU7XUwfq6ja1d3Y+Av+x3+Tiwqpdu3JAOjRa6l/I76k+eHC9EmIF5hGFxOQMHjw4B+NOgDlpIsN47EBD3SaTs4fg3GEWFK96r8pQUl6ENbdzyR6COdpYV1+/DH7pNUOIseFgcDL6jun8W3CxvLqu7rWqurp1iFh2YnrptrRTT5pohV4wcMwlY35lbe2cypqaqz/Zv/8lXRZtb/+e4zprYQrKsXgf1ucdToRCIb9F7mtSyXmceBOMzgLuo7fKiorG6XaQDu9XVHTd87P1ieFZmCQM10jBQgKci7aCAigtUGQYEmLcATKyQao+x8RUlLQtdUSXC1fA3GtZYdgPpg+f9W9jsS4hOnW5yXmEcX4MH3kVVcF18JBkZNnK6tYyw2e26POPWGdnWiAQiFs9kt35NucGoi9vDARKXwiKcSnDI0aM8EEq/OPGjTNxT2OMX4kBmsMZGZcfqK39JSO5A4sy/IGAXzsnPHvCjHbMQuv7hcHLIA2Tvd7gUPXd7erqeUPlBMCKhB4vefEgb3SVrHddZ1R1tZ2v6zQzVojvpa50PuHBoD6g1ms9boM0QL7Is6xmfKjDlet3HO+tyc4uZzjmVYKPbm5uruVKdQACkAP2RurySZMmBZTlnIMOoz6/fzfqxl8yAa3e/TM4aaJhJjCuCHBB93VFOpe7lrOqtbH5kba2Nggwq1XE8o4dbbu9KL/gQRB/rYDhaotEjJFlZVMQsTwQCwZvwMwmu45rWY7zidepcuuxcBJC3FmSnz93THHx8W+5YL76HM1QfJJrOytwrXQs+81IpHUQbOOdKM8KB4IL4bR+yQzzVR1T4fmCjRs3tqOpD5KlyfCIwDj67gcBvnWIlKTjvIJyLhT9Hg7yXmbQg5iHCQHxwdErmOCn4ETrYKd/VzQg797aA1ULFWfnS+kuLCwtXY++AmiP6mjZA7Qnvx4rvgsngdRguL8kGYHqHMVgNmxYDFHIkUMNDSszw6GdcHqZPsOYitUchbQ9CemymOu+hRWGMezVps83GZrcaLvOnQfr699ElzIlNbUW0QrzBYITsGQRke4abFz3b/lQzxSmZBjusk660hsTdrTLkfQ++ngbhOyDxzvNEHwKSNlL6Lumvv4vum16ODXHsmI2k2J5W6StNSuc5bfdWK507PUQgE3pWVl7uJItaD+UC6NMSXep47jbIKmf9jty+L31VZWHUsKh9QjrUnx+n47jIfzuE3DoD2zfvr0TfimgHKcQXLzb3tGxwxszNTUfyz4oLVp7QjH/nNA7pzcqqY66L/3Z0l90SNM6pjWMmPlYIn3VoZoXRw8cOC6QnW35m5qaYvX19Z5N7AU2atSoDMTkMTg5Hbv2VnetgScyKzoT9RynDsPS0tKC0Wi0c9++fb2jFj1Xfek56D71fLUv0O26M1lt+nQ+UFFRoV970vX1mL1/UuFjxoxJQ5ThJOokofvTtl73lUzXdf/6ee/2p3AKp/D/jOkr/VS+Nh12/h+bvLvugsrr66sBlnLV8utjiirdly98my5d24/7rWmpQr1lCVZmuTzfXTLj9fLyl8WalHB5NGZX2Esv2W7MXj2Bm+40hDKd3JTLup69sDre3V08+K3xF8VcVgjL5jO5uy22+OJ34mVfHKFrV54fc/jsNGq8rWXxnOPf2UpgxF1/DVfMn9Jhzlk913bcFHpx1sOJos+N9G+vGXTMtmYhwNFpKmw4cgEl3qOXp29LVPncKLj1w2Bd2poY889Z1W5J1ZLlGuc2GyoL6etSn5+uREh7FaKKqer5WRPLy5VYlbbmY9t2n1S2eBv56HLE+evhRuq5675ov3zxFq/X6z8yzciR91zE54ZSO/BnXddzFy1GCaNrl6WTvzBCT50FxwCJnL7KR1/bYNPddyu6BZ+z8Lk+T9CT1zs5V74XahwQtWnBzLgzw0Zn+cIhycVlESnvCAbYOe3t7W2UYqZSKMOhx6d0TJr0V+NvhdEfGQaVdDXQj8N5fAZ3ZaD9uZlLE32EKdXH6NlLdRLizZWOVkrypwdI+Fx6bkp3dJN73VujWm3rBlfRRGQzmSZTq12H/uLWh96mEjjjKji8YFTQ6hkW3YW1bVhl0urEXK9dlpGDOTU2NlpGMPW7ri3PVI7v31jKdasPWPr/bCn6g+Nny8lmr/hMVa6JRpI9fWJJ8IJmK+A/0NC2zpFqQSyqaoSPng0KdWnHc7P+5nWehCY62vifaLdq8gjzoczSgdFXllWmIS39KWfsDMTyh7jl3u/jocYOO/JbitgPBktDzW6He5+P2H2BEJ/Y1uaMRs6Za2OvEIT+JNal2oRf/ooLXkTS5kyJoqCSkxCqXKgMfinmbShXPZ0WCrS0dVnPM6lSEWzfxgXLiNlOiJZc9IC4ZuUViG+vRUZqIAV/KebPWUwdh28VrhosfCIopQr7XfvfI0sv2ZVYiQf27ZUPMOmMlksuns7Ll98ifPw0acssV8qnyBTfohTnTmoXAxHd30hS3W348IzUNwTxLRhve4zkz0FsXkDQQ5g4uSmmeNIleb5PsWGYuBeKMOI2KTHsw/1dr++pbXs1JkUhgnUV8okNiI0qIko8a16z8jehq1/veRdq4DG9YdgPcd37n9Abq1YcnMPJvAkZzETpiPv0z/TSZPeawhoAIzvFUCLLiMT0fxScyoI8g1w+1lHyLOXQc4iR812upvv98lJ0OoO56o+OEi2QsADF/49QBRb0KLLbSkzrR0HDrhWctgqT7Q4S3+BKdgYz2JmhK988HVnyr0DASmz4IsuW/y5iLecxwccq0xgHrVyK9eR1cfMqr9e/Q/xNRYwxHno4jRtsBQlTMoOf748FUoiJbGLyvIAhBjFOP1eCtiGVW+Tzq4+g0VuQwexDHvMWnIUyTTI3YcBtjqXmgQBGjqGI619O5P7slMAN6WFxs9+QB12lfJEXLjgiU3KnGS6/21E01zJ8N2tD5s2pPlU315v3anbYPzcrU67kQp5HQn3gLr3g3awgf8FlfHQn2QWYfxcpx7L8hq3PIGBtkFDqwwexxnpx5kokiNsNbmRaxIaDwG3W4hlvGAIapyjG2ihNMnEREobrMdEhrmIZc5/4r4OIXquxqLr2F6bvQ9oP2WGWCIvT8cx1ujIW2oumL4Ej7VSWPQZ3CLj6G/pdIQyxHZv62Sz0M4BEumqDvWTWEhJupxZI5JoxrA1JEPRIqiPQjKchVNNc5dzSHmP1gtE+jHMounDmJhANReUu86nw41j8MGzfIMTX+hURARMQrX9qyu55T0yDE4j/t+AxP9yaEehonkC22gGCD8LpZd6t7VQ3lHBJNRx67Ly9NQ/NqAdze7APZ4a/u3LE0S55IaZUaZBZRwYLyH6+EXabM9V1KdXQxzFgxksfNASyVuVIIVSlK2l48JqV4x1XTdTzggEZgorfDpjsj1jAB/jsW/5knoDkctuRecPmre0HjYTAK2FH3UpsZMAXODrTf92aqRCDVINzTQDn2Ns4pHnCwwidU8cTFi3YHBsZT2wkGsJESUuOZkJNRQ1/DClmgSEf8Rv8QQhJuV/J8ajfCaEbkDpnxRBukNolyO2MvTSlyuDscYjxvhD5ugxXNsCGfar7XX7DZmEqttsk2VAXi/THOPcrn7vIYOyAX4lH58/XnhnZIEwHZrUXaXT3W4Zhy3yAE6uzbPqTIjaES3ZXpNa3Gzb3FajvzT5TTAhwtg6pa5RLWceZ9H6xwARrTUWHfUwug+/fCQf8MMYbYHC505RRfSy72pJ0BySpP55vMdeOMsDFa4xYZlW7/L7JqQFj1UwYEt4CjXgIY//YceS96P8PVix9LdrUCmIH9VhCUTWoO/4FZwDrP4Td2qc/cxL6rDRep7VZ/yrzjsPcu0zGCk3BPkr1mcEjkv/addybBXOXhEhtMS16x4AQQCt/4bU7hS8bRP8NoHYCXd/MUkYAAAAASUVORK5CYII=">
            <a:extLst>
              <a:ext uri="{FF2B5EF4-FFF2-40B4-BE49-F238E27FC236}">
                <a16:creationId xmlns:a16="http://schemas.microsoft.com/office/drawing/2014/main" id="{A5D67311-5233-AB57-2D50-A7746437C09D}"/>
              </a:ext>
            </a:extLst>
          </p:cNvPr>
          <p:cNvSpPr>
            <a:spLocks noChangeAspect="1" noChangeArrowheads="1"/>
          </p:cNvSpPr>
          <p:nvPr/>
        </p:nvSpPr>
        <p:spPr bwMode="auto">
          <a:xfrm>
            <a:off x="998478" y="518181"/>
            <a:ext cx="275309" cy="27531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82593" tIns="41297" rIns="82593" bIns="41297" numCol="1" anchor="t" anchorCtr="0" compatLnSpc="1">
            <a:prstTxWarp prst="textNoShape">
              <a:avLst/>
            </a:prstTxWarp>
          </a:bodyPr>
          <a:lstStyle>
            <a:defPPr>
              <a:defRPr lang="en-US"/>
            </a:defPPr>
            <a:lvl1pPr marL="0" algn="l" defTabSz="912297" rtl="0" eaLnBrk="1" latinLnBrk="0" hangingPunct="1">
              <a:defRPr sz="1796" kern="1200">
                <a:solidFill>
                  <a:schemeClr val="tx1"/>
                </a:solidFill>
                <a:latin typeface="+mn-lt"/>
                <a:ea typeface="+mn-ea"/>
                <a:cs typeface="+mn-cs"/>
              </a:defRPr>
            </a:lvl1pPr>
            <a:lvl2pPr marL="456148" algn="l" defTabSz="912297" rtl="0" eaLnBrk="1" latinLnBrk="0" hangingPunct="1">
              <a:defRPr sz="1796" kern="1200">
                <a:solidFill>
                  <a:schemeClr val="tx1"/>
                </a:solidFill>
                <a:latin typeface="+mn-lt"/>
                <a:ea typeface="+mn-ea"/>
                <a:cs typeface="+mn-cs"/>
              </a:defRPr>
            </a:lvl2pPr>
            <a:lvl3pPr marL="912297" algn="l" defTabSz="912297" rtl="0" eaLnBrk="1" latinLnBrk="0" hangingPunct="1">
              <a:defRPr sz="1796" kern="1200">
                <a:solidFill>
                  <a:schemeClr val="tx1"/>
                </a:solidFill>
                <a:latin typeface="+mn-lt"/>
                <a:ea typeface="+mn-ea"/>
                <a:cs typeface="+mn-cs"/>
              </a:defRPr>
            </a:lvl3pPr>
            <a:lvl4pPr marL="1368445" algn="l" defTabSz="912297" rtl="0" eaLnBrk="1" latinLnBrk="0" hangingPunct="1">
              <a:defRPr sz="1796" kern="1200">
                <a:solidFill>
                  <a:schemeClr val="tx1"/>
                </a:solidFill>
                <a:latin typeface="+mn-lt"/>
                <a:ea typeface="+mn-ea"/>
                <a:cs typeface="+mn-cs"/>
              </a:defRPr>
            </a:lvl4pPr>
            <a:lvl5pPr marL="1824594" algn="l" defTabSz="912297" rtl="0" eaLnBrk="1" latinLnBrk="0" hangingPunct="1">
              <a:defRPr sz="1796" kern="1200">
                <a:solidFill>
                  <a:schemeClr val="tx1"/>
                </a:solidFill>
                <a:latin typeface="+mn-lt"/>
                <a:ea typeface="+mn-ea"/>
                <a:cs typeface="+mn-cs"/>
              </a:defRPr>
            </a:lvl5pPr>
            <a:lvl6pPr marL="2280742" algn="l" defTabSz="912297" rtl="0" eaLnBrk="1" latinLnBrk="0" hangingPunct="1">
              <a:defRPr sz="1796" kern="1200">
                <a:solidFill>
                  <a:schemeClr val="tx1"/>
                </a:solidFill>
                <a:latin typeface="+mn-lt"/>
                <a:ea typeface="+mn-ea"/>
                <a:cs typeface="+mn-cs"/>
              </a:defRPr>
            </a:lvl6pPr>
            <a:lvl7pPr marL="2736891" algn="l" defTabSz="912297" rtl="0" eaLnBrk="1" latinLnBrk="0" hangingPunct="1">
              <a:defRPr sz="1796" kern="1200">
                <a:solidFill>
                  <a:schemeClr val="tx1"/>
                </a:solidFill>
                <a:latin typeface="+mn-lt"/>
                <a:ea typeface="+mn-ea"/>
                <a:cs typeface="+mn-cs"/>
              </a:defRPr>
            </a:lvl7pPr>
            <a:lvl8pPr marL="3193039" algn="l" defTabSz="912297" rtl="0" eaLnBrk="1" latinLnBrk="0" hangingPunct="1">
              <a:defRPr sz="1796" kern="1200">
                <a:solidFill>
                  <a:schemeClr val="tx1"/>
                </a:solidFill>
                <a:latin typeface="+mn-lt"/>
                <a:ea typeface="+mn-ea"/>
                <a:cs typeface="+mn-cs"/>
              </a:defRPr>
            </a:lvl8pPr>
            <a:lvl9pPr marL="3649188" algn="l" defTabSz="912297" rtl="0" eaLnBrk="1" latinLnBrk="0" hangingPunct="1">
              <a:defRPr sz="1796" kern="1200">
                <a:solidFill>
                  <a:schemeClr val="tx1"/>
                </a:solidFill>
                <a:latin typeface="+mn-lt"/>
                <a:ea typeface="+mn-ea"/>
                <a:cs typeface="+mn-cs"/>
              </a:defRPr>
            </a:lvl9pPr>
          </a:lstStyle>
          <a:p>
            <a:endParaRPr lang="en-GB" sz="1795"/>
          </a:p>
        </p:txBody>
      </p:sp>
      <p:sp>
        <p:nvSpPr>
          <p:cNvPr id="42" name="Rectangle 41">
            <a:extLst>
              <a:ext uri="{FF2B5EF4-FFF2-40B4-BE49-F238E27FC236}">
                <a16:creationId xmlns:a16="http://schemas.microsoft.com/office/drawing/2014/main" id="{0C0D1A0C-8D4B-B9FF-D48C-8FBC12183EAD}"/>
              </a:ext>
            </a:extLst>
          </p:cNvPr>
          <p:cNvSpPr/>
          <p:nvPr/>
        </p:nvSpPr>
        <p:spPr>
          <a:xfrm>
            <a:off x="292672" y="2965450"/>
            <a:ext cx="856471" cy="965428"/>
          </a:xfrm>
          <a:prstGeom prst="rect">
            <a:avLst/>
          </a:prstGeom>
          <a:solidFill>
            <a:schemeClr val="accent2">
              <a:lumMod val="60000"/>
              <a:lumOff val="4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83009" tIns="41505" rIns="83009" bIns="41505"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999" dirty="0">
                <a:solidFill>
                  <a:schemeClr val="tx1"/>
                </a:solidFill>
                <a:latin typeface="Arial" panose="020B0604020202020204" pitchFamily="34" charset="0"/>
                <a:cs typeface="Arial" panose="020B0604020202020204" pitchFamily="34" charset="0"/>
              </a:rPr>
              <a:t>To improve the quality of life for all we serve: </a:t>
            </a:r>
            <a:r>
              <a:rPr lang="en-GB" sz="999" b="1" dirty="0">
                <a:solidFill>
                  <a:schemeClr val="tx1"/>
                </a:solidFill>
                <a:latin typeface="Arial" panose="020B0604020202020204" pitchFamily="34" charset="0"/>
                <a:cs typeface="Arial" panose="020B0604020202020204" pitchFamily="34" charset="0"/>
              </a:rPr>
              <a:t>Tower Hamlets </a:t>
            </a:r>
          </a:p>
        </p:txBody>
      </p:sp>
      <p:sp>
        <p:nvSpPr>
          <p:cNvPr id="43" name="AutoShape 2" descr="data:image/png;base64,%20iVBORw0KGgoAAAANSUhEUgAAAFoAAAAuCAYAAACoGw7VAAAAAXNSR0IArs4c6QAAAARnQU1BAACxjwv8YQUAAAAJcEhZcwAADsMAAA7DAcdvqGQAABdqSURBVHhe7VsJdFXVuf733ufcIfdmJAmQmQQZBUSEql3IIK8yONeo1FLtW8WhVFttfW3tq0qr1eeqrYpD1WpRBFFrcWAUteKzPgYBmSIghEyQQAaSkJube4a937fPvTcJlvdq8fmWWYtvcXLuPXv+9j/ue2DURzD45pX+2lb2jMvYVUTK1s+kwqX/fAZCMOq9MF3DdY+vp+vopko/T1ZmjAye+JyA41VKfNFV0Q7/kl/JlYk/vetxVEhceio+xjp6z+crDU30gaP8edcwryTp8UypfkEj80LgKb4M8ESdlkvb6zpIrz8JgQUP659C6UHD++6ClK01x6hfyKSy3KDHk25b3xqjA81dPcQDg7ODlJvmIwUSNXeVTV1U3xaLEwsMygnSiPwQ5WcGKAXzsbFx7Z2219ee+k6qa7dIKNmHicaCLhmbQ89cPypRI87PkfYYXfy7LfTpkWicGRCSn+mnN28dS8XZKZ7QbatupysWfEy3zyihG84v8p7ptne8uIeefP8gdiZBC9q+dNNomjYqOy6s+PPD5z+hxe/X0ajSdPrJzBKaOrIfZaSYlBIQGC7eznakt+H7Gzrpikc/puojnR2fUZQ+BEjhxGGZ1C/V131l4RqWn0oXj83VOh+vB3JywyaNKEj1ynW9PYc6YCIY/QsITD7T95qjkOYk0C4TGjBhcEZ3HY42VS2dNG5IBi279Uz6znkFVNAvSGHUS5KsYcL+pIN8vTkNrRbaYc/jRX0PXBBNKEtPfDsepxeFyYAae/oOFGYEyG/iewJ7D3dSCOXFMAtJNEETqrTZSEJKGg6TkAHzkkRtS5TqW7ro7ssHUxlMURJHYEr+srGe/vBWNT39Tg29ta2RmmEy1uAejbkwS6yPEg0CB2T4PVNwIpxZnE6FWQFP6rX6XzZhQLwAiGDhn4Lown4ByoSkJ3GgMUqHQU63fUbb4XlhSGvPBtXAPvdL9dPZp2UmnsCug/zZj3xMsx/bTvMW76YbF31Clz6ylc6680P6PYgnI95h3yQa9nlUQRjOzOd91YLb2mF1RyDD88M0XEscvpsmhzkJe881DkP69h2O0hmFqWSInuV/XNVOLejDc3IOLtwHow9D630Cu+sj3gYmnaoGZxzTUWRFHW98fUVt5WlHU8RBjb5MNHjQRGsHpGEhbHh9UwO1ROLRiLaR5wyB1EFls8IG5SBqSOIQVP8gLm17e0OTVz5+IF19Th5ddfZAumZiPk0c2iO5EmRu3NdKNWgbS9p/oD8c7cIbR9NPLy2jEq1Feq/1ZmlH3GO2+ybRDOp42oAULyTT0Hbw6XfraPfBjvgD4PLx/cnn4zR8YJiyU3tMRDUkLRpzEJL1SLlGOQh+6ZYzaMm8MfTiD8bQC7h/fWhWohRhI8bYhf63ImJ5e0dT4mkcJbkpdP+3htFH95xLj88ZDpMGwj8Tt/c9oiEtWvpKejkybQ4+BglboP5JFKF8KGJkvSGhQFzVtYn5YM9RRAoBL+7tDb1pva/PogFxcXVLzIvBf4wwcMkHdeR42UoPdGRy0zeKaen3x9DQgaHjyO6DRBPlIYoYlpeaeEBUUXfMc3LvVrR4kqcRBrmThmd5CYUO5TS6bJfWVTR5kqpDtiSqGjvpcUQLj75dQ4/hWgAn9sHuo4nSOLbsb4PtRd+w2ZWI0f/1mQqa9puNtAgxdUNrr2gFOBtma+6k/MSGxcnue0RDLMtyA1So1TOBzQfikvzB3qNUhyggiRmjs2lILiQrgSOIKurbLBoGaTOTSQmwZlsTzfvjTrp5YQX9ANctz1XQjpoe7dDYAY2RWkJ1M7SNQZrX7Wml7zy1g86/dyM2piVeMYGzStIoNQiTlRDqvkc0pHP4gDCkJU6Ugirv01kgoJ2hjh6S+PqwLJo4ssfO6kRFRwilkPLeqNC2XfenyUf/QTjZ0cU9GqNNzt6GiM7d44mQJlwTqNlDu4qaDnp2XZ1XNwmd3DCWYBnoU0RriyjgCM9FZpZEa6ftRQIaChVWIklIQmdnuWn+xLe45IcCJsK2HinvsiRtrmrzCI5DURbaleT0xOg67Nt3pJPKBoToPGxe/3Sfl/AEkQSlwkSVIbH55rj+idpx7Ef9zpiecRx9S6Ix7zQsbDhCuyRqEUUcOhqLqzSujZVtdAwx7YnwMSIGTVJp/x6Jbu2Mk9jNBISwBM4yu5cN15qgx7jj4lJa+/PxtPy2M2nx9aNo0dzT6cUbR9Han42nWWf1EK2joBXYcFvb9MT+9SmiFUS2EHFrflYPUbtBgo6L4wcKjA40xejdnceHXxo6QtCSX5juR1zdI+W7D0WouVdioc3ChLIMpOw91OhMksF+XAwyfYjRz0L5Jcg2v4l4exYkeRDCuyT0gdJ9r++n5VuhWV5CFO+3TxGtJTofqXfLMQsSBkkGcTqkc7TdTEh0F2Lk1dubvbJknQZIo459tTrnYaMaEs/rcV+99Qg2AWKc4FnfC1BHl+n2ehM3QUsCPgHT00afYmNaO+KJURJtMF97seFvfHSYrnx4C/36jUrq0lYj2SfQ6+NXG/qYdH8zW5ybk/7N4kwRD53Aj051DyOS6BYZLFAnKNrh6TrakemTtSZszv7GqHf+nB02u5M374zjGIhLMoHnQ2FaMkPx0zfd/kBTlBoxRhBkFydi8Nw00zt/1uFkE4ivaY56TtnVm64luZtZRqa0u7q/ftUxovxl3x5f+GGXmReSZWkO4oBzZN2OLA4diXjnFb2hIwp9aenVVxInav8/1PH61Zcu0/ckdHtNLvr3BOA4cDLI7fy7x19lFF/7p0AoVGIYwcxeq+wLOJy4n8IpnMIp/FP4IjZatz1Rex3YfFnoPeaXOQ4VFBQEhVJf45y7Z5199oevvPJK/LTqJHHSRJcMzL9emOJcxD8C3XD0xKTr7j1w8OA9KD5xavY5UNq/NNcyrWN1dXU9p0MJFBcXD+eu+qHitKuqpmZB4vGXgtKBpUVkuKsQRsTOzBvw9T+vX/938/lncNIJCxdsKuPiWsnYWMl4HrguUEzkJopPCsX5+TOV33mVBwKDEo+Og1IqH2HW97D4byQefWkQYeH+X6ZzJy3RgwoLlzAmLnNIXiGlfNd1Xebz+WR1dXUXlZeLog0bigzGhqFqkKSoycyt3LZ5M3kp1ZAhQ7Jt2x5LlpsmDXYwPT19x7Fjx/KVJW83DPY9m9R3/X7/utl7Z1fPp/ndJqKoqGiqQexNSWoNJPryxONu5OTkhFODwTEkZa4wjENRx9me1IyhhYV5ljL6DQwNrGqI1o2WSvUTPl/FfgDFXrg4orh4QIzoDGyojSSnBQ+fU4o5vSSalxaUjpDMLjMNI2J1yJ3VjdUNui20LYB2Iw3DqAUfmeS6wwTnR/zV1ZsriKwvtmf6uMzLAgooMzOTZ2dne3asbMuWQVyqFbCiz2AJC5RyPmg6XPRrFJkleXlD7WjsdXLlm9zgvxNSPdnV0XUGJvYAjM8cb8WO+7Cy3V/uuqK951DiH6AoN7c0FAi8hEzuXcXFQseV75uMP5Ofn1+gy5k/eBPj6q+Ho4cWSlf9mTO+TMacNUV5eed47YuKRnS67nLkIauwrJdcVz2FVtlIQNyQ3680kSUFBfdI5nyI54tsx1nOAnJtUX7RVN0eJJdyRR8yVy5WtvM6Pi/FXNZF8gtvm0STPvum2ecHU8pljPm5ch802KH3oh2R9yJtbXN1GaQ1IkjdwZmahqTqfKjgq9iNeWVlZQOYEDOx0+cazHhYCT4NSdXs1MzUnU4s9gtkXpAgRYrRbXbM/Y+RI9MgYP8Y5dAgMv33gLyZJNnPSLrTOGfzMeZswdituhxeBMOyfo6UOYrkZUrJ22GGSoUwL9F9oN4NQhjjpOv8lhw5A1qzFesbiJW6JZMnO1hvOfr/GcNGOEpOcxxnNtjN4lz9tn///rlYs4QW+KDZZ8BO/Aztp2MtzYKz62oH1uadvERDp5R3sq1qOam9SFD3YTLNuigcDjdzw6h3JZvsYIJ4lAVCAzIWy2CKN2CREFjrIsdyLrC6qGvz5s1ttYcP75LMqNQH+sI0N1Udqtozf36P2fjfgPb5QvCLsLANnU7XUwfq6ja1d3Y+Av+x3+Tiwqpdu3JAOjRa6l/I76k+eHC9EmIF5hGFxOQMHjw4B+NOgDlpIsN47EBD3SaTs4fg3GEWFK96r8pQUl6ENbdzyR6COdpYV1+/DH7pNUOIseFgcDL6jun8W3CxvLqu7rWqurp1iFh2YnrptrRTT5pohV4wcMwlY35lbe2cypqaqz/Zv/8lXRZtb/+e4zprYQrKsXgf1ucdToRCIb9F7mtSyXmceBOMzgLuo7fKiorG6XaQDu9XVHTd87P1ieFZmCQM10jBQgKci7aCAigtUGQYEmLcATKyQao+x8RUlLQtdUSXC1fA3GtZYdgPpg+f9W9jsS4hOnW5yXmEcX4MH3kVVcF18JBkZNnK6tYyw2e26POPWGdnWiAQiFs9kt35NucGoi9vDARKXwiKcSnDI0aM8EEq/OPGjTNxT2OMX4kBmsMZGZcfqK39JSO5A4sy/IGAXzsnPHvCjHbMQuv7hcHLIA2Tvd7gUPXd7erqeUPlBMCKhB4vefEgb3SVrHddZ1R1tZ2v6zQzVojvpa50PuHBoD6g1ms9boM0QL7Is6xmfKjDlet3HO+tyc4uZzjmVYKPbm5uruVKdQACkAP2RurySZMmBZTlnIMOoz6/fzfqxl8yAa3e/TM4aaJhJjCuCHBB93VFOpe7lrOqtbH5kba2Nggwq1XE8o4dbbu9KL/gQRB/rYDhaotEjJFlZVMQsTwQCwZvwMwmu45rWY7zidepcuuxcBJC3FmSnz93THHx8W+5YL76HM1QfJJrOytwrXQs+81IpHUQbOOdKM8KB4IL4bR+yQzzVR1T4fmCjRs3tqOpD5KlyfCIwDj67gcBvnWIlKTjvIJyLhT9Hg7yXmbQg5iHCQHxwdErmOCn4ETrYKd/VzQg797aA1ULFWfnS+kuLCwtXY++AmiP6mjZA7Qnvx4rvgsngdRguL8kGYHqHMVgNmxYDFHIkUMNDSszw6GdcHqZPsOYitUchbQ9CemymOu+hRWGMezVps83GZrcaLvOnQfr699ElzIlNbUW0QrzBYITsGQRke4abFz3b/lQzxSmZBjusk660hsTdrTLkfQ++ngbhOyDxzvNEHwKSNlL6Lumvv4vum16ODXHsmI2k2J5W6StNSuc5bfdWK507PUQgE3pWVl7uJItaD+UC6NMSXep47jbIKmf9jty+L31VZWHUsKh9QjrUnx+n47jIfzuE3DoD2zfvr0TfimgHKcQXLzb3tGxwxszNTUfyz4oLVp7QjH/nNA7pzcqqY66L/3Z0l90SNM6pjWMmPlYIn3VoZoXRw8cOC6QnW35m5qaYvX19Z5N7AU2atSoDMTkMTg5Hbv2VnetgScyKzoT9RynDsPS0tKC0Wi0c9++fb2jFj1Xfek56D71fLUv0O26M1lt+nQ+UFFRoV970vX1mL1/UuFjxoxJQ5ThJOokofvTtl73lUzXdf/6ee/2p3AKp/D/jOkr/VS+Nh12/h+bvLvugsrr66sBlnLV8utjiirdly98my5d24/7rWmpQr1lCVZmuTzfXTLj9fLyl8WalHB5NGZX2Esv2W7MXj2Bm+40hDKd3JTLup69sDre3V08+K3xF8VcVgjL5jO5uy22+OJ34mVfHKFrV54fc/jsNGq8rWXxnOPf2UpgxF1/DVfMn9Jhzlk913bcFHpx1sOJos+N9G+vGXTMtmYhwNFpKmw4cgEl3qOXp29LVPncKLj1w2Bd2poY889Z1W5J1ZLlGuc2GyoL6etSn5+uREh7FaKKqer5WRPLy5VYlbbmY9t2n1S2eBv56HLE+evhRuq5675ov3zxFq/X6z8yzciR91zE54ZSO/BnXddzFy1GCaNrl6WTvzBCT50FxwCJnL7KR1/bYNPddyu6BZ+z8Lk+T9CT1zs5V74XahwQtWnBzLgzw0Zn+cIhycVlESnvCAbYOe3t7W2UYqZSKMOhx6d0TJr0V+NvhdEfGQaVdDXQj8N5fAZ3ZaD9uZlLE32EKdXH6NlLdRLizZWOVkrypwdI+Fx6bkp3dJN73VujWm3rBlfRRGQzmSZTq12H/uLWh96mEjjjKji8YFTQ6hkW3YW1bVhl0urEXK9dlpGDOTU2NlpGMPW7ri3PVI7v31jKdasPWPr/bCn6g+Nny8lmr/hMVa6JRpI9fWJJ8IJmK+A/0NC2zpFqQSyqaoSPng0KdWnHc7P+5nWehCY62vifaLdq8gjzoczSgdFXllWmIS39KWfsDMTyh7jl3u/jocYOO/JbitgPBktDzW6He5+P2H2BEJ/Y1uaMRs6Za2OvEIT+JNal2oRf/ooLXkTS5kyJoqCSkxCqXKgMfinmbShXPZ0WCrS0dVnPM6lSEWzfxgXLiNlOiJZc9IC4ZuUViG+vRUZqIAV/KebPWUwdh28VrhosfCIopQr7XfvfI0sv2ZVYiQf27ZUPMOmMlksuns7Ll98ifPw0acssV8qnyBTfohTnTmoXAxHd30hS3W348IzUNwTxLRhve4zkz0FsXkDQQ5g4uSmmeNIleb5PsWGYuBeKMOI2KTHsw/1dr++pbXs1JkUhgnUV8okNiI0qIko8a16z8jehq1/veRdq4DG9YdgPcd37n9Abq1YcnMPJvAkZzETpiPv0z/TSZPeawhoAIzvFUCLLiMT0fxScyoI8g1w+1lHyLOXQc4iR812upvv98lJ0OoO56o+OEi2QsADF/49QBRb0KLLbSkzrR0HDrhWctgqT7Q4S3+BKdgYz2JmhK988HVnyr0DASmz4IsuW/y5iLecxwccq0xgHrVyK9eR1cfMqr9e/Q/xNRYwxHno4jRtsBQlTMoOf748FUoiJbGLyvIAhBjFOP1eCtiGVW+Tzq4+g0VuQwexDHvMWnIUyTTI3YcBtjqXmgQBGjqGI619O5P7slMAN6WFxs9+QB12lfJEXLjgiU3KnGS6/21E01zJ8N2tD5s2pPlU315v3anbYPzcrU67kQp5HQn3gLr3g3awgf8FlfHQn2QWYfxcpx7L8hq3PIGBtkFDqwwexxnpx5kokiNsNbmRaxIaDwG3W4hlvGAIapyjG2ihNMnEREobrMdEhrmIZc5/4r4OIXquxqLr2F6bvQ9oP2WGWCIvT8cx1ujIW2oumL4Ej7VSWPQZ3CLj6G/pdIQyxHZv62Sz0M4BEumqDvWTWEhJupxZI5JoxrA1JEPRIqiPQjKchVNNc5dzSHmP1gtE+jHMounDmJhANReUu86nw41j8MGzfIMTX+hURARMQrX9qyu55T0yDE4j/t+AxP9yaEehonkC22gGCD8LpZd6t7VQ3lHBJNRx67Ly9NQ/NqAdze7APZ4a/u3LE0S55IaZUaZBZRwYLyH6+EXabM9V1KdXQxzFgxksfNASyVuVIIVSlK2l48JqV4x1XTdTzggEZgorfDpjsj1jAB/jsW/5knoDkctuRecPmre0HjYTAK2FH3UpsZMAXODrTf92aqRCDVINzTQDn2Ns4pHnCwwidU8cTFi3YHBsZT2wkGsJESUuOZkJNRQ1/DClmgSEf8Rv8QQhJuV/J8ajfCaEbkDpnxRBukNolyO2MvTSlyuDscYjxvhD5ugxXNsCGfar7XX7DZmEqttsk2VAXi/THOPcrn7vIYOyAX4lH58/XnhnZIEwHZrUXaXT3W4Zhy3yAE6uzbPqTIjaES3ZXpNa3Gzb3FajvzT5TTAhwtg6pa5RLWceZ9H6xwARrTUWHfUwug+/fCQf8MMYbYHC505RRfSy72pJ0BySpP55vMdeOMsDFa4xYZlW7/L7JqQFj1UwYEt4CjXgIY//YceS96P8PVix9LdrUCmIH9VhCUTWoO/4FZwDrP4Td2qc/cxL6rDRep7VZ/yrzjsPcu0zGCk3BPkr1mcEjkv/addybBXOXhEhtMS16x4AQQCt/4bU7hS8bRP8NoHYCXd/MUkYAAAAASUVORK5CYII=">
            <a:extLst>
              <a:ext uri="{FF2B5EF4-FFF2-40B4-BE49-F238E27FC236}">
                <a16:creationId xmlns:a16="http://schemas.microsoft.com/office/drawing/2014/main" id="{BF11A623-4A92-63C8-4DC2-6B15FCF89BBE}"/>
              </a:ext>
            </a:extLst>
          </p:cNvPr>
          <p:cNvSpPr>
            <a:spLocks noChangeAspect="1" noChangeArrowheads="1"/>
          </p:cNvSpPr>
          <p:nvPr/>
        </p:nvSpPr>
        <p:spPr bwMode="auto">
          <a:xfrm>
            <a:off x="333909" y="-2593"/>
            <a:ext cx="276698" cy="276699"/>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83009" tIns="41505" rIns="83009" bIns="41505" numCol="1" anchor="t" anchorCtr="0" compatLnSpc="1">
            <a:prstTxWarp prst="textNoShape">
              <a:avLst/>
            </a:prstTxWarp>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GB" sz="1634"/>
          </a:p>
        </p:txBody>
      </p:sp>
      <p:pic>
        <p:nvPicPr>
          <p:cNvPr id="44" name="Picture 43">
            <a:extLst>
              <a:ext uri="{FF2B5EF4-FFF2-40B4-BE49-F238E27FC236}">
                <a16:creationId xmlns:a16="http://schemas.microsoft.com/office/drawing/2014/main" id="{33842665-8A29-864C-5730-BF8FE739FAA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004" y="36409"/>
            <a:ext cx="886867" cy="443434"/>
          </a:xfrm>
          <a:prstGeom prst="rect">
            <a:avLst/>
          </a:prstGeom>
          <a:noFill/>
          <a:extLst>
            <a:ext uri="{909E8E84-426E-40DD-AFC4-6F175D3DCCD1}">
              <a14:hiddenFill xmlns:a14="http://schemas.microsoft.com/office/drawing/2010/main">
                <a:solidFill>
                  <a:srgbClr val="FFFFFF"/>
                </a:solidFill>
              </a14:hiddenFill>
            </a:ext>
          </a:extLst>
        </p:spPr>
      </p:pic>
      <p:sp>
        <p:nvSpPr>
          <p:cNvPr id="45" name="Rectangle 44">
            <a:extLst>
              <a:ext uri="{FF2B5EF4-FFF2-40B4-BE49-F238E27FC236}">
                <a16:creationId xmlns:a16="http://schemas.microsoft.com/office/drawing/2014/main" id="{2B149C9B-2ACA-ABF5-CA65-EEE903D80A65}"/>
              </a:ext>
            </a:extLst>
          </p:cNvPr>
          <p:cNvSpPr/>
          <p:nvPr/>
        </p:nvSpPr>
        <p:spPr>
          <a:xfrm>
            <a:off x="2048123" y="650308"/>
            <a:ext cx="1297458" cy="515794"/>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83009" tIns="41505" rIns="83009" bIns="41505"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953">
                <a:solidFill>
                  <a:schemeClr val="tx1"/>
                </a:solidFill>
                <a:latin typeface="Arial" panose="020B0604020202020204" pitchFamily="34" charset="0"/>
                <a:cs typeface="Arial" panose="020B0604020202020204" pitchFamily="34" charset="0"/>
              </a:rPr>
              <a:t>Improved Population Health Outcomes</a:t>
            </a:r>
          </a:p>
        </p:txBody>
      </p:sp>
      <p:sp>
        <p:nvSpPr>
          <p:cNvPr id="46" name="Rectangle 45">
            <a:extLst>
              <a:ext uri="{FF2B5EF4-FFF2-40B4-BE49-F238E27FC236}">
                <a16:creationId xmlns:a16="http://schemas.microsoft.com/office/drawing/2014/main" id="{9F87A77A-D14E-77FC-DDB4-0164CCA39E0F}"/>
              </a:ext>
            </a:extLst>
          </p:cNvPr>
          <p:cNvSpPr/>
          <p:nvPr/>
        </p:nvSpPr>
        <p:spPr>
          <a:xfrm>
            <a:off x="2048123" y="1810163"/>
            <a:ext cx="1297458" cy="515794"/>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83009" tIns="41505" rIns="83009" bIns="41505"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953">
                <a:solidFill>
                  <a:schemeClr val="tx1"/>
                </a:solidFill>
                <a:latin typeface="Arial" panose="020B0604020202020204" pitchFamily="34" charset="0"/>
                <a:cs typeface="Arial" panose="020B0604020202020204" pitchFamily="34" charset="0"/>
              </a:rPr>
              <a:t>Improved Experience of Care</a:t>
            </a:r>
          </a:p>
        </p:txBody>
      </p:sp>
      <p:sp>
        <p:nvSpPr>
          <p:cNvPr id="47" name="Rectangle 46">
            <a:extLst>
              <a:ext uri="{FF2B5EF4-FFF2-40B4-BE49-F238E27FC236}">
                <a16:creationId xmlns:a16="http://schemas.microsoft.com/office/drawing/2014/main" id="{C7D61CCC-4801-12B0-26BD-F08829838432}"/>
              </a:ext>
            </a:extLst>
          </p:cNvPr>
          <p:cNvSpPr/>
          <p:nvPr/>
        </p:nvSpPr>
        <p:spPr>
          <a:xfrm>
            <a:off x="2079509" y="3059010"/>
            <a:ext cx="1297458" cy="515794"/>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83009" tIns="41505" rIns="83009" bIns="41505"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953">
                <a:solidFill>
                  <a:schemeClr val="tx1"/>
                </a:solidFill>
                <a:latin typeface="Arial" panose="020B0604020202020204" pitchFamily="34" charset="0"/>
                <a:cs typeface="Arial" panose="020B0604020202020204" pitchFamily="34" charset="0"/>
              </a:rPr>
              <a:t>Improved Staff Experience</a:t>
            </a:r>
          </a:p>
        </p:txBody>
      </p:sp>
      <p:sp>
        <p:nvSpPr>
          <p:cNvPr id="48" name="Rectangle 47">
            <a:extLst>
              <a:ext uri="{FF2B5EF4-FFF2-40B4-BE49-F238E27FC236}">
                <a16:creationId xmlns:a16="http://schemas.microsoft.com/office/drawing/2014/main" id="{F1570360-19B3-FC22-6AE2-32AEEA43ACFA}"/>
              </a:ext>
            </a:extLst>
          </p:cNvPr>
          <p:cNvSpPr/>
          <p:nvPr/>
        </p:nvSpPr>
        <p:spPr>
          <a:xfrm>
            <a:off x="1995874" y="4224946"/>
            <a:ext cx="1297458" cy="515794"/>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83009" tIns="41505" rIns="83009" bIns="41505"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GB" sz="953">
                <a:solidFill>
                  <a:schemeClr val="tx1"/>
                </a:solidFill>
                <a:latin typeface="Arial" panose="020B0604020202020204" pitchFamily="34" charset="0"/>
                <a:cs typeface="Arial" panose="020B0604020202020204" pitchFamily="34" charset="0"/>
              </a:rPr>
              <a:t>Improved Value</a:t>
            </a:r>
          </a:p>
        </p:txBody>
      </p:sp>
      <p:cxnSp>
        <p:nvCxnSpPr>
          <p:cNvPr id="49" name="Straight Arrow Connector 48">
            <a:extLst>
              <a:ext uri="{FF2B5EF4-FFF2-40B4-BE49-F238E27FC236}">
                <a16:creationId xmlns:a16="http://schemas.microsoft.com/office/drawing/2014/main" id="{F9CA702C-EB89-095E-3911-1DACA8911306}"/>
              </a:ext>
            </a:extLst>
          </p:cNvPr>
          <p:cNvCxnSpPr>
            <a:cxnSpLocks/>
            <a:stCxn id="45" idx="1"/>
            <a:endCxn id="42" idx="3"/>
          </p:cNvCxnSpPr>
          <p:nvPr/>
        </p:nvCxnSpPr>
        <p:spPr>
          <a:xfrm flipH="1">
            <a:off x="1149143" y="908206"/>
            <a:ext cx="898979" cy="253995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E72DB387-73C4-1631-90B9-A8482743DA6C}"/>
              </a:ext>
            </a:extLst>
          </p:cNvPr>
          <p:cNvCxnSpPr>
            <a:cxnSpLocks/>
            <a:stCxn id="46" idx="1"/>
            <a:endCxn id="42" idx="3"/>
          </p:cNvCxnSpPr>
          <p:nvPr/>
        </p:nvCxnSpPr>
        <p:spPr>
          <a:xfrm flipH="1">
            <a:off x="1149143" y="2068061"/>
            <a:ext cx="898979" cy="138010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FB22CCA6-7E89-D22C-7CAB-7994E5F891E9}"/>
              </a:ext>
            </a:extLst>
          </p:cNvPr>
          <p:cNvCxnSpPr>
            <a:cxnSpLocks/>
            <a:stCxn id="47" idx="1"/>
            <a:endCxn id="42" idx="3"/>
          </p:cNvCxnSpPr>
          <p:nvPr/>
        </p:nvCxnSpPr>
        <p:spPr>
          <a:xfrm flipH="1">
            <a:off x="1149143" y="3316908"/>
            <a:ext cx="930366" cy="1312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AAC213D3-6CB2-458B-327F-B6B922C42FE7}"/>
              </a:ext>
            </a:extLst>
          </p:cNvPr>
          <p:cNvCxnSpPr>
            <a:cxnSpLocks/>
            <a:stCxn id="48" idx="1"/>
            <a:endCxn id="42" idx="3"/>
          </p:cNvCxnSpPr>
          <p:nvPr/>
        </p:nvCxnSpPr>
        <p:spPr>
          <a:xfrm flipH="1" flipV="1">
            <a:off x="1149143" y="3448164"/>
            <a:ext cx="846731" cy="103467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1" name="TextBox 100"/>
          <p:cNvSpPr txBox="1"/>
          <p:nvPr/>
        </p:nvSpPr>
        <p:spPr>
          <a:xfrm>
            <a:off x="3611836" y="-15454"/>
            <a:ext cx="2063520" cy="232051"/>
          </a:xfrm>
          <a:prstGeom prst="rect">
            <a:avLst/>
          </a:prstGeom>
          <a:noFill/>
        </p:spPr>
        <p:txBody>
          <a:bodyPr wrap="square" rtlCol="0">
            <a:spAutoFit/>
          </a:bodyPr>
          <a:lstStyle/>
          <a:p>
            <a:pPr algn="ctr"/>
            <a:r>
              <a:rPr lang="en-GB" sz="908" b="1" dirty="0">
                <a:latin typeface="Arial" panose="020B0604020202020204" pitchFamily="34" charset="0"/>
                <a:cs typeface="Arial" panose="020B0604020202020204" pitchFamily="34" charset="0"/>
              </a:rPr>
              <a:t>2023-24 Priorities</a:t>
            </a:r>
          </a:p>
        </p:txBody>
      </p:sp>
      <p:sp>
        <p:nvSpPr>
          <p:cNvPr id="102" name="TextBox 101"/>
          <p:cNvSpPr txBox="1"/>
          <p:nvPr/>
        </p:nvSpPr>
        <p:spPr>
          <a:xfrm>
            <a:off x="5862546" y="7208"/>
            <a:ext cx="4705742" cy="232051"/>
          </a:xfrm>
          <a:prstGeom prst="rect">
            <a:avLst/>
          </a:prstGeom>
          <a:noFill/>
        </p:spPr>
        <p:txBody>
          <a:bodyPr wrap="square" rtlCol="0">
            <a:spAutoFit/>
          </a:bodyPr>
          <a:lstStyle/>
          <a:p>
            <a:pPr algn="ctr"/>
            <a:r>
              <a:rPr lang="en-GB" sz="908" b="1" dirty="0">
                <a:latin typeface="Arial" panose="020B0604020202020204" pitchFamily="34" charset="0"/>
                <a:cs typeface="Arial" panose="020B0604020202020204" pitchFamily="34" charset="0"/>
              </a:rPr>
              <a:t>Deliverables</a:t>
            </a:r>
          </a:p>
        </p:txBody>
      </p:sp>
      <p:sp>
        <p:nvSpPr>
          <p:cNvPr id="103" name="TextBox 102"/>
          <p:cNvSpPr txBox="1"/>
          <p:nvPr/>
        </p:nvSpPr>
        <p:spPr>
          <a:xfrm>
            <a:off x="10642311" y="-35446"/>
            <a:ext cx="1630154" cy="371768"/>
          </a:xfrm>
          <a:prstGeom prst="rect">
            <a:avLst/>
          </a:prstGeom>
          <a:noFill/>
        </p:spPr>
        <p:txBody>
          <a:bodyPr wrap="square" rtlCol="0">
            <a:spAutoFit/>
          </a:bodyPr>
          <a:lstStyle/>
          <a:p>
            <a:pPr algn="ctr"/>
            <a:r>
              <a:rPr lang="en-GB" sz="908" b="1">
                <a:latin typeface="Arial" panose="020B0604020202020204" pitchFamily="34" charset="0"/>
                <a:cs typeface="Arial" panose="020B0604020202020204" pitchFamily="34" charset="0"/>
              </a:rPr>
              <a:t>Directorate/</a:t>
            </a:r>
          </a:p>
          <a:p>
            <a:pPr algn="ctr"/>
            <a:r>
              <a:rPr lang="en-GB" sz="908" b="1">
                <a:latin typeface="Arial" panose="020B0604020202020204" pitchFamily="34" charset="0"/>
                <a:cs typeface="Arial" panose="020B0604020202020204" pitchFamily="34" charset="0"/>
              </a:rPr>
              <a:t>Corporate Service</a:t>
            </a:r>
          </a:p>
        </p:txBody>
      </p:sp>
      <p:sp>
        <p:nvSpPr>
          <p:cNvPr id="104" name="Rectangle 103"/>
          <p:cNvSpPr/>
          <p:nvPr/>
        </p:nvSpPr>
        <p:spPr>
          <a:xfrm>
            <a:off x="3713304" y="2382305"/>
            <a:ext cx="1855363" cy="772592"/>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Co-production and Service Developments</a:t>
            </a:r>
          </a:p>
        </p:txBody>
      </p:sp>
      <p:sp>
        <p:nvSpPr>
          <p:cNvPr id="105" name="Rectangle 104"/>
          <p:cNvSpPr/>
          <p:nvPr/>
        </p:nvSpPr>
        <p:spPr>
          <a:xfrm>
            <a:off x="5623483" y="2386598"/>
            <a:ext cx="5233677" cy="768299"/>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Support transitions from CAMHS to adults, improve the Crisis Pathway interface, embed </a:t>
            </a:r>
            <a:r>
              <a:rPr lang="en-GB" sz="726" dirty="0" smtClean="0">
                <a:solidFill>
                  <a:schemeClr val="tx1"/>
                </a:solidFill>
                <a:latin typeface="Arial" panose="020B0604020202020204" pitchFamily="34" charset="0"/>
                <a:cs typeface="Arial" panose="020B0604020202020204" pitchFamily="34" charset="0"/>
              </a:rPr>
              <a:t>Psychological Therapies Service in </a:t>
            </a:r>
            <a:r>
              <a:rPr lang="en-GB" sz="726" dirty="0">
                <a:solidFill>
                  <a:schemeClr val="tx1"/>
                </a:solidFill>
                <a:latin typeface="Arial" panose="020B0604020202020204" pitchFamily="34" charset="0"/>
                <a:cs typeface="Arial" panose="020B0604020202020204" pitchFamily="34" charset="0"/>
              </a:rPr>
              <a:t>Neighbourhood Teams, develop place-based governance arrangements </a:t>
            </a:r>
            <a:r>
              <a:rPr lang="en-GB" sz="726" dirty="0" smtClean="0">
                <a:solidFill>
                  <a:schemeClr val="tx1"/>
                </a:solidFill>
                <a:latin typeface="Arial" panose="020B0604020202020204" pitchFamily="34" charset="0"/>
                <a:cs typeface="Arial" panose="020B0604020202020204" pitchFamily="34" charset="0"/>
              </a:rPr>
              <a:t>to </a:t>
            </a:r>
            <a:r>
              <a:rPr lang="en-GB" sz="726" dirty="0">
                <a:solidFill>
                  <a:schemeClr val="tx1"/>
                </a:solidFill>
                <a:latin typeface="Arial" panose="020B0604020202020204" pitchFamily="34" charset="0"/>
                <a:cs typeface="Arial" panose="020B0604020202020204" pitchFamily="34" charset="0"/>
              </a:rPr>
              <a:t>address complex emotional needs</a:t>
            </a: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Ensure recurrent People Participation across all CAMHS services, including inpatient units and put service user voice at the forefront of delivery</a:t>
            </a: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Develop therapeutic engagement observations </a:t>
            </a:r>
            <a:r>
              <a:rPr lang="en-GB" sz="726" dirty="0" smtClean="0">
                <a:solidFill>
                  <a:schemeClr val="tx1"/>
                </a:solidFill>
                <a:latin typeface="Arial" panose="020B0604020202020204" pitchFamily="34" charset="0"/>
                <a:cs typeface="Arial" panose="020B0604020202020204" pitchFamily="34" charset="0"/>
              </a:rPr>
              <a:t>to </a:t>
            </a:r>
            <a:r>
              <a:rPr lang="en-GB" sz="726" dirty="0">
                <a:solidFill>
                  <a:schemeClr val="tx1"/>
                </a:solidFill>
                <a:latin typeface="Arial" panose="020B0604020202020204" pitchFamily="34" charset="0"/>
                <a:cs typeface="Arial" panose="020B0604020202020204" pitchFamily="34" charset="0"/>
              </a:rPr>
              <a:t>improve access and flow, and develop trauma-informed environments by increasing service user participation and </a:t>
            </a:r>
            <a:r>
              <a:rPr lang="en-GB" sz="726" dirty="0" smtClean="0">
                <a:solidFill>
                  <a:schemeClr val="tx1"/>
                </a:solidFill>
                <a:latin typeface="Arial" panose="020B0604020202020204" pitchFamily="34" charset="0"/>
                <a:cs typeface="Arial" panose="020B0604020202020204" pitchFamily="34" charset="0"/>
              </a:rPr>
              <a:t>Quality Improvement (QI) capacity </a:t>
            </a:r>
            <a:r>
              <a:rPr lang="en-GB" sz="726" dirty="0">
                <a:solidFill>
                  <a:schemeClr val="tx1"/>
                </a:solidFill>
                <a:latin typeface="Arial" panose="020B0604020202020204" pitchFamily="34" charset="0"/>
                <a:cs typeface="Arial" panose="020B0604020202020204" pitchFamily="34" charset="0"/>
              </a:rPr>
              <a:t>in inpatient services</a:t>
            </a:r>
          </a:p>
          <a:p>
            <a:pPr marL="155642" indent="-155642" fontAlgn="base">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Strengthen and share learning for the homeless network </a:t>
            </a:r>
            <a:r>
              <a:rPr lang="en-US" sz="726" dirty="0">
                <a:solidFill>
                  <a:schemeClr val="tx1"/>
                </a:solidFill>
                <a:latin typeface="Arial" panose="020B0604020202020204" pitchFamily="34" charset="0"/>
                <a:cs typeface="Arial" panose="020B0604020202020204" pitchFamily="34" charset="0"/>
              </a:rPr>
              <a:t>​</a:t>
            </a:r>
          </a:p>
        </p:txBody>
      </p:sp>
      <p:sp>
        <p:nvSpPr>
          <p:cNvPr id="109" name="Rectangle 108"/>
          <p:cNvSpPr/>
          <p:nvPr/>
        </p:nvSpPr>
        <p:spPr>
          <a:xfrm>
            <a:off x="3713304" y="1657231"/>
            <a:ext cx="1855363" cy="628489"/>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Tackling inequalities and improving outcomes</a:t>
            </a:r>
          </a:p>
        </p:txBody>
      </p:sp>
      <p:sp>
        <p:nvSpPr>
          <p:cNvPr id="111" name="Rectangle 110"/>
          <p:cNvSpPr/>
          <p:nvPr/>
        </p:nvSpPr>
        <p:spPr>
          <a:xfrm>
            <a:off x="5630266" y="1631903"/>
            <a:ext cx="5233677" cy="653817"/>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Develop cultural awareness training across Mental Health Services and offer local employment opportunities, collaborating with the Mental Health Partnership Board to establish inequalities work in the borough of Tower Hamlets</a:t>
            </a: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Introduce cultural awareness training for services and work with the mental health partnership board to develop broad and specific inequalities work for Tower Hamlets supported by the QI Pursing Equity programme</a:t>
            </a: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Ensure equity dashboard is in use across the services</a:t>
            </a: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Develop CAMHS anti-racist training based on workshop with service users and equalities champions with HR</a:t>
            </a:r>
          </a:p>
        </p:txBody>
      </p:sp>
      <p:cxnSp>
        <p:nvCxnSpPr>
          <p:cNvPr id="112" name="Straight Arrow Connector 111">
            <a:extLst>
              <a:ext uri="{FF2B5EF4-FFF2-40B4-BE49-F238E27FC236}">
                <a16:creationId xmlns:a16="http://schemas.microsoft.com/office/drawing/2014/main" id="{F9CA702C-EB89-095E-3911-1DACA8911306}"/>
              </a:ext>
            </a:extLst>
          </p:cNvPr>
          <p:cNvCxnSpPr>
            <a:cxnSpLocks/>
            <a:stCxn id="104" idx="1"/>
            <a:endCxn id="46" idx="3"/>
          </p:cNvCxnSpPr>
          <p:nvPr/>
        </p:nvCxnSpPr>
        <p:spPr>
          <a:xfrm flipH="1" flipV="1">
            <a:off x="3345581" y="2068061"/>
            <a:ext cx="367724" cy="70054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4" name="Straight Arrow Connector 113">
            <a:extLst>
              <a:ext uri="{FF2B5EF4-FFF2-40B4-BE49-F238E27FC236}">
                <a16:creationId xmlns:a16="http://schemas.microsoft.com/office/drawing/2014/main" id="{F9CA702C-EB89-095E-3911-1DACA8911306}"/>
              </a:ext>
            </a:extLst>
          </p:cNvPr>
          <p:cNvCxnSpPr>
            <a:cxnSpLocks/>
            <a:stCxn id="109" idx="1"/>
            <a:endCxn id="45" idx="3"/>
          </p:cNvCxnSpPr>
          <p:nvPr/>
        </p:nvCxnSpPr>
        <p:spPr>
          <a:xfrm flipH="1" flipV="1">
            <a:off x="3345581" y="908205"/>
            <a:ext cx="367724" cy="106327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5" name="Rectangle 114"/>
          <p:cNvSpPr/>
          <p:nvPr/>
        </p:nvSpPr>
        <p:spPr>
          <a:xfrm>
            <a:off x="3713304" y="3757234"/>
            <a:ext cx="1855363" cy="1105826"/>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Staff wellbeing, recruitment and retention</a:t>
            </a:r>
          </a:p>
        </p:txBody>
      </p:sp>
      <p:sp>
        <p:nvSpPr>
          <p:cNvPr id="116" name="Rectangle 115"/>
          <p:cNvSpPr/>
          <p:nvPr/>
        </p:nvSpPr>
        <p:spPr>
          <a:xfrm>
            <a:off x="5630415" y="3766617"/>
            <a:ext cx="5233677" cy="1096443"/>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Focus on recruitment and over-recruiting through the use of development/rotational programmes, engaging with People and Culture’s Trustwide programmes</a:t>
            </a: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Implement a support structure following assaults, violence &amp; aggression through </a:t>
            </a:r>
            <a:r>
              <a:rPr lang="en-GB" sz="726" dirty="0" smtClean="0">
                <a:solidFill>
                  <a:schemeClr val="tx1"/>
                </a:solidFill>
                <a:latin typeface="Arial" panose="020B0604020202020204" pitchFamily="34" charset="0"/>
                <a:cs typeface="Arial" panose="020B0604020202020204" pitchFamily="34" charset="0"/>
              </a:rPr>
              <a:t>QI </a:t>
            </a:r>
            <a:r>
              <a:rPr lang="en-GB" sz="726" dirty="0">
                <a:solidFill>
                  <a:schemeClr val="tx1"/>
                </a:solidFill>
                <a:latin typeface="Arial" panose="020B0604020202020204" pitchFamily="34" charset="0"/>
                <a:cs typeface="Arial" panose="020B0604020202020204" pitchFamily="34" charset="0"/>
              </a:rPr>
              <a:t>work and encouraging a reflective practice across all teams with compassionate leadership principles and trauma-informed management approaches</a:t>
            </a: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Support for managers/leaders and supplement meals for staff at Mile End Hospital</a:t>
            </a: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Develop a “from advert to interview” strategy for Band 5 and Band 6 nursing staff</a:t>
            </a: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Develop a methodology to gather staff achievement and for this to be shared</a:t>
            </a: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Establish a North East London (NEL) ICB workforce plan and develop a CAMHS Workforce Strategy</a:t>
            </a: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Increase awareness of support including CAMHS “What Important to Me” programmes</a:t>
            </a:r>
          </a:p>
          <a:p>
            <a:pPr marL="155642" indent="-155642" fontAlgn="base">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Set up master classes for care navigation, coding and improvement of recording on clinical systems</a:t>
            </a:r>
            <a:r>
              <a:rPr lang="en-US" sz="726" dirty="0">
                <a:solidFill>
                  <a:schemeClr val="tx1"/>
                </a:solidFill>
                <a:latin typeface="Arial" panose="020B0604020202020204" pitchFamily="34" charset="0"/>
                <a:cs typeface="Arial" panose="020B0604020202020204" pitchFamily="34" charset="0"/>
              </a:rPr>
              <a:t>​</a:t>
            </a:r>
            <a:r>
              <a:rPr lang="en-GB" sz="726" dirty="0">
                <a:solidFill>
                  <a:schemeClr val="tx1"/>
                </a:solidFill>
                <a:latin typeface="Arial" panose="020B0604020202020204" pitchFamily="34" charset="0"/>
                <a:cs typeface="Arial" panose="020B0604020202020204" pitchFamily="34" charset="0"/>
              </a:rPr>
              <a:t> in primary care </a:t>
            </a:r>
          </a:p>
        </p:txBody>
      </p:sp>
      <p:cxnSp>
        <p:nvCxnSpPr>
          <p:cNvPr id="117" name="Straight Arrow Connector 116">
            <a:extLst>
              <a:ext uri="{FF2B5EF4-FFF2-40B4-BE49-F238E27FC236}">
                <a16:creationId xmlns:a16="http://schemas.microsoft.com/office/drawing/2014/main" id="{F9CA702C-EB89-095E-3911-1DACA8911306}"/>
              </a:ext>
            </a:extLst>
          </p:cNvPr>
          <p:cNvCxnSpPr>
            <a:cxnSpLocks/>
            <a:stCxn id="115" idx="1"/>
            <a:endCxn id="47" idx="3"/>
          </p:cNvCxnSpPr>
          <p:nvPr/>
        </p:nvCxnSpPr>
        <p:spPr>
          <a:xfrm flipH="1" flipV="1">
            <a:off x="3376967" y="3316907"/>
            <a:ext cx="336338" cy="99324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8" name="Rectangle 117"/>
          <p:cNvSpPr/>
          <p:nvPr/>
        </p:nvSpPr>
        <p:spPr>
          <a:xfrm>
            <a:off x="3713304" y="4952766"/>
            <a:ext cx="1855363" cy="611276"/>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Estates and Digital Infrastructure</a:t>
            </a:r>
          </a:p>
        </p:txBody>
      </p:sp>
      <p:sp>
        <p:nvSpPr>
          <p:cNvPr id="119" name="Rectangle 118"/>
          <p:cNvSpPr/>
          <p:nvPr/>
        </p:nvSpPr>
        <p:spPr>
          <a:xfrm>
            <a:off x="5644780" y="4945384"/>
            <a:ext cx="5233677" cy="639731"/>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Conduct a ward environments review to support anti-ligature work</a:t>
            </a: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Redesign </a:t>
            </a:r>
            <a:r>
              <a:rPr lang="en-GB" sz="726" dirty="0" err="1">
                <a:solidFill>
                  <a:schemeClr val="tx1"/>
                </a:solidFill>
                <a:latin typeface="Arial" panose="020B0604020202020204" pitchFamily="34" charset="0"/>
                <a:cs typeface="Arial" panose="020B0604020202020204" pitchFamily="34" charset="0"/>
              </a:rPr>
              <a:t>Cazaboun</a:t>
            </a:r>
            <a:r>
              <a:rPr lang="en-GB" sz="726" dirty="0">
                <a:solidFill>
                  <a:schemeClr val="tx1"/>
                </a:solidFill>
                <a:latin typeface="Arial" panose="020B0604020202020204" pitchFamily="34" charset="0"/>
                <a:cs typeface="Arial" panose="020B0604020202020204" pitchFamily="34" charset="0"/>
              </a:rPr>
              <a:t> ward as part of the perinatal service relocation scheme underway</a:t>
            </a: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Ensure fit-for-purpose IT equipment across all services, resolving connectivity issues in the Criminal Justice Team</a:t>
            </a:r>
          </a:p>
          <a:p>
            <a:pPr marL="155642" indent="-155642" fontAlgn="base">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Establish communications champions in each service providing training and support e.g. use of twitter and networks</a:t>
            </a:r>
          </a:p>
          <a:p>
            <a:pPr marL="155642" indent="-155642" fontAlgn="base">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Expand digital offers for 16+ IAPT population using innovation and development opportunities to expand the range of therapies available </a:t>
            </a:r>
            <a:r>
              <a:rPr lang="en-US" sz="726" dirty="0">
                <a:solidFill>
                  <a:schemeClr val="tx1"/>
                </a:solidFill>
                <a:latin typeface="Arial" panose="020B0604020202020204" pitchFamily="34" charset="0"/>
                <a:cs typeface="Arial" panose="020B0604020202020204" pitchFamily="34" charset="0"/>
              </a:rPr>
              <a:t>​</a:t>
            </a:r>
          </a:p>
        </p:txBody>
      </p:sp>
      <p:cxnSp>
        <p:nvCxnSpPr>
          <p:cNvPr id="120" name="Straight Arrow Connector 119">
            <a:extLst>
              <a:ext uri="{FF2B5EF4-FFF2-40B4-BE49-F238E27FC236}">
                <a16:creationId xmlns:a16="http://schemas.microsoft.com/office/drawing/2014/main" id="{F9CA702C-EB89-095E-3911-1DACA8911306}"/>
              </a:ext>
            </a:extLst>
          </p:cNvPr>
          <p:cNvCxnSpPr>
            <a:cxnSpLocks/>
            <a:stCxn id="118" idx="1"/>
            <a:endCxn id="48" idx="3"/>
          </p:cNvCxnSpPr>
          <p:nvPr/>
        </p:nvCxnSpPr>
        <p:spPr>
          <a:xfrm flipH="1" flipV="1">
            <a:off x="3293332" y="4482843"/>
            <a:ext cx="419972" cy="77556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1" name="Rectangle 120"/>
          <p:cNvSpPr/>
          <p:nvPr/>
        </p:nvSpPr>
        <p:spPr>
          <a:xfrm>
            <a:off x="3713303" y="5626920"/>
            <a:ext cx="1855363" cy="487617"/>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Financial Viability</a:t>
            </a:r>
          </a:p>
        </p:txBody>
      </p:sp>
      <p:sp>
        <p:nvSpPr>
          <p:cNvPr id="122" name="Rectangle 121"/>
          <p:cNvSpPr/>
          <p:nvPr/>
        </p:nvSpPr>
        <p:spPr>
          <a:xfrm>
            <a:off x="5646868" y="5615314"/>
            <a:ext cx="5233677" cy="520051"/>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Establish income generation ideas for the service focusing on acute and </a:t>
            </a:r>
            <a:r>
              <a:rPr lang="en-GB" sz="726" dirty="0" smtClean="0">
                <a:solidFill>
                  <a:schemeClr val="tx1"/>
                </a:solidFill>
                <a:latin typeface="Arial" panose="020B0604020202020204" pitchFamily="34" charset="0"/>
                <a:cs typeface="Arial" panose="020B0604020202020204" pitchFamily="34" charset="0"/>
              </a:rPr>
              <a:t>Psychiatric Intensive Care Unit (PICU) </a:t>
            </a:r>
            <a:r>
              <a:rPr lang="en-GB" sz="726" dirty="0">
                <a:solidFill>
                  <a:schemeClr val="tx1"/>
                </a:solidFill>
                <a:latin typeface="Arial" panose="020B0604020202020204" pitchFamily="34" charset="0"/>
                <a:cs typeface="Arial" panose="020B0604020202020204" pitchFamily="34" charset="0"/>
              </a:rPr>
              <a:t>bed sales, an ADHD consultation </a:t>
            </a:r>
            <a:r>
              <a:rPr lang="en-GB" sz="726" dirty="0" smtClean="0">
                <a:solidFill>
                  <a:schemeClr val="tx1"/>
                </a:solidFill>
                <a:latin typeface="Arial" panose="020B0604020202020204" pitchFamily="34" charset="0"/>
                <a:cs typeface="Arial" panose="020B0604020202020204" pitchFamily="34" charset="0"/>
              </a:rPr>
              <a:t>across Mental Health, </a:t>
            </a:r>
            <a:r>
              <a:rPr lang="en-GB" sz="726" dirty="0">
                <a:solidFill>
                  <a:schemeClr val="tx1"/>
                </a:solidFill>
                <a:latin typeface="Arial" panose="020B0604020202020204" pitchFamily="34" charset="0"/>
                <a:cs typeface="Arial" panose="020B0604020202020204" pitchFamily="34" charset="0"/>
              </a:rPr>
              <a:t>and contributing to East London-wide schemes across the Trust</a:t>
            </a: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Financial viability savings plan in place and consultation to streamline </a:t>
            </a:r>
            <a:r>
              <a:rPr lang="en-GB" sz="726" dirty="0" smtClean="0">
                <a:solidFill>
                  <a:schemeClr val="tx1"/>
                </a:solidFill>
                <a:latin typeface="Arial" panose="020B0604020202020204" pitchFamily="34" charset="0"/>
                <a:cs typeface="Arial" panose="020B0604020202020204" pitchFamily="34" charset="0"/>
              </a:rPr>
              <a:t>Extended Primary Care Team (EPCT) </a:t>
            </a:r>
            <a:r>
              <a:rPr lang="en-GB" sz="726" dirty="0">
                <a:solidFill>
                  <a:schemeClr val="tx1"/>
                </a:solidFill>
                <a:latin typeface="Arial" panose="020B0604020202020204" pitchFamily="34" charset="0"/>
                <a:cs typeface="Arial" panose="020B0604020202020204" pitchFamily="34" charset="0"/>
              </a:rPr>
              <a:t>senior management structure in </a:t>
            </a:r>
            <a:r>
              <a:rPr lang="en-GB" sz="726" dirty="0" smtClean="0">
                <a:solidFill>
                  <a:schemeClr val="tx1"/>
                </a:solidFill>
                <a:latin typeface="Arial" panose="020B0604020202020204" pitchFamily="34" charset="0"/>
                <a:cs typeface="Arial" panose="020B0604020202020204" pitchFamily="34" charset="0"/>
              </a:rPr>
              <a:t>Continuing Healthcare across Tower Hamlets </a:t>
            </a:r>
            <a:endParaRPr lang="en-GB" sz="726" dirty="0">
              <a:solidFill>
                <a:schemeClr val="tx1"/>
              </a:solidFill>
              <a:latin typeface="Arial" panose="020B0604020202020204" pitchFamily="34" charset="0"/>
              <a:cs typeface="Arial" panose="020B0604020202020204" pitchFamily="34" charset="0"/>
            </a:endParaRP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Review the primary care GP contract for 2023/24 and establish a new model of care to support a sustainable workforce</a:t>
            </a:r>
          </a:p>
        </p:txBody>
      </p:sp>
      <p:cxnSp>
        <p:nvCxnSpPr>
          <p:cNvPr id="123" name="Straight Arrow Connector 122">
            <a:extLst>
              <a:ext uri="{FF2B5EF4-FFF2-40B4-BE49-F238E27FC236}">
                <a16:creationId xmlns:a16="http://schemas.microsoft.com/office/drawing/2014/main" id="{F9CA702C-EB89-095E-3911-1DACA8911306}"/>
              </a:ext>
            </a:extLst>
          </p:cNvPr>
          <p:cNvCxnSpPr>
            <a:cxnSpLocks/>
            <a:stCxn id="121" idx="1"/>
            <a:endCxn id="48" idx="3"/>
          </p:cNvCxnSpPr>
          <p:nvPr/>
        </p:nvCxnSpPr>
        <p:spPr>
          <a:xfrm flipH="1" flipV="1">
            <a:off x="3293332" y="4482843"/>
            <a:ext cx="419971" cy="138788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4" name="Rectangle 123"/>
          <p:cNvSpPr/>
          <p:nvPr/>
        </p:nvSpPr>
        <p:spPr>
          <a:xfrm>
            <a:off x="3713304" y="209675"/>
            <a:ext cx="1855363" cy="1325181"/>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Integrated working with partners</a:t>
            </a:r>
          </a:p>
        </p:txBody>
      </p:sp>
      <p:sp>
        <p:nvSpPr>
          <p:cNvPr id="125" name="Rectangle 124"/>
          <p:cNvSpPr/>
          <p:nvPr/>
        </p:nvSpPr>
        <p:spPr>
          <a:xfrm>
            <a:off x="5623483" y="206423"/>
            <a:ext cx="5233677" cy="1328433"/>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Work with partners, ICB and Care Home managers to improve effectiveness and quality in urgent care in Tower Hamlets Community Health Services</a:t>
            </a: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Establish joint working arrangements with Royal London hospital wards and therapy teams to reduce the number of medicine incidents and Datix discharge incidents, work collaboratively to meet the 2-hour response target and support the implementation of virtual wards</a:t>
            </a: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Work with local authority partners to ensure the safeguarding of vulnerable people in sustained periods of crisis</a:t>
            </a: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Engage with Adult Social Care to support Continuing Health Care pathways (Fast Track), through strengthening forums with senior leaders from local authority </a:t>
            </a: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Improve communication with Primary Care ensuring the reduction of rejected referrals with communication alignment in Single Point of Access (SPA) and Primary Care Networks (PCNs), building up “no wrong door” pathways</a:t>
            </a: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Develop care pathways with drug and alcohol services as part of the Community Mental Health Transformation (CMHT) offer</a:t>
            </a:r>
          </a:p>
        </p:txBody>
      </p:sp>
      <p:cxnSp>
        <p:nvCxnSpPr>
          <p:cNvPr id="126" name="Straight Arrow Connector 125">
            <a:extLst>
              <a:ext uri="{FF2B5EF4-FFF2-40B4-BE49-F238E27FC236}">
                <a16:creationId xmlns:a16="http://schemas.microsoft.com/office/drawing/2014/main" id="{F9CA702C-EB89-095E-3911-1DACA8911306}"/>
              </a:ext>
            </a:extLst>
          </p:cNvPr>
          <p:cNvCxnSpPr>
            <a:cxnSpLocks/>
            <a:stCxn id="124" idx="1"/>
            <a:endCxn id="45" idx="3"/>
          </p:cNvCxnSpPr>
          <p:nvPr/>
        </p:nvCxnSpPr>
        <p:spPr>
          <a:xfrm flipH="1">
            <a:off x="3345581" y="872265"/>
            <a:ext cx="367724" cy="3594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1" name="Rectangle 130"/>
          <p:cNvSpPr/>
          <p:nvPr/>
        </p:nvSpPr>
        <p:spPr>
          <a:xfrm>
            <a:off x="3722670" y="3241240"/>
            <a:ext cx="1855363" cy="435413"/>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Access, Quality and Safety</a:t>
            </a:r>
          </a:p>
        </p:txBody>
      </p:sp>
      <p:sp>
        <p:nvSpPr>
          <p:cNvPr id="132" name="Rectangle 131"/>
          <p:cNvSpPr/>
          <p:nvPr/>
        </p:nvSpPr>
        <p:spPr>
          <a:xfrm>
            <a:off x="5632849" y="3246318"/>
            <a:ext cx="5233677" cy="430335"/>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Ensure robust waiting list management and integrated triage approaches across Continuing Healthcare, Community Therapies, CAMHS services, and Mental Health with demand and capacity trajectories in place</a:t>
            </a: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Implement a therapeutic environment with groups, activities, and 1-1 time, reducing violence and aggression to improve the quality and safety of inpatient services</a:t>
            </a:r>
          </a:p>
        </p:txBody>
      </p:sp>
      <p:cxnSp>
        <p:nvCxnSpPr>
          <p:cNvPr id="133" name="Straight Arrow Connector 132">
            <a:extLst>
              <a:ext uri="{FF2B5EF4-FFF2-40B4-BE49-F238E27FC236}">
                <a16:creationId xmlns:a16="http://schemas.microsoft.com/office/drawing/2014/main" id="{F9CA702C-EB89-095E-3911-1DACA8911306}"/>
              </a:ext>
            </a:extLst>
          </p:cNvPr>
          <p:cNvCxnSpPr>
            <a:cxnSpLocks/>
            <a:stCxn id="131" idx="1"/>
            <a:endCxn id="46" idx="3"/>
          </p:cNvCxnSpPr>
          <p:nvPr/>
        </p:nvCxnSpPr>
        <p:spPr>
          <a:xfrm flipH="1" flipV="1">
            <a:off x="3345580" y="2068060"/>
            <a:ext cx="377090" cy="139088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8" name="Rectangle 137">
            <a:extLst>
              <a:ext uri="{FF2B5EF4-FFF2-40B4-BE49-F238E27FC236}">
                <a16:creationId xmlns:a16="http://schemas.microsoft.com/office/drawing/2014/main" id="{CD105C4F-6A89-0571-6D2E-5E63494278E2}"/>
              </a:ext>
            </a:extLst>
          </p:cNvPr>
          <p:cNvSpPr/>
          <p:nvPr/>
        </p:nvSpPr>
        <p:spPr>
          <a:xfrm>
            <a:off x="10942026" y="2657463"/>
            <a:ext cx="130723" cy="1307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39" name="Rectangle 138">
            <a:extLst>
              <a:ext uri="{FF2B5EF4-FFF2-40B4-BE49-F238E27FC236}">
                <a16:creationId xmlns:a16="http://schemas.microsoft.com/office/drawing/2014/main" id="{92C7776B-23AF-4BA6-9B82-C6BCA0BD6AEB}"/>
              </a:ext>
            </a:extLst>
          </p:cNvPr>
          <p:cNvSpPr/>
          <p:nvPr/>
        </p:nvSpPr>
        <p:spPr>
          <a:xfrm>
            <a:off x="11072749" y="2657463"/>
            <a:ext cx="130723" cy="1307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23"/>
          </a:p>
        </p:txBody>
      </p:sp>
      <p:sp>
        <p:nvSpPr>
          <p:cNvPr id="144" name="Rectangle 143">
            <a:extLst>
              <a:ext uri="{FF2B5EF4-FFF2-40B4-BE49-F238E27FC236}">
                <a16:creationId xmlns:a16="http://schemas.microsoft.com/office/drawing/2014/main" id="{FBB2FED6-ACCF-AC42-AA8A-D09F53AEF28C}"/>
              </a:ext>
            </a:extLst>
          </p:cNvPr>
          <p:cNvSpPr/>
          <p:nvPr/>
        </p:nvSpPr>
        <p:spPr>
          <a:xfrm>
            <a:off x="10914620" y="745385"/>
            <a:ext cx="130723" cy="13072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45" name="Rectangle 144">
            <a:extLst>
              <a:ext uri="{FF2B5EF4-FFF2-40B4-BE49-F238E27FC236}">
                <a16:creationId xmlns:a16="http://schemas.microsoft.com/office/drawing/2014/main" id="{9B0E94C8-E1C8-0BDE-365B-8D4A256003BC}"/>
              </a:ext>
            </a:extLst>
          </p:cNvPr>
          <p:cNvSpPr/>
          <p:nvPr/>
        </p:nvSpPr>
        <p:spPr>
          <a:xfrm>
            <a:off x="11043329" y="745385"/>
            <a:ext cx="130723" cy="13072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46" name="Rectangle 145">
            <a:extLst>
              <a:ext uri="{FF2B5EF4-FFF2-40B4-BE49-F238E27FC236}">
                <a16:creationId xmlns:a16="http://schemas.microsoft.com/office/drawing/2014/main" id="{CD105C4F-6A89-0571-6D2E-5E63494278E2}"/>
              </a:ext>
            </a:extLst>
          </p:cNvPr>
          <p:cNvSpPr/>
          <p:nvPr/>
        </p:nvSpPr>
        <p:spPr>
          <a:xfrm>
            <a:off x="11172038" y="745385"/>
            <a:ext cx="130723" cy="1307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47" name="Rectangle 146">
            <a:extLst>
              <a:ext uri="{FF2B5EF4-FFF2-40B4-BE49-F238E27FC236}">
                <a16:creationId xmlns:a16="http://schemas.microsoft.com/office/drawing/2014/main" id="{92C7776B-23AF-4BA6-9B82-C6BCA0BD6AEB}"/>
              </a:ext>
            </a:extLst>
          </p:cNvPr>
          <p:cNvSpPr/>
          <p:nvPr/>
        </p:nvSpPr>
        <p:spPr>
          <a:xfrm>
            <a:off x="11300747" y="745385"/>
            <a:ext cx="130723" cy="1307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23"/>
          </a:p>
        </p:txBody>
      </p:sp>
      <p:sp>
        <p:nvSpPr>
          <p:cNvPr id="148" name="Oval 147">
            <a:extLst>
              <a:ext uri="{FF2B5EF4-FFF2-40B4-BE49-F238E27FC236}">
                <a16:creationId xmlns:a16="http://schemas.microsoft.com/office/drawing/2014/main" id="{E78DB0E5-E388-D04A-170C-7B6EA2491393}"/>
              </a:ext>
            </a:extLst>
          </p:cNvPr>
          <p:cNvSpPr/>
          <p:nvPr/>
        </p:nvSpPr>
        <p:spPr>
          <a:xfrm>
            <a:off x="11203473" y="2657463"/>
            <a:ext cx="130723" cy="130723"/>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49" name="Oval 148">
            <a:extLst>
              <a:ext uri="{FF2B5EF4-FFF2-40B4-BE49-F238E27FC236}">
                <a16:creationId xmlns:a16="http://schemas.microsoft.com/office/drawing/2014/main" id="{ADBF99DF-3562-13CD-9082-5555DEDD4C67}"/>
              </a:ext>
            </a:extLst>
          </p:cNvPr>
          <p:cNvSpPr/>
          <p:nvPr/>
        </p:nvSpPr>
        <p:spPr>
          <a:xfrm>
            <a:off x="11344980" y="2655934"/>
            <a:ext cx="130723" cy="13072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51" name="Rectangle 150">
            <a:extLst>
              <a:ext uri="{FF2B5EF4-FFF2-40B4-BE49-F238E27FC236}">
                <a16:creationId xmlns:a16="http://schemas.microsoft.com/office/drawing/2014/main" id="{FBB2FED6-ACCF-AC42-AA8A-D09F53AEF28C}"/>
              </a:ext>
            </a:extLst>
          </p:cNvPr>
          <p:cNvSpPr/>
          <p:nvPr/>
        </p:nvSpPr>
        <p:spPr>
          <a:xfrm>
            <a:off x="10914620" y="3393585"/>
            <a:ext cx="130723" cy="13072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53" name="Rectangle 152">
            <a:extLst>
              <a:ext uri="{FF2B5EF4-FFF2-40B4-BE49-F238E27FC236}">
                <a16:creationId xmlns:a16="http://schemas.microsoft.com/office/drawing/2014/main" id="{CD105C4F-6A89-0571-6D2E-5E63494278E2}"/>
              </a:ext>
            </a:extLst>
          </p:cNvPr>
          <p:cNvSpPr/>
          <p:nvPr/>
        </p:nvSpPr>
        <p:spPr>
          <a:xfrm>
            <a:off x="11045344" y="3393585"/>
            <a:ext cx="130723" cy="1307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54" name="Rectangle 153">
            <a:extLst>
              <a:ext uri="{FF2B5EF4-FFF2-40B4-BE49-F238E27FC236}">
                <a16:creationId xmlns:a16="http://schemas.microsoft.com/office/drawing/2014/main" id="{92C7776B-23AF-4BA6-9B82-C6BCA0BD6AEB}"/>
              </a:ext>
            </a:extLst>
          </p:cNvPr>
          <p:cNvSpPr/>
          <p:nvPr/>
        </p:nvSpPr>
        <p:spPr>
          <a:xfrm>
            <a:off x="11174053" y="3393585"/>
            <a:ext cx="130723" cy="1307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23"/>
          </a:p>
        </p:txBody>
      </p:sp>
      <p:sp>
        <p:nvSpPr>
          <p:cNvPr id="155" name="Oval 154">
            <a:extLst>
              <a:ext uri="{FF2B5EF4-FFF2-40B4-BE49-F238E27FC236}">
                <a16:creationId xmlns:a16="http://schemas.microsoft.com/office/drawing/2014/main" id="{630C6963-CBC2-1E31-1D3B-9A99149AE33A}"/>
              </a:ext>
            </a:extLst>
          </p:cNvPr>
          <p:cNvSpPr/>
          <p:nvPr/>
        </p:nvSpPr>
        <p:spPr>
          <a:xfrm>
            <a:off x="11306702" y="3393585"/>
            <a:ext cx="130723" cy="130723"/>
          </a:xfrm>
          <a:prstGeom prst="ellipse">
            <a:avLst/>
          </a:prstGeom>
          <a:solidFill>
            <a:srgbClr val="CDACE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56" name="Rectangle 155">
            <a:extLst>
              <a:ext uri="{FF2B5EF4-FFF2-40B4-BE49-F238E27FC236}">
                <a16:creationId xmlns:a16="http://schemas.microsoft.com/office/drawing/2014/main" id="{FBB2FED6-ACCF-AC42-AA8A-D09F53AEF28C}"/>
              </a:ext>
            </a:extLst>
          </p:cNvPr>
          <p:cNvSpPr/>
          <p:nvPr/>
        </p:nvSpPr>
        <p:spPr>
          <a:xfrm>
            <a:off x="10914620" y="1966606"/>
            <a:ext cx="130723" cy="13072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57" name="Rectangle 156">
            <a:extLst>
              <a:ext uri="{FF2B5EF4-FFF2-40B4-BE49-F238E27FC236}">
                <a16:creationId xmlns:a16="http://schemas.microsoft.com/office/drawing/2014/main" id="{9B0E94C8-E1C8-0BDE-365B-8D4A256003BC}"/>
              </a:ext>
            </a:extLst>
          </p:cNvPr>
          <p:cNvSpPr/>
          <p:nvPr/>
        </p:nvSpPr>
        <p:spPr>
          <a:xfrm>
            <a:off x="11043329" y="1966606"/>
            <a:ext cx="130723" cy="13072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58" name="Rectangle 157">
            <a:extLst>
              <a:ext uri="{FF2B5EF4-FFF2-40B4-BE49-F238E27FC236}">
                <a16:creationId xmlns:a16="http://schemas.microsoft.com/office/drawing/2014/main" id="{CD105C4F-6A89-0571-6D2E-5E63494278E2}"/>
              </a:ext>
            </a:extLst>
          </p:cNvPr>
          <p:cNvSpPr/>
          <p:nvPr/>
        </p:nvSpPr>
        <p:spPr>
          <a:xfrm>
            <a:off x="11172038" y="1966606"/>
            <a:ext cx="130723" cy="1307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59" name="Rectangle 158">
            <a:extLst>
              <a:ext uri="{FF2B5EF4-FFF2-40B4-BE49-F238E27FC236}">
                <a16:creationId xmlns:a16="http://schemas.microsoft.com/office/drawing/2014/main" id="{92C7776B-23AF-4BA6-9B82-C6BCA0BD6AEB}"/>
              </a:ext>
            </a:extLst>
          </p:cNvPr>
          <p:cNvSpPr/>
          <p:nvPr/>
        </p:nvSpPr>
        <p:spPr>
          <a:xfrm>
            <a:off x="11300747" y="1966606"/>
            <a:ext cx="130723" cy="1307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23"/>
          </a:p>
        </p:txBody>
      </p:sp>
      <p:sp>
        <p:nvSpPr>
          <p:cNvPr id="160" name="Oval 159">
            <a:extLst>
              <a:ext uri="{FF2B5EF4-FFF2-40B4-BE49-F238E27FC236}">
                <a16:creationId xmlns:a16="http://schemas.microsoft.com/office/drawing/2014/main" id="{949DB869-5816-E6BD-1C5F-07C671AC13B6}"/>
              </a:ext>
            </a:extLst>
          </p:cNvPr>
          <p:cNvSpPr/>
          <p:nvPr/>
        </p:nvSpPr>
        <p:spPr>
          <a:xfrm>
            <a:off x="11430108" y="1966606"/>
            <a:ext cx="130723" cy="130723"/>
          </a:xfrm>
          <a:prstGeom prst="ellipse">
            <a:avLst/>
          </a:prstGeom>
          <a:gradFill flip="none" rotWithShape="1">
            <a:gsLst>
              <a:gs pos="75000">
                <a:srgbClr val="F9ADDE"/>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61" name="Oval 160">
            <a:extLst>
              <a:ext uri="{FF2B5EF4-FFF2-40B4-BE49-F238E27FC236}">
                <a16:creationId xmlns:a16="http://schemas.microsoft.com/office/drawing/2014/main" id="{9A4E9919-5D86-170E-1014-72CBD9D5AEC1}"/>
              </a:ext>
            </a:extLst>
          </p:cNvPr>
          <p:cNvSpPr/>
          <p:nvPr/>
        </p:nvSpPr>
        <p:spPr>
          <a:xfrm>
            <a:off x="11482943" y="2655934"/>
            <a:ext cx="130723" cy="130723"/>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62" name="Oval 161">
            <a:extLst>
              <a:ext uri="{FF2B5EF4-FFF2-40B4-BE49-F238E27FC236}">
                <a16:creationId xmlns:a16="http://schemas.microsoft.com/office/drawing/2014/main" id="{8249FF3E-6912-49FF-F576-59215463120C}"/>
              </a:ext>
            </a:extLst>
          </p:cNvPr>
          <p:cNvSpPr/>
          <p:nvPr/>
        </p:nvSpPr>
        <p:spPr>
          <a:xfrm>
            <a:off x="11557454" y="1966606"/>
            <a:ext cx="130723" cy="130723"/>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63" name="Rectangle 162">
            <a:extLst>
              <a:ext uri="{FF2B5EF4-FFF2-40B4-BE49-F238E27FC236}">
                <a16:creationId xmlns:a16="http://schemas.microsoft.com/office/drawing/2014/main" id="{FBB2FED6-ACCF-AC42-AA8A-D09F53AEF28C}"/>
              </a:ext>
            </a:extLst>
          </p:cNvPr>
          <p:cNvSpPr/>
          <p:nvPr/>
        </p:nvSpPr>
        <p:spPr>
          <a:xfrm>
            <a:off x="10897937" y="4387234"/>
            <a:ext cx="130723" cy="13072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64" name="Rectangle 163">
            <a:extLst>
              <a:ext uri="{FF2B5EF4-FFF2-40B4-BE49-F238E27FC236}">
                <a16:creationId xmlns:a16="http://schemas.microsoft.com/office/drawing/2014/main" id="{9B0E94C8-E1C8-0BDE-365B-8D4A256003BC}"/>
              </a:ext>
            </a:extLst>
          </p:cNvPr>
          <p:cNvSpPr/>
          <p:nvPr/>
        </p:nvSpPr>
        <p:spPr>
          <a:xfrm>
            <a:off x="11026646" y="4387234"/>
            <a:ext cx="130723" cy="13072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65" name="Rectangle 164">
            <a:extLst>
              <a:ext uri="{FF2B5EF4-FFF2-40B4-BE49-F238E27FC236}">
                <a16:creationId xmlns:a16="http://schemas.microsoft.com/office/drawing/2014/main" id="{CD105C4F-6A89-0571-6D2E-5E63494278E2}"/>
              </a:ext>
            </a:extLst>
          </p:cNvPr>
          <p:cNvSpPr/>
          <p:nvPr/>
        </p:nvSpPr>
        <p:spPr>
          <a:xfrm>
            <a:off x="11155355" y="4387234"/>
            <a:ext cx="130723" cy="1307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66" name="Rectangle 165">
            <a:extLst>
              <a:ext uri="{FF2B5EF4-FFF2-40B4-BE49-F238E27FC236}">
                <a16:creationId xmlns:a16="http://schemas.microsoft.com/office/drawing/2014/main" id="{92C7776B-23AF-4BA6-9B82-C6BCA0BD6AEB}"/>
              </a:ext>
            </a:extLst>
          </p:cNvPr>
          <p:cNvSpPr/>
          <p:nvPr/>
        </p:nvSpPr>
        <p:spPr>
          <a:xfrm>
            <a:off x="11284064" y="4387234"/>
            <a:ext cx="130723" cy="1307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23"/>
          </a:p>
        </p:txBody>
      </p:sp>
      <p:sp>
        <p:nvSpPr>
          <p:cNvPr id="168" name="Oval 167">
            <a:extLst>
              <a:ext uri="{FF2B5EF4-FFF2-40B4-BE49-F238E27FC236}">
                <a16:creationId xmlns:a16="http://schemas.microsoft.com/office/drawing/2014/main" id="{8249FF3E-6912-49FF-F576-59215463120C}"/>
              </a:ext>
            </a:extLst>
          </p:cNvPr>
          <p:cNvSpPr/>
          <p:nvPr/>
        </p:nvSpPr>
        <p:spPr>
          <a:xfrm>
            <a:off x="11422512" y="4387234"/>
            <a:ext cx="130723" cy="130723"/>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69" name="Rectangle 168">
            <a:extLst>
              <a:ext uri="{FF2B5EF4-FFF2-40B4-BE49-F238E27FC236}">
                <a16:creationId xmlns:a16="http://schemas.microsoft.com/office/drawing/2014/main" id="{FBB2FED6-ACCF-AC42-AA8A-D09F53AEF28C}"/>
              </a:ext>
            </a:extLst>
          </p:cNvPr>
          <p:cNvSpPr/>
          <p:nvPr/>
        </p:nvSpPr>
        <p:spPr>
          <a:xfrm>
            <a:off x="11045344" y="5205273"/>
            <a:ext cx="130723" cy="13072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70" name="Rectangle 169">
            <a:extLst>
              <a:ext uri="{FF2B5EF4-FFF2-40B4-BE49-F238E27FC236}">
                <a16:creationId xmlns:a16="http://schemas.microsoft.com/office/drawing/2014/main" id="{9B0E94C8-E1C8-0BDE-365B-8D4A256003BC}"/>
              </a:ext>
            </a:extLst>
          </p:cNvPr>
          <p:cNvSpPr/>
          <p:nvPr/>
        </p:nvSpPr>
        <p:spPr>
          <a:xfrm>
            <a:off x="11174053" y="5205273"/>
            <a:ext cx="130723" cy="13072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71" name="Rectangle 170">
            <a:extLst>
              <a:ext uri="{FF2B5EF4-FFF2-40B4-BE49-F238E27FC236}">
                <a16:creationId xmlns:a16="http://schemas.microsoft.com/office/drawing/2014/main" id="{CD105C4F-6A89-0571-6D2E-5E63494278E2}"/>
              </a:ext>
            </a:extLst>
          </p:cNvPr>
          <p:cNvSpPr/>
          <p:nvPr/>
        </p:nvSpPr>
        <p:spPr>
          <a:xfrm>
            <a:off x="11302762" y="5205273"/>
            <a:ext cx="130723" cy="1307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72" name="Rectangle 171">
            <a:extLst>
              <a:ext uri="{FF2B5EF4-FFF2-40B4-BE49-F238E27FC236}">
                <a16:creationId xmlns:a16="http://schemas.microsoft.com/office/drawing/2014/main" id="{92C7776B-23AF-4BA6-9B82-C6BCA0BD6AEB}"/>
              </a:ext>
            </a:extLst>
          </p:cNvPr>
          <p:cNvSpPr/>
          <p:nvPr/>
        </p:nvSpPr>
        <p:spPr>
          <a:xfrm>
            <a:off x="11431471" y="5205273"/>
            <a:ext cx="130723" cy="1307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23"/>
          </a:p>
        </p:txBody>
      </p:sp>
      <p:sp>
        <p:nvSpPr>
          <p:cNvPr id="174" name="Oval 173">
            <a:extLst>
              <a:ext uri="{FF2B5EF4-FFF2-40B4-BE49-F238E27FC236}">
                <a16:creationId xmlns:a16="http://schemas.microsoft.com/office/drawing/2014/main" id="{8FC81F69-B776-0B5F-8DFE-138C9968C7B6}"/>
              </a:ext>
            </a:extLst>
          </p:cNvPr>
          <p:cNvSpPr/>
          <p:nvPr/>
        </p:nvSpPr>
        <p:spPr>
          <a:xfrm>
            <a:off x="11564988" y="5205273"/>
            <a:ext cx="130723" cy="130723"/>
          </a:xfrm>
          <a:prstGeom prst="ellipse">
            <a:avLst/>
          </a:prstGeom>
          <a:gradFill>
            <a:gsLst>
              <a:gs pos="31373">
                <a:schemeClr val="accent4">
                  <a:lumMod val="20000"/>
                  <a:lumOff val="80000"/>
                </a:schemeClr>
              </a:gs>
              <a:gs pos="75000">
                <a:srgbClr val="FF0000"/>
              </a:gs>
              <a:gs pos="50000">
                <a:schemeClr val="accent1">
                  <a:tint val="44500"/>
                  <a:satMod val="160000"/>
                </a:schemeClr>
              </a:gs>
              <a:gs pos="100000">
                <a:schemeClr val="accent1">
                  <a:tint val="23500"/>
                  <a:satMod val="160000"/>
                </a:schemeClr>
              </a:gs>
            </a:gsLst>
            <a:path path="circle">
              <a:fillToRect r="100000" b="10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75" name="Oval 174">
            <a:extLst>
              <a:ext uri="{FF2B5EF4-FFF2-40B4-BE49-F238E27FC236}">
                <a16:creationId xmlns:a16="http://schemas.microsoft.com/office/drawing/2014/main" id="{630C6963-CBC2-1E31-1D3B-9A99149AE33A}"/>
              </a:ext>
            </a:extLst>
          </p:cNvPr>
          <p:cNvSpPr/>
          <p:nvPr/>
        </p:nvSpPr>
        <p:spPr>
          <a:xfrm>
            <a:off x="11700537" y="5205273"/>
            <a:ext cx="130723" cy="130723"/>
          </a:xfrm>
          <a:prstGeom prst="ellipse">
            <a:avLst/>
          </a:prstGeom>
          <a:gradFill flip="none" rotWithShape="1">
            <a:gsLst>
              <a:gs pos="85100">
                <a:schemeClr val="accent4"/>
              </a:gs>
              <a:gs pos="0">
                <a:schemeClr val="accent2"/>
              </a:gs>
              <a:gs pos="44700">
                <a:srgbClr val="6A98C4"/>
              </a:gs>
              <a:gs pos="45000">
                <a:srgbClr val="00B0F0"/>
              </a:gs>
              <a:gs pos="100000">
                <a:schemeClr val="tx2">
                  <a:lumMod val="60000"/>
                  <a:lumOff val="40000"/>
                  <a:shade val="100000"/>
                  <a:satMod val="115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76" name="Oval 175">
            <a:extLst>
              <a:ext uri="{FF2B5EF4-FFF2-40B4-BE49-F238E27FC236}">
                <a16:creationId xmlns:a16="http://schemas.microsoft.com/office/drawing/2014/main" id="{8FC81F69-B776-0B5F-8DFE-138C9968C7B6}"/>
              </a:ext>
            </a:extLst>
          </p:cNvPr>
          <p:cNvSpPr/>
          <p:nvPr/>
        </p:nvSpPr>
        <p:spPr>
          <a:xfrm>
            <a:off x="11841692" y="5205273"/>
            <a:ext cx="130723" cy="130723"/>
          </a:xfrm>
          <a:prstGeom prst="ellipse">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80" name="Rectangle 179">
            <a:extLst>
              <a:ext uri="{FF2B5EF4-FFF2-40B4-BE49-F238E27FC236}">
                <a16:creationId xmlns:a16="http://schemas.microsoft.com/office/drawing/2014/main" id="{FBB2FED6-ACCF-AC42-AA8A-D09F53AEF28C}"/>
              </a:ext>
            </a:extLst>
          </p:cNvPr>
          <p:cNvSpPr/>
          <p:nvPr/>
        </p:nvSpPr>
        <p:spPr>
          <a:xfrm>
            <a:off x="10914833" y="5794620"/>
            <a:ext cx="130723" cy="13072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81" name="Rectangle 180">
            <a:extLst>
              <a:ext uri="{FF2B5EF4-FFF2-40B4-BE49-F238E27FC236}">
                <a16:creationId xmlns:a16="http://schemas.microsoft.com/office/drawing/2014/main" id="{9B0E94C8-E1C8-0BDE-365B-8D4A256003BC}"/>
              </a:ext>
            </a:extLst>
          </p:cNvPr>
          <p:cNvSpPr/>
          <p:nvPr/>
        </p:nvSpPr>
        <p:spPr>
          <a:xfrm>
            <a:off x="11043542" y="5794620"/>
            <a:ext cx="130723" cy="13072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82" name="Rectangle 181">
            <a:extLst>
              <a:ext uri="{FF2B5EF4-FFF2-40B4-BE49-F238E27FC236}">
                <a16:creationId xmlns:a16="http://schemas.microsoft.com/office/drawing/2014/main" id="{CD105C4F-6A89-0571-6D2E-5E63494278E2}"/>
              </a:ext>
            </a:extLst>
          </p:cNvPr>
          <p:cNvSpPr/>
          <p:nvPr/>
        </p:nvSpPr>
        <p:spPr>
          <a:xfrm>
            <a:off x="11172251" y="5794620"/>
            <a:ext cx="130723" cy="130723"/>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83" name="Rectangle 182">
            <a:extLst>
              <a:ext uri="{FF2B5EF4-FFF2-40B4-BE49-F238E27FC236}">
                <a16:creationId xmlns:a16="http://schemas.microsoft.com/office/drawing/2014/main" id="{92C7776B-23AF-4BA6-9B82-C6BCA0BD6AEB}"/>
              </a:ext>
            </a:extLst>
          </p:cNvPr>
          <p:cNvSpPr/>
          <p:nvPr/>
        </p:nvSpPr>
        <p:spPr>
          <a:xfrm>
            <a:off x="11300960" y="5794620"/>
            <a:ext cx="130723" cy="130723"/>
          </a:xfrm>
          <a:prstGeom prst="rect">
            <a:avLst/>
          </a:prstGeom>
          <a:solidFill>
            <a:srgbClr val="17F19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23"/>
          </a:p>
        </p:txBody>
      </p:sp>
      <p:sp>
        <p:nvSpPr>
          <p:cNvPr id="184" name="Oval 183">
            <a:extLst>
              <a:ext uri="{FF2B5EF4-FFF2-40B4-BE49-F238E27FC236}">
                <a16:creationId xmlns:a16="http://schemas.microsoft.com/office/drawing/2014/main" id="{8FC81F69-B776-0B5F-8DFE-138C9968C7B6}"/>
              </a:ext>
            </a:extLst>
          </p:cNvPr>
          <p:cNvSpPr/>
          <p:nvPr/>
        </p:nvSpPr>
        <p:spPr>
          <a:xfrm>
            <a:off x="11427654" y="5794620"/>
            <a:ext cx="130723" cy="130723"/>
          </a:xfrm>
          <a:prstGeom prst="ellipse">
            <a:avLst/>
          </a:prstGeom>
          <a:gradFill flip="none" rotWithShape="1">
            <a:gsLst>
              <a:gs pos="75000">
                <a:srgbClr val="00B050"/>
              </a:gs>
              <a:gs pos="50000">
                <a:schemeClr val="accent1">
                  <a:tint val="44500"/>
                  <a:satMod val="160000"/>
                </a:schemeClr>
              </a:gs>
              <a:gs pos="100000">
                <a:schemeClr val="accent1">
                  <a:tint val="23500"/>
                  <a:satMod val="160000"/>
                </a:schemeClr>
              </a:gs>
            </a:gsLst>
            <a:path path="circle">
              <a:fillToRect r="100000" b="100000"/>
            </a:path>
            <a:tileRect l="-100000" t="-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52" name="Rectangle 151"/>
          <p:cNvSpPr/>
          <p:nvPr/>
        </p:nvSpPr>
        <p:spPr>
          <a:xfrm>
            <a:off x="5644780" y="6186739"/>
            <a:ext cx="5233677" cy="445473"/>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Appoint a Green champion in Mental Health and Community Health Services to develop a sustainability strategy </a:t>
            </a: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Optimise decision-making and move to lower carbon-metered dose inhalers across primary care and promote greener inhaler disposal</a:t>
            </a:r>
          </a:p>
          <a:p>
            <a:pPr marL="155642" indent="-155642">
              <a:buFont typeface="Arial" panose="020B0604020202020204" pitchFamily="34" charset="0"/>
              <a:buChar char="•"/>
            </a:pPr>
            <a:r>
              <a:rPr lang="en-GB" sz="726" dirty="0">
                <a:solidFill>
                  <a:schemeClr val="tx1"/>
                </a:solidFill>
                <a:latin typeface="Arial" panose="020B0604020202020204" pitchFamily="34" charset="0"/>
                <a:cs typeface="Arial" panose="020B0604020202020204" pitchFamily="34" charset="0"/>
              </a:rPr>
              <a:t>Improve cycling facilities, pool cars to be carbon neutral and improve </a:t>
            </a:r>
            <a:r>
              <a:rPr lang="en-GB" sz="726" dirty="0" smtClean="0">
                <a:solidFill>
                  <a:schemeClr val="tx1"/>
                </a:solidFill>
                <a:latin typeface="Arial" panose="020B0604020202020204" pitchFamily="34" charset="0"/>
                <a:cs typeface="Arial" panose="020B0604020202020204" pitchFamily="34" charset="0"/>
              </a:rPr>
              <a:t>electric vehicle </a:t>
            </a:r>
            <a:r>
              <a:rPr lang="en-GB" sz="726" dirty="0">
                <a:solidFill>
                  <a:schemeClr val="tx1"/>
                </a:solidFill>
                <a:latin typeface="Arial" panose="020B0604020202020204" pitchFamily="34" charset="0"/>
                <a:cs typeface="Arial" panose="020B0604020202020204" pitchFamily="34" charset="0"/>
              </a:rPr>
              <a:t>structures</a:t>
            </a:r>
            <a:endParaRPr lang="en-GB" sz="100" dirty="0">
              <a:solidFill>
                <a:schemeClr val="tx1"/>
              </a:solidFill>
              <a:latin typeface="Arial" panose="020B0604020202020204" pitchFamily="34" charset="0"/>
              <a:cs typeface="Arial" panose="020B0604020202020204" pitchFamily="34" charset="0"/>
            </a:endParaRPr>
          </a:p>
        </p:txBody>
      </p:sp>
      <p:sp>
        <p:nvSpPr>
          <p:cNvPr id="167" name="Rectangle 166"/>
          <p:cNvSpPr/>
          <p:nvPr/>
        </p:nvSpPr>
        <p:spPr>
          <a:xfrm>
            <a:off x="3702830" y="6194928"/>
            <a:ext cx="1855363" cy="437284"/>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3009" tIns="41505" rIns="83009" bIns="41505"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Sustainability</a:t>
            </a:r>
          </a:p>
        </p:txBody>
      </p:sp>
      <p:cxnSp>
        <p:nvCxnSpPr>
          <p:cNvPr id="173" name="Straight Arrow Connector 172">
            <a:extLst>
              <a:ext uri="{FF2B5EF4-FFF2-40B4-BE49-F238E27FC236}">
                <a16:creationId xmlns:a16="http://schemas.microsoft.com/office/drawing/2014/main" id="{F9CA702C-EB89-095E-3911-1DACA8911306}"/>
              </a:ext>
            </a:extLst>
          </p:cNvPr>
          <p:cNvCxnSpPr>
            <a:cxnSpLocks/>
            <a:stCxn id="167" idx="1"/>
            <a:endCxn id="48" idx="3"/>
          </p:cNvCxnSpPr>
          <p:nvPr/>
        </p:nvCxnSpPr>
        <p:spPr>
          <a:xfrm flipH="1" flipV="1">
            <a:off x="3293332" y="4482843"/>
            <a:ext cx="409498" cy="193072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8" name="Rectangle 177">
            <a:extLst>
              <a:ext uri="{FF2B5EF4-FFF2-40B4-BE49-F238E27FC236}">
                <a16:creationId xmlns:a16="http://schemas.microsoft.com/office/drawing/2014/main" id="{FBB2FED6-ACCF-AC42-AA8A-D09F53AEF28C}"/>
              </a:ext>
            </a:extLst>
          </p:cNvPr>
          <p:cNvSpPr/>
          <p:nvPr/>
        </p:nvSpPr>
        <p:spPr>
          <a:xfrm>
            <a:off x="10939735" y="6305108"/>
            <a:ext cx="130723" cy="13072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85" name="Rectangle 184">
            <a:extLst>
              <a:ext uri="{FF2B5EF4-FFF2-40B4-BE49-F238E27FC236}">
                <a16:creationId xmlns:a16="http://schemas.microsoft.com/office/drawing/2014/main" id="{9B0E94C8-E1C8-0BDE-365B-8D4A256003BC}"/>
              </a:ext>
            </a:extLst>
          </p:cNvPr>
          <p:cNvSpPr/>
          <p:nvPr/>
        </p:nvSpPr>
        <p:spPr>
          <a:xfrm>
            <a:off x="11068444" y="6305108"/>
            <a:ext cx="130723" cy="130723"/>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30" name="Oval 129">
            <a:extLst>
              <a:ext uri="{FF2B5EF4-FFF2-40B4-BE49-F238E27FC236}">
                <a16:creationId xmlns:a16="http://schemas.microsoft.com/office/drawing/2014/main" id="{ADBF99DF-3562-13CD-9082-5555DEDD4C67}"/>
              </a:ext>
            </a:extLst>
          </p:cNvPr>
          <p:cNvSpPr/>
          <p:nvPr/>
        </p:nvSpPr>
        <p:spPr>
          <a:xfrm>
            <a:off x="11686815" y="1966606"/>
            <a:ext cx="130723" cy="13072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79" name="Rectangle 178">
            <a:extLst>
              <a:ext uri="{FF2B5EF4-FFF2-40B4-BE49-F238E27FC236}">
                <a16:creationId xmlns:a16="http://schemas.microsoft.com/office/drawing/2014/main" id="{CD105C4F-6A89-0571-6D2E-5E63494278E2}"/>
              </a:ext>
            </a:extLst>
          </p:cNvPr>
          <p:cNvSpPr/>
          <p:nvPr/>
        </p:nvSpPr>
        <p:spPr>
          <a:xfrm>
            <a:off x="10907825" y="5204995"/>
            <a:ext cx="130723" cy="130723"/>
          </a:xfrm>
          <a:prstGeom prst="rect">
            <a:avLst/>
          </a:prstGeom>
          <a:solidFill>
            <a:srgbClr val="E20EE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35" name="TextBox 12">
            <a:extLst>
              <a:ext uri="{FF2B5EF4-FFF2-40B4-BE49-F238E27FC236}">
                <a16:creationId xmlns:a16="http://schemas.microsoft.com/office/drawing/2014/main" id="{C036141D-2998-DFE9-559D-4BB40835E096}"/>
              </a:ext>
            </a:extLst>
          </p:cNvPr>
          <p:cNvSpPr txBox="1"/>
          <p:nvPr/>
        </p:nvSpPr>
        <p:spPr>
          <a:xfrm>
            <a:off x="222683" y="6669939"/>
            <a:ext cx="1345116"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Commercial Development </a:t>
            </a:r>
          </a:p>
        </p:txBody>
      </p:sp>
      <p:sp>
        <p:nvSpPr>
          <p:cNvPr id="236" name="Rectangle 235">
            <a:extLst>
              <a:ext uri="{FF2B5EF4-FFF2-40B4-BE49-F238E27FC236}">
                <a16:creationId xmlns:a16="http://schemas.microsoft.com/office/drawing/2014/main" id="{8534C22B-6A19-A0F2-60AA-064C07D8448A}"/>
              </a:ext>
            </a:extLst>
          </p:cNvPr>
          <p:cNvSpPr/>
          <p:nvPr/>
        </p:nvSpPr>
        <p:spPr>
          <a:xfrm>
            <a:off x="95018" y="4806699"/>
            <a:ext cx="3175549" cy="20036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37" name="Rectangle 236">
            <a:extLst>
              <a:ext uri="{FF2B5EF4-FFF2-40B4-BE49-F238E27FC236}">
                <a16:creationId xmlns:a16="http://schemas.microsoft.com/office/drawing/2014/main" id="{9B0E94C8-E1C8-0BDE-365B-8D4A256003BC}"/>
              </a:ext>
            </a:extLst>
          </p:cNvPr>
          <p:cNvSpPr/>
          <p:nvPr/>
        </p:nvSpPr>
        <p:spPr>
          <a:xfrm>
            <a:off x="132978" y="5187365"/>
            <a:ext cx="130631" cy="130631"/>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38" name="Rectangle 237">
            <a:extLst>
              <a:ext uri="{FF2B5EF4-FFF2-40B4-BE49-F238E27FC236}">
                <a16:creationId xmlns:a16="http://schemas.microsoft.com/office/drawing/2014/main" id="{CD105C4F-6A89-0571-6D2E-5E63494278E2}"/>
              </a:ext>
            </a:extLst>
          </p:cNvPr>
          <p:cNvSpPr/>
          <p:nvPr/>
        </p:nvSpPr>
        <p:spPr>
          <a:xfrm>
            <a:off x="1460555" y="4965277"/>
            <a:ext cx="163251" cy="132206"/>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39" name="TextBox 22">
            <a:extLst>
              <a:ext uri="{FF2B5EF4-FFF2-40B4-BE49-F238E27FC236}">
                <a16:creationId xmlns:a16="http://schemas.microsoft.com/office/drawing/2014/main" id="{18DC1D8C-898F-AC4A-1F94-BCA88E4AEDAF}"/>
              </a:ext>
            </a:extLst>
          </p:cNvPr>
          <p:cNvSpPr txBox="1"/>
          <p:nvPr/>
        </p:nvSpPr>
        <p:spPr>
          <a:xfrm>
            <a:off x="252203" y="5174474"/>
            <a:ext cx="1135643"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Primary Care Services</a:t>
            </a:r>
          </a:p>
        </p:txBody>
      </p:sp>
      <p:sp>
        <p:nvSpPr>
          <p:cNvPr id="240" name="TextBox 23">
            <a:extLst>
              <a:ext uri="{FF2B5EF4-FFF2-40B4-BE49-F238E27FC236}">
                <a16:creationId xmlns:a16="http://schemas.microsoft.com/office/drawing/2014/main" id="{A5B02C3B-D571-AF83-432C-3506D69DBE88}"/>
              </a:ext>
            </a:extLst>
          </p:cNvPr>
          <p:cNvSpPr txBox="1"/>
          <p:nvPr/>
        </p:nvSpPr>
        <p:spPr>
          <a:xfrm>
            <a:off x="1579640" y="4945378"/>
            <a:ext cx="1719279" cy="26294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smtClean="0">
                <a:latin typeface="Arial" panose="020B0604020202020204" pitchFamily="34" charset="0"/>
                <a:cs typeface="Arial" panose="020B0604020202020204" pitchFamily="34" charset="0"/>
              </a:rPr>
              <a:t>Children and Adolescent Mental Health Services (CAMHS)</a:t>
            </a:r>
            <a:endParaRPr lang="en-GB" sz="544" dirty="0">
              <a:latin typeface="Arial" panose="020B0604020202020204" pitchFamily="34" charset="0"/>
              <a:cs typeface="Arial" panose="020B0604020202020204" pitchFamily="34" charset="0"/>
            </a:endParaRPr>
          </a:p>
        </p:txBody>
      </p:sp>
      <p:sp>
        <p:nvSpPr>
          <p:cNvPr id="241" name="TextBox 24">
            <a:extLst>
              <a:ext uri="{FF2B5EF4-FFF2-40B4-BE49-F238E27FC236}">
                <a16:creationId xmlns:a16="http://schemas.microsoft.com/office/drawing/2014/main" id="{13B80213-4D85-8B6C-0DF4-491266563E58}"/>
              </a:ext>
            </a:extLst>
          </p:cNvPr>
          <p:cNvSpPr txBox="1"/>
          <p:nvPr/>
        </p:nvSpPr>
        <p:spPr>
          <a:xfrm>
            <a:off x="1582359" y="5713328"/>
            <a:ext cx="1270307"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a:latin typeface="Arial" panose="020B0604020202020204" pitchFamily="34" charset="0"/>
                <a:cs typeface="Arial" panose="020B0604020202020204" pitchFamily="34" charset="0"/>
              </a:rPr>
              <a:t>CMHT Transformation</a:t>
            </a:r>
          </a:p>
        </p:txBody>
      </p:sp>
      <p:sp>
        <p:nvSpPr>
          <p:cNvPr id="242" name="TextBox 25">
            <a:extLst>
              <a:ext uri="{FF2B5EF4-FFF2-40B4-BE49-F238E27FC236}">
                <a16:creationId xmlns:a16="http://schemas.microsoft.com/office/drawing/2014/main" id="{D11D69F7-D4B2-357C-A27E-656612ECDD79}"/>
              </a:ext>
            </a:extLst>
          </p:cNvPr>
          <p:cNvSpPr txBox="1"/>
          <p:nvPr/>
        </p:nvSpPr>
        <p:spPr>
          <a:xfrm>
            <a:off x="1582359" y="5859456"/>
            <a:ext cx="1267157"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a:latin typeface="Arial" panose="020B0604020202020204" pitchFamily="34" charset="0"/>
                <a:cs typeface="Arial" panose="020B0604020202020204" pitchFamily="34" charset="0"/>
              </a:rPr>
              <a:t>Quality Improvement</a:t>
            </a:r>
          </a:p>
        </p:txBody>
      </p:sp>
      <p:sp>
        <p:nvSpPr>
          <p:cNvPr id="243" name="Oval 242">
            <a:extLst>
              <a:ext uri="{FF2B5EF4-FFF2-40B4-BE49-F238E27FC236}">
                <a16:creationId xmlns:a16="http://schemas.microsoft.com/office/drawing/2014/main" id="{8249FF3E-6912-49FF-F576-59215463120C}"/>
              </a:ext>
            </a:extLst>
          </p:cNvPr>
          <p:cNvSpPr/>
          <p:nvPr/>
        </p:nvSpPr>
        <p:spPr>
          <a:xfrm>
            <a:off x="132978" y="6405915"/>
            <a:ext cx="130631" cy="130631"/>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44" name="Oval 243">
            <a:extLst>
              <a:ext uri="{FF2B5EF4-FFF2-40B4-BE49-F238E27FC236}">
                <a16:creationId xmlns:a16="http://schemas.microsoft.com/office/drawing/2014/main" id="{9A4E9919-5D86-170E-1014-72CBD9D5AEC1}"/>
              </a:ext>
            </a:extLst>
          </p:cNvPr>
          <p:cNvSpPr/>
          <p:nvPr/>
        </p:nvSpPr>
        <p:spPr>
          <a:xfrm>
            <a:off x="132978" y="6539138"/>
            <a:ext cx="130631" cy="13063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45" name="Oval 244">
            <a:extLst>
              <a:ext uri="{FF2B5EF4-FFF2-40B4-BE49-F238E27FC236}">
                <a16:creationId xmlns:a16="http://schemas.microsoft.com/office/drawing/2014/main" id="{ABC1EC55-E1C9-2149-255A-CF90B5609366}"/>
              </a:ext>
            </a:extLst>
          </p:cNvPr>
          <p:cNvSpPr/>
          <p:nvPr/>
        </p:nvSpPr>
        <p:spPr>
          <a:xfrm>
            <a:off x="132978" y="6672364"/>
            <a:ext cx="130631" cy="130631"/>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46" name="Oval 245">
            <a:extLst>
              <a:ext uri="{FF2B5EF4-FFF2-40B4-BE49-F238E27FC236}">
                <a16:creationId xmlns:a16="http://schemas.microsoft.com/office/drawing/2014/main" id="{E78DB0E5-E388-D04A-170C-7B6EA2491393}"/>
              </a:ext>
            </a:extLst>
          </p:cNvPr>
          <p:cNvSpPr/>
          <p:nvPr/>
        </p:nvSpPr>
        <p:spPr>
          <a:xfrm>
            <a:off x="1483382" y="5727279"/>
            <a:ext cx="130631" cy="130631"/>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47" name="TextBox 30">
            <a:extLst>
              <a:ext uri="{FF2B5EF4-FFF2-40B4-BE49-F238E27FC236}">
                <a16:creationId xmlns:a16="http://schemas.microsoft.com/office/drawing/2014/main" id="{580FC9E5-7C9F-EF6E-2769-4DAA2B712AEB}"/>
              </a:ext>
            </a:extLst>
          </p:cNvPr>
          <p:cNvSpPr txBox="1"/>
          <p:nvPr/>
        </p:nvSpPr>
        <p:spPr>
          <a:xfrm>
            <a:off x="222683" y="6386517"/>
            <a:ext cx="1150007"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a:latin typeface="Arial" panose="020B0604020202020204" pitchFamily="34" charset="0"/>
                <a:cs typeface="Arial" panose="020B0604020202020204" pitchFamily="34" charset="0"/>
              </a:rPr>
              <a:t>People &amp; Culture</a:t>
            </a:r>
          </a:p>
        </p:txBody>
      </p:sp>
      <p:sp>
        <p:nvSpPr>
          <p:cNvPr id="248" name="TextBox 31">
            <a:extLst>
              <a:ext uri="{FF2B5EF4-FFF2-40B4-BE49-F238E27FC236}">
                <a16:creationId xmlns:a16="http://schemas.microsoft.com/office/drawing/2014/main" id="{57E6B75E-9ACA-7199-3E72-559315A19782}"/>
              </a:ext>
            </a:extLst>
          </p:cNvPr>
          <p:cNvSpPr txBox="1"/>
          <p:nvPr/>
        </p:nvSpPr>
        <p:spPr>
          <a:xfrm>
            <a:off x="222683" y="6538144"/>
            <a:ext cx="1182285"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a:latin typeface="Arial" panose="020B0604020202020204" pitchFamily="34" charset="0"/>
                <a:cs typeface="Arial" panose="020B0604020202020204" pitchFamily="34" charset="0"/>
              </a:rPr>
              <a:t>People Participation</a:t>
            </a:r>
          </a:p>
        </p:txBody>
      </p:sp>
      <p:sp>
        <p:nvSpPr>
          <p:cNvPr id="249" name="Oval 248">
            <a:extLst>
              <a:ext uri="{FF2B5EF4-FFF2-40B4-BE49-F238E27FC236}">
                <a16:creationId xmlns:a16="http://schemas.microsoft.com/office/drawing/2014/main" id="{ADBF99DF-3562-13CD-9082-5555DEDD4C67}"/>
              </a:ext>
            </a:extLst>
          </p:cNvPr>
          <p:cNvSpPr/>
          <p:nvPr/>
        </p:nvSpPr>
        <p:spPr>
          <a:xfrm>
            <a:off x="1483382" y="5861960"/>
            <a:ext cx="130631" cy="130631"/>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50" name="Oval 249">
            <a:extLst>
              <a:ext uri="{FF2B5EF4-FFF2-40B4-BE49-F238E27FC236}">
                <a16:creationId xmlns:a16="http://schemas.microsoft.com/office/drawing/2014/main" id="{76F7819F-2D32-19A7-28B9-A89F88A89E59}"/>
              </a:ext>
            </a:extLst>
          </p:cNvPr>
          <p:cNvSpPr/>
          <p:nvPr/>
        </p:nvSpPr>
        <p:spPr>
          <a:xfrm>
            <a:off x="1483382" y="5996641"/>
            <a:ext cx="130631" cy="130631"/>
          </a:xfrm>
          <a:prstGeom prst="ellipse">
            <a:avLst/>
          </a:prstGeo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51" name="Oval 250">
            <a:extLst>
              <a:ext uri="{FF2B5EF4-FFF2-40B4-BE49-F238E27FC236}">
                <a16:creationId xmlns:a16="http://schemas.microsoft.com/office/drawing/2014/main" id="{949DB869-5816-E6BD-1C5F-07C671AC13B6}"/>
              </a:ext>
            </a:extLst>
          </p:cNvPr>
          <p:cNvSpPr/>
          <p:nvPr/>
        </p:nvSpPr>
        <p:spPr>
          <a:xfrm>
            <a:off x="1483382" y="6131322"/>
            <a:ext cx="130631" cy="130631"/>
          </a:xfrm>
          <a:prstGeom prst="ellipse">
            <a:avLst/>
          </a:prstGeom>
          <a:gradFill flip="none" rotWithShape="1">
            <a:gsLst>
              <a:gs pos="75000">
                <a:srgbClr val="F9ADDE"/>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52" name="TextBox 35">
            <a:extLst>
              <a:ext uri="{FF2B5EF4-FFF2-40B4-BE49-F238E27FC236}">
                <a16:creationId xmlns:a16="http://schemas.microsoft.com/office/drawing/2014/main" id="{ADBCA952-BAB6-BB00-1762-CCB2D7462DB0}"/>
              </a:ext>
            </a:extLst>
          </p:cNvPr>
          <p:cNvSpPr txBox="1"/>
          <p:nvPr/>
        </p:nvSpPr>
        <p:spPr>
          <a:xfrm>
            <a:off x="1582359" y="5987643"/>
            <a:ext cx="1137586"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a:latin typeface="Arial" panose="020B0604020202020204" pitchFamily="34" charset="0"/>
                <a:cs typeface="Arial" panose="020B0604020202020204" pitchFamily="34" charset="0"/>
              </a:rPr>
              <a:t>Informatics &amp; BI</a:t>
            </a:r>
          </a:p>
        </p:txBody>
      </p:sp>
      <p:sp>
        <p:nvSpPr>
          <p:cNvPr id="253" name="TextBox 36">
            <a:extLst>
              <a:ext uri="{FF2B5EF4-FFF2-40B4-BE49-F238E27FC236}">
                <a16:creationId xmlns:a16="http://schemas.microsoft.com/office/drawing/2014/main" id="{73C2955A-D6C0-56D5-9781-D0F15D861A4D}"/>
              </a:ext>
            </a:extLst>
          </p:cNvPr>
          <p:cNvSpPr txBox="1"/>
          <p:nvPr/>
        </p:nvSpPr>
        <p:spPr>
          <a:xfrm>
            <a:off x="1582359" y="6114538"/>
            <a:ext cx="1137586"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Public Health</a:t>
            </a:r>
          </a:p>
        </p:txBody>
      </p:sp>
      <p:sp>
        <p:nvSpPr>
          <p:cNvPr id="254" name="Oval 253">
            <a:extLst>
              <a:ext uri="{FF2B5EF4-FFF2-40B4-BE49-F238E27FC236}">
                <a16:creationId xmlns:a16="http://schemas.microsoft.com/office/drawing/2014/main" id="{8FC81F69-B776-0B5F-8DFE-138C9968C7B6}"/>
              </a:ext>
            </a:extLst>
          </p:cNvPr>
          <p:cNvSpPr/>
          <p:nvPr/>
        </p:nvSpPr>
        <p:spPr>
          <a:xfrm>
            <a:off x="1483382" y="6266003"/>
            <a:ext cx="130631" cy="130631"/>
          </a:xfrm>
          <a:prstGeom prst="ellipse">
            <a:avLst/>
          </a:prstGeom>
          <a:gradFill flip="none" rotWithShape="1">
            <a:gsLst>
              <a:gs pos="75000">
                <a:srgbClr val="00B050"/>
              </a:gs>
              <a:gs pos="50000">
                <a:schemeClr val="accent1">
                  <a:tint val="44500"/>
                  <a:satMod val="160000"/>
                </a:schemeClr>
              </a:gs>
              <a:gs pos="100000">
                <a:schemeClr val="accent1">
                  <a:tint val="23500"/>
                  <a:satMod val="160000"/>
                </a:schemeClr>
              </a:gs>
            </a:gsLst>
            <a:path path="circle">
              <a:fillToRect r="100000" b="100000"/>
            </a:path>
            <a:tileRect l="-100000" t="-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55" name="TextBox 38">
            <a:extLst>
              <a:ext uri="{FF2B5EF4-FFF2-40B4-BE49-F238E27FC236}">
                <a16:creationId xmlns:a16="http://schemas.microsoft.com/office/drawing/2014/main" id="{93C07AB4-74E3-05D3-83A5-62E9080CDBE1}"/>
              </a:ext>
            </a:extLst>
          </p:cNvPr>
          <p:cNvSpPr txBox="1"/>
          <p:nvPr/>
        </p:nvSpPr>
        <p:spPr>
          <a:xfrm>
            <a:off x="1582359" y="6260410"/>
            <a:ext cx="1137586"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a:latin typeface="Arial" panose="020B0604020202020204" pitchFamily="34" charset="0"/>
                <a:cs typeface="Arial" panose="020B0604020202020204" pitchFamily="34" charset="0"/>
              </a:rPr>
              <a:t>Financial Viability </a:t>
            </a:r>
          </a:p>
        </p:txBody>
      </p:sp>
      <p:sp>
        <p:nvSpPr>
          <p:cNvPr id="256" name="Oval 255">
            <a:extLst>
              <a:ext uri="{FF2B5EF4-FFF2-40B4-BE49-F238E27FC236}">
                <a16:creationId xmlns:a16="http://schemas.microsoft.com/office/drawing/2014/main" id="{8FC81F69-B776-0B5F-8DFE-138C9968C7B6}"/>
              </a:ext>
            </a:extLst>
          </p:cNvPr>
          <p:cNvSpPr/>
          <p:nvPr/>
        </p:nvSpPr>
        <p:spPr>
          <a:xfrm>
            <a:off x="1483382" y="6400684"/>
            <a:ext cx="130631" cy="130631"/>
          </a:xfrm>
          <a:prstGeom prst="ellipse">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57" name="TextBox 38">
            <a:extLst>
              <a:ext uri="{FF2B5EF4-FFF2-40B4-BE49-F238E27FC236}">
                <a16:creationId xmlns:a16="http://schemas.microsoft.com/office/drawing/2014/main" id="{93C07AB4-74E3-05D3-83A5-62E9080CDBE1}"/>
              </a:ext>
            </a:extLst>
          </p:cNvPr>
          <p:cNvSpPr txBox="1"/>
          <p:nvPr/>
        </p:nvSpPr>
        <p:spPr>
          <a:xfrm>
            <a:off x="1582359" y="6387305"/>
            <a:ext cx="1137586"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a:latin typeface="Arial" panose="020B0604020202020204" pitchFamily="34" charset="0"/>
                <a:cs typeface="Arial" panose="020B0604020202020204" pitchFamily="34" charset="0"/>
              </a:rPr>
              <a:t>Estates</a:t>
            </a:r>
          </a:p>
        </p:txBody>
      </p:sp>
      <p:sp>
        <p:nvSpPr>
          <p:cNvPr id="258" name="Oval 257">
            <a:extLst>
              <a:ext uri="{FF2B5EF4-FFF2-40B4-BE49-F238E27FC236}">
                <a16:creationId xmlns:a16="http://schemas.microsoft.com/office/drawing/2014/main" id="{630C6963-CBC2-1E31-1D3B-9A99149AE33A}"/>
              </a:ext>
            </a:extLst>
          </p:cNvPr>
          <p:cNvSpPr/>
          <p:nvPr/>
        </p:nvSpPr>
        <p:spPr>
          <a:xfrm>
            <a:off x="132978" y="5739800"/>
            <a:ext cx="130631" cy="130631"/>
          </a:xfrm>
          <a:prstGeom prst="ellipse">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59" name="TextBox 16">
            <a:extLst>
              <a:ext uri="{FF2B5EF4-FFF2-40B4-BE49-F238E27FC236}">
                <a16:creationId xmlns:a16="http://schemas.microsoft.com/office/drawing/2014/main" id="{A948BDBF-7F2B-CBB5-B87E-CAAE9A913A1B}"/>
              </a:ext>
            </a:extLst>
          </p:cNvPr>
          <p:cNvSpPr txBox="1"/>
          <p:nvPr/>
        </p:nvSpPr>
        <p:spPr>
          <a:xfrm>
            <a:off x="222683" y="5713763"/>
            <a:ext cx="885255"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a:latin typeface="Arial" panose="020B0604020202020204" pitchFamily="34" charset="0"/>
                <a:cs typeface="Arial" panose="020B0604020202020204" pitchFamily="34" charset="0"/>
              </a:rPr>
              <a:t>Mental Health Law</a:t>
            </a:r>
          </a:p>
        </p:txBody>
      </p:sp>
      <p:sp>
        <p:nvSpPr>
          <p:cNvPr id="260" name="Oval 259">
            <a:extLst>
              <a:ext uri="{FF2B5EF4-FFF2-40B4-BE49-F238E27FC236}">
                <a16:creationId xmlns:a16="http://schemas.microsoft.com/office/drawing/2014/main" id="{630C6963-CBC2-1E31-1D3B-9A99149AE33A}"/>
              </a:ext>
            </a:extLst>
          </p:cNvPr>
          <p:cNvSpPr/>
          <p:nvPr/>
        </p:nvSpPr>
        <p:spPr>
          <a:xfrm>
            <a:off x="132978" y="5873023"/>
            <a:ext cx="130631" cy="130631"/>
          </a:xfrm>
          <a:prstGeom prst="ellipse">
            <a:avLst/>
          </a:prstGeom>
          <a:gradFill flip="none" rotWithShape="1">
            <a:gsLst>
              <a:gs pos="0">
                <a:schemeClr val="tx2">
                  <a:lumMod val="60000"/>
                  <a:lumOff val="40000"/>
                  <a:shade val="30000"/>
                  <a:satMod val="115000"/>
                </a:schemeClr>
              </a:gs>
              <a:gs pos="50000">
                <a:schemeClr val="tx2">
                  <a:lumMod val="60000"/>
                  <a:lumOff val="40000"/>
                  <a:shade val="67500"/>
                  <a:satMod val="115000"/>
                </a:schemeClr>
              </a:gs>
              <a:gs pos="100000">
                <a:schemeClr val="tx2">
                  <a:lumMod val="60000"/>
                  <a:lumOff val="40000"/>
                  <a:shade val="100000"/>
                  <a:satMod val="115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61" name="TextBox 16">
            <a:extLst>
              <a:ext uri="{FF2B5EF4-FFF2-40B4-BE49-F238E27FC236}">
                <a16:creationId xmlns:a16="http://schemas.microsoft.com/office/drawing/2014/main" id="{A948BDBF-7F2B-CBB5-B87E-CAAE9A913A1B}"/>
              </a:ext>
            </a:extLst>
          </p:cNvPr>
          <p:cNvSpPr txBox="1"/>
          <p:nvPr/>
        </p:nvSpPr>
        <p:spPr>
          <a:xfrm>
            <a:off x="222683" y="5856764"/>
            <a:ext cx="885255"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a:latin typeface="Arial" panose="020B0604020202020204" pitchFamily="34" charset="0"/>
                <a:cs typeface="Arial" panose="020B0604020202020204" pitchFamily="34" charset="0"/>
              </a:rPr>
              <a:t>Infection Control</a:t>
            </a:r>
          </a:p>
        </p:txBody>
      </p:sp>
      <p:sp>
        <p:nvSpPr>
          <p:cNvPr id="262" name="Oval 261">
            <a:extLst>
              <a:ext uri="{FF2B5EF4-FFF2-40B4-BE49-F238E27FC236}">
                <a16:creationId xmlns:a16="http://schemas.microsoft.com/office/drawing/2014/main" id="{630C6963-CBC2-1E31-1D3B-9A99149AE33A}"/>
              </a:ext>
            </a:extLst>
          </p:cNvPr>
          <p:cNvSpPr/>
          <p:nvPr/>
        </p:nvSpPr>
        <p:spPr>
          <a:xfrm>
            <a:off x="132978" y="6006246"/>
            <a:ext cx="130631" cy="130631"/>
          </a:xfrm>
          <a:prstGeom prst="ellipse">
            <a:avLst/>
          </a:prstGeom>
          <a:solidFill>
            <a:srgbClr val="CDACE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63" name="TextBox 16">
            <a:extLst>
              <a:ext uri="{FF2B5EF4-FFF2-40B4-BE49-F238E27FC236}">
                <a16:creationId xmlns:a16="http://schemas.microsoft.com/office/drawing/2014/main" id="{A948BDBF-7F2B-CBB5-B87E-CAAE9A913A1B}"/>
              </a:ext>
            </a:extLst>
          </p:cNvPr>
          <p:cNvSpPr txBox="1"/>
          <p:nvPr/>
        </p:nvSpPr>
        <p:spPr>
          <a:xfrm>
            <a:off x="222683" y="5990604"/>
            <a:ext cx="1117295"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a:latin typeface="Arial" panose="020B0604020202020204" pitchFamily="34" charset="0"/>
                <a:cs typeface="Arial" panose="020B0604020202020204" pitchFamily="34" charset="0"/>
              </a:rPr>
              <a:t> Corporate Performance</a:t>
            </a:r>
          </a:p>
        </p:txBody>
      </p:sp>
      <p:sp>
        <p:nvSpPr>
          <p:cNvPr id="264" name="Oval 263">
            <a:extLst>
              <a:ext uri="{FF2B5EF4-FFF2-40B4-BE49-F238E27FC236}">
                <a16:creationId xmlns:a16="http://schemas.microsoft.com/office/drawing/2014/main" id="{630C6963-CBC2-1E31-1D3B-9A99149AE33A}"/>
              </a:ext>
            </a:extLst>
          </p:cNvPr>
          <p:cNvSpPr/>
          <p:nvPr/>
        </p:nvSpPr>
        <p:spPr>
          <a:xfrm>
            <a:off x="132978" y="6139469"/>
            <a:ext cx="130631" cy="130631"/>
          </a:xfrm>
          <a:prstGeom prst="ellipse">
            <a:avLst/>
          </a:pr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65" name="TextBox 16">
            <a:extLst>
              <a:ext uri="{FF2B5EF4-FFF2-40B4-BE49-F238E27FC236}">
                <a16:creationId xmlns:a16="http://schemas.microsoft.com/office/drawing/2014/main" id="{A948BDBF-7F2B-CBB5-B87E-CAAE9A913A1B}"/>
              </a:ext>
            </a:extLst>
          </p:cNvPr>
          <p:cNvSpPr txBox="1"/>
          <p:nvPr/>
        </p:nvSpPr>
        <p:spPr>
          <a:xfrm>
            <a:off x="222683" y="6122554"/>
            <a:ext cx="1117295"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a:latin typeface="Arial" panose="020B0604020202020204" pitchFamily="34" charset="0"/>
                <a:cs typeface="Arial" panose="020B0604020202020204" pitchFamily="34" charset="0"/>
              </a:rPr>
              <a:t> Corporate Governance</a:t>
            </a:r>
          </a:p>
        </p:txBody>
      </p:sp>
      <p:sp>
        <p:nvSpPr>
          <p:cNvPr id="266" name="Oval 265">
            <a:extLst>
              <a:ext uri="{FF2B5EF4-FFF2-40B4-BE49-F238E27FC236}">
                <a16:creationId xmlns:a16="http://schemas.microsoft.com/office/drawing/2014/main" id="{630C6963-CBC2-1E31-1D3B-9A99149AE33A}"/>
              </a:ext>
            </a:extLst>
          </p:cNvPr>
          <p:cNvSpPr/>
          <p:nvPr/>
        </p:nvSpPr>
        <p:spPr>
          <a:xfrm>
            <a:off x="132978" y="6272692"/>
            <a:ext cx="130631" cy="130631"/>
          </a:xfrm>
          <a:prstGeom prst="ellipse">
            <a:avLst/>
          </a:prstGeom>
          <a:gradFill flip="none" rotWithShape="1">
            <a:gsLst>
              <a:gs pos="50000">
                <a:schemeClr val="accent4">
                  <a:lumMod val="20000"/>
                  <a:lumOff val="80000"/>
                </a:schemeClr>
              </a:gs>
              <a:gs pos="50000">
                <a:srgbClr val="FF0000">
                  <a:tint val="44500"/>
                  <a:satMod val="160000"/>
                </a:srgbClr>
              </a:gs>
              <a:gs pos="100000">
                <a:srgbClr val="FF0000">
                  <a:tint val="23500"/>
                  <a:satMod val="160000"/>
                </a:srgb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67" name="Oval 266">
            <a:extLst>
              <a:ext uri="{FF2B5EF4-FFF2-40B4-BE49-F238E27FC236}">
                <a16:creationId xmlns:a16="http://schemas.microsoft.com/office/drawing/2014/main" id="{630C6963-CBC2-1E31-1D3B-9A99149AE33A}"/>
              </a:ext>
            </a:extLst>
          </p:cNvPr>
          <p:cNvSpPr/>
          <p:nvPr/>
        </p:nvSpPr>
        <p:spPr>
          <a:xfrm>
            <a:off x="1483382" y="6670043"/>
            <a:ext cx="130631" cy="130631"/>
          </a:xfrm>
          <a:prstGeom prst="ellipse">
            <a:avLst/>
          </a:prstGeom>
          <a:gradFill flip="none" rotWithShape="1">
            <a:gsLst>
              <a:gs pos="85100">
                <a:schemeClr val="accent4"/>
              </a:gs>
              <a:gs pos="0">
                <a:schemeClr val="accent2"/>
              </a:gs>
              <a:gs pos="44700">
                <a:srgbClr val="6A98C4"/>
              </a:gs>
              <a:gs pos="45000">
                <a:srgbClr val="00B0F0"/>
              </a:gs>
              <a:gs pos="100000">
                <a:schemeClr val="tx2">
                  <a:lumMod val="60000"/>
                  <a:lumOff val="40000"/>
                  <a:shade val="100000"/>
                  <a:satMod val="115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68" name="TextBox 16">
            <a:extLst>
              <a:ext uri="{FF2B5EF4-FFF2-40B4-BE49-F238E27FC236}">
                <a16:creationId xmlns:a16="http://schemas.microsoft.com/office/drawing/2014/main" id="{A948BDBF-7F2B-CBB5-B87E-CAAE9A913A1B}"/>
              </a:ext>
            </a:extLst>
          </p:cNvPr>
          <p:cNvSpPr txBox="1"/>
          <p:nvPr/>
        </p:nvSpPr>
        <p:spPr>
          <a:xfrm>
            <a:off x="222683" y="6244681"/>
            <a:ext cx="1117295"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Quality Assurance</a:t>
            </a:r>
          </a:p>
        </p:txBody>
      </p:sp>
      <p:sp>
        <p:nvSpPr>
          <p:cNvPr id="269" name="TextBox 16">
            <a:extLst>
              <a:ext uri="{FF2B5EF4-FFF2-40B4-BE49-F238E27FC236}">
                <a16:creationId xmlns:a16="http://schemas.microsoft.com/office/drawing/2014/main" id="{A948BDBF-7F2B-CBB5-B87E-CAAE9A913A1B}"/>
              </a:ext>
            </a:extLst>
          </p:cNvPr>
          <p:cNvSpPr txBox="1"/>
          <p:nvPr/>
        </p:nvSpPr>
        <p:spPr>
          <a:xfrm>
            <a:off x="1582359" y="6647829"/>
            <a:ext cx="1117295"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Communications</a:t>
            </a:r>
          </a:p>
        </p:txBody>
      </p:sp>
      <p:sp>
        <p:nvSpPr>
          <p:cNvPr id="270" name="TextBox 38">
            <a:extLst>
              <a:ext uri="{FF2B5EF4-FFF2-40B4-BE49-F238E27FC236}">
                <a16:creationId xmlns:a16="http://schemas.microsoft.com/office/drawing/2014/main" id="{93C07AB4-74E3-05D3-83A5-62E9080CDBE1}"/>
              </a:ext>
            </a:extLst>
          </p:cNvPr>
          <p:cNvSpPr txBox="1"/>
          <p:nvPr/>
        </p:nvSpPr>
        <p:spPr>
          <a:xfrm>
            <a:off x="1582359" y="6502443"/>
            <a:ext cx="1137586"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a:latin typeface="Arial" panose="020B0604020202020204" pitchFamily="34" charset="0"/>
                <a:cs typeface="Arial" panose="020B0604020202020204" pitchFamily="34" charset="0"/>
              </a:rPr>
              <a:t>Digital</a:t>
            </a:r>
          </a:p>
        </p:txBody>
      </p:sp>
      <p:sp>
        <p:nvSpPr>
          <p:cNvPr id="271" name="Oval 270">
            <a:extLst>
              <a:ext uri="{FF2B5EF4-FFF2-40B4-BE49-F238E27FC236}">
                <a16:creationId xmlns:a16="http://schemas.microsoft.com/office/drawing/2014/main" id="{8FC81F69-B776-0B5F-8DFE-138C9968C7B6}"/>
              </a:ext>
            </a:extLst>
          </p:cNvPr>
          <p:cNvSpPr/>
          <p:nvPr/>
        </p:nvSpPr>
        <p:spPr>
          <a:xfrm>
            <a:off x="1483382" y="6535365"/>
            <a:ext cx="130631" cy="130631"/>
          </a:xfrm>
          <a:prstGeom prst="ellipse">
            <a:avLst/>
          </a:prstGeom>
          <a:gradFill>
            <a:gsLst>
              <a:gs pos="31373">
                <a:schemeClr val="accent4">
                  <a:lumMod val="20000"/>
                  <a:lumOff val="80000"/>
                </a:schemeClr>
              </a:gs>
              <a:gs pos="75000">
                <a:srgbClr val="FF0000"/>
              </a:gs>
              <a:gs pos="50000">
                <a:schemeClr val="accent1">
                  <a:tint val="44500"/>
                  <a:satMod val="160000"/>
                </a:schemeClr>
              </a:gs>
              <a:gs pos="100000">
                <a:schemeClr val="accent1">
                  <a:tint val="23500"/>
                  <a:satMod val="160000"/>
                </a:schemeClr>
              </a:gs>
            </a:gsLst>
            <a:path path="circle">
              <a:fillToRect r="100000" b="10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72" name="Rectangle 271">
            <a:extLst>
              <a:ext uri="{FF2B5EF4-FFF2-40B4-BE49-F238E27FC236}">
                <a16:creationId xmlns:a16="http://schemas.microsoft.com/office/drawing/2014/main" id="{CD105C4F-6A89-0571-6D2E-5E63494278E2}"/>
              </a:ext>
            </a:extLst>
          </p:cNvPr>
          <p:cNvSpPr/>
          <p:nvPr/>
        </p:nvSpPr>
        <p:spPr>
          <a:xfrm>
            <a:off x="1460555" y="5200789"/>
            <a:ext cx="163251" cy="132206"/>
          </a:xfrm>
          <a:prstGeom prst="rect">
            <a:avLst/>
          </a:prstGeom>
          <a:solidFill>
            <a:srgbClr val="E20EE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73" name="TextBox 22">
            <a:extLst>
              <a:ext uri="{FF2B5EF4-FFF2-40B4-BE49-F238E27FC236}">
                <a16:creationId xmlns:a16="http://schemas.microsoft.com/office/drawing/2014/main" id="{18DC1D8C-898F-AC4A-1F94-BCA88E4AEDAF}"/>
              </a:ext>
            </a:extLst>
          </p:cNvPr>
          <p:cNvSpPr txBox="1"/>
          <p:nvPr/>
        </p:nvSpPr>
        <p:spPr>
          <a:xfrm>
            <a:off x="1588568" y="5134860"/>
            <a:ext cx="1660854" cy="26294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smtClean="0">
                <a:latin typeface="Arial" panose="020B0604020202020204" pitchFamily="34" charset="0"/>
                <a:cs typeface="Arial" panose="020B0604020202020204" pitchFamily="34" charset="0"/>
              </a:rPr>
              <a:t>Improving Access to Psychological Therapies (IAPT)</a:t>
            </a:r>
            <a:endParaRPr lang="en-GB" sz="544" dirty="0">
              <a:latin typeface="Arial" panose="020B0604020202020204" pitchFamily="34" charset="0"/>
              <a:cs typeface="Arial" panose="020B0604020202020204" pitchFamily="34" charset="0"/>
            </a:endParaRPr>
          </a:p>
        </p:txBody>
      </p:sp>
      <p:sp>
        <p:nvSpPr>
          <p:cNvPr id="274" name="Rectangle 273">
            <a:extLst>
              <a:ext uri="{FF2B5EF4-FFF2-40B4-BE49-F238E27FC236}">
                <a16:creationId xmlns:a16="http://schemas.microsoft.com/office/drawing/2014/main" id="{CD105C4F-6A89-0571-6D2E-5E63494278E2}"/>
              </a:ext>
            </a:extLst>
          </p:cNvPr>
          <p:cNvSpPr/>
          <p:nvPr/>
        </p:nvSpPr>
        <p:spPr>
          <a:xfrm>
            <a:off x="1469228" y="5436301"/>
            <a:ext cx="163251" cy="132206"/>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75" name="TextBox 22">
            <a:extLst>
              <a:ext uri="{FF2B5EF4-FFF2-40B4-BE49-F238E27FC236}">
                <a16:creationId xmlns:a16="http://schemas.microsoft.com/office/drawing/2014/main" id="{18DC1D8C-898F-AC4A-1F94-BCA88E4AEDAF}"/>
              </a:ext>
            </a:extLst>
          </p:cNvPr>
          <p:cNvSpPr txBox="1"/>
          <p:nvPr/>
        </p:nvSpPr>
        <p:spPr>
          <a:xfrm>
            <a:off x="1610711" y="5367889"/>
            <a:ext cx="1772372" cy="26294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smtClean="0">
                <a:latin typeface="Arial" panose="020B0604020202020204" pitchFamily="34" charset="0"/>
                <a:cs typeface="Arial" panose="020B0604020202020204" pitchFamily="34" charset="0"/>
              </a:rPr>
              <a:t>Specialist Children's and Young People’s Service (SCYPS)</a:t>
            </a:r>
            <a:endParaRPr lang="en-GB" sz="544" dirty="0">
              <a:latin typeface="Arial" panose="020B0604020202020204" pitchFamily="34" charset="0"/>
              <a:cs typeface="Arial" panose="020B0604020202020204" pitchFamily="34" charset="0"/>
            </a:endParaRPr>
          </a:p>
        </p:txBody>
      </p:sp>
      <p:sp>
        <p:nvSpPr>
          <p:cNvPr id="276" name="Rectangle 275"/>
          <p:cNvSpPr/>
          <p:nvPr/>
        </p:nvSpPr>
        <p:spPr>
          <a:xfrm>
            <a:off x="88063" y="4809030"/>
            <a:ext cx="3166161" cy="11827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600" b="1" dirty="0">
                <a:latin typeface="Arial" panose="020B0604020202020204" pitchFamily="34" charset="0"/>
                <a:cs typeface="Arial" panose="020B0604020202020204" pitchFamily="34" charset="0"/>
              </a:rPr>
              <a:t>Directorate</a:t>
            </a:r>
          </a:p>
        </p:txBody>
      </p:sp>
      <p:sp>
        <p:nvSpPr>
          <p:cNvPr id="277" name="Rectangle 276"/>
          <p:cNvSpPr/>
          <p:nvPr/>
        </p:nvSpPr>
        <p:spPr>
          <a:xfrm>
            <a:off x="106038" y="5599291"/>
            <a:ext cx="3141333" cy="109029"/>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600" b="1" dirty="0">
                <a:latin typeface="Arial" panose="020B0604020202020204" pitchFamily="34" charset="0"/>
                <a:cs typeface="Arial" panose="020B0604020202020204" pitchFamily="34" charset="0"/>
              </a:rPr>
              <a:t>Corporate Service</a:t>
            </a:r>
          </a:p>
        </p:txBody>
      </p:sp>
      <p:sp>
        <p:nvSpPr>
          <p:cNvPr id="282" name="Rectangle 281">
            <a:extLst>
              <a:ext uri="{FF2B5EF4-FFF2-40B4-BE49-F238E27FC236}">
                <a16:creationId xmlns:a16="http://schemas.microsoft.com/office/drawing/2014/main" id="{630C6963-CBC2-1E31-1D3B-9A99149AE33A}"/>
              </a:ext>
            </a:extLst>
          </p:cNvPr>
          <p:cNvSpPr/>
          <p:nvPr/>
        </p:nvSpPr>
        <p:spPr>
          <a:xfrm>
            <a:off x="140628" y="5421528"/>
            <a:ext cx="130631" cy="130631"/>
          </a:xfrm>
          <a:prstGeom prst="rect">
            <a:avLst/>
          </a:prstGeom>
          <a:solidFill>
            <a:srgbClr val="66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83" name="TextBox 16">
            <a:extLst>
              <a:ext uri="{FF2B5EF4-FFF2-40B4-BE49-F238E27FC236}">
                <a16:creationId xmlns:a16="http://schemas.microsoft.com/office/drawing/2014/main" id="{A948BDBF-7F2B-CBB5-B87E-CAAE9A913A1B}"/>
              </a:ext>
            </a:extLst>
          </p:cNvPr>
          <p:cNvSpPr txBox="1"/>
          <p:nvPr/>
        </p:nvSpPr>
        <p:spPr>
          <a:xfrm>
            <a:off x="238363" y="5425344"/>
            <a:ext cx="885255"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Tower Hamlets MH</a:t>
            </a:r>
          </a:p>
        </p:txBody>
      </p:sp>
      <p:sp>
        <p:nvSpPr>
          <p:cNvPr id="284" name="Rectangle 283">
            <a:extLst>
              <a:ext uri="{FF2B5EF4-FFF2-40B4-BE49-F238E27FC236}">
                <a16:creationId xmlns:a16="http://schemas.microsoft.com/office/drawing/2014/main" id="{FBB2FED6-ACCF-AC42-AA8A-D09F53AEF28C}"/>
              </a:ext>
            </a:extLst>
          </p:cNvPr>
          <p:cNvSpPr/>
          <p:nvPr/>
        </p:nvSpPr>
        <p:spPr>
          <a:xfrm>
            <a:off x="131380" y="4958773"/>
            <a:ext cx="130631" cy="130631"/>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285" name="TextBox 21">
            <a:extLst>
              <a:ext uri="{FF2B5EF4-FFF2-40B4-BE49-F238E27FC236}">
                <a16:creationId xmlns:a16="http://schemas.microsoft.com/office/drawing/2014/main" id="{13A2B149-F145-A9B4-8357-0DC0A70F51F3}"/>
              </a:ext>
            </a:extLst>
          </p:cNvPr>
          <p:cNvSpPr txBox="1"/>
          <p:nvPr/>
        </p:nvSpPr>
        <p:spPr>
          <a:xfrm>
            <a:off x="229115" y="4951995"/>
            <a:ext cx="972512"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Tower Hamlets CHS</a:t>
            </a:r>
          </a:p>
        </p:txBody>
      </p:sp>
    </p:spTree>
    <p:extLst>
      <p:ext uri="{BB962C8B-B14F-4D97-AF65-F5344CB8AC3E}">
        <p14:creationId xmlns:p14="http://schemas.microsoft.com/office/powerpoint/2010/main" val="1405645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879</Words>
  <Application>Microsoft Office PowerPoint</Application>
  <PresentationFormat>Widescreen</PresentationFormat>
  <Paragraphs>76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Baksh de la Iglesia Amber</dc:creator>
  <cp:lastModifiedBy>Baksh de la Iglesia Amber</cp:lastModifiedBy>
  <cp:revision>1</cp:revision>
  <dcterms:created xsi:type="dcterms:W3CDTF">2023-05-04T11:27:24Z</dcterms:created>
  <dcterms:modified xsi:type="dcterms:W3CDTF">2023-05-04T11:27:40Z</dcterms:modified>
</cp:coreProperties>
</file>