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66" d="100"/>
          <a:sy n="66" d="100"/>
        </p:scale>
        <p:origin x="63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63C6D49-DA8F-4E9F-BFA5-69035FC3577F}" type="datetimeFigureOut">
              <a:rPr lang="en-GB" smtClean="0"/>
              <a:t>04/05/2023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B620477-A8D8-4109-B54D-7C4F44A504BD}" type="slidenum">
              <a:rPr lang="en-GB" smtClean="0"/>
              <a:t>‹#›</a:t>
            </a:fld>
            <a:endParaRPr lang="en-GB"/>
          </a:p>
        </p:txBody>
      </p:sp>
    </p:spTree>
    <p:extLst>
      <p:ext uri="{BB962C8B-B14F-4D97-AF65-F5344CB8AC3E}">
        <p14:creationId xmlns:p14="http://schemas.microsoft.com/office/powerpoint/2010/main" val="20317760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63C6D49-DA8F-4E9F-BFA5-69035FC3577F}" type="datetimeFigureOut">
              <a:rPr lang="en-GB" smtClean="0"/>
              <a:t>04/05/2023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B620477-A8D8-4109-B54D-7C4F44A504BD}" type="slidenum">
              <a:rPr lang="en-GB" smtClean="0"/>
              <a:t>‹#›</a:t>
            </a:fld>
            <a:endParaRPr lang="en-GB"/>
          </a:p>
        </p:txBody>
      </p:sp>
    </p:spTree>
    <p:extLst>
      <p:ext uri="{BB962C8B-B14F-4D97-AF65-F5344CB8AC3E}">
        <p14:creationId xmlns:p14="http://schemas.microsoft.com/office/powerpoint/2010/main" val="3590247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63C6D49-DA8F-4E9F-BFA5-69035FC3577F}" type="datetimeFigureOut">
              <a:rPr lang="en-GB" smtClean="0"/>
              <a:t>04/05/2023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B620477-A8D8-4109-B54D-7C4F44A504BD}" type="slidenum">
              <a:rPr lang="en-GB" smtClean="0"/>
              <a:t>‹#›</a:t>
            </a:fld>
            <a:endParaRPr lang="en-GB"/>
          </a:p>
        </p:txBody>
      </p:sp>
    </p:spTree>
    <p:extLst>
      <p:ext uri="{BB962C8B-B14F-4D97-AF65-F5344CB8AC3E}">
        <p14:creationId xmlns:p14="http://schemas.microsoft.com/office/powerpoint/2010/main" val="4054501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63C6D49-DA8F-4E9F-BFA5-69035FC3577F}" type="datetimeFigureOut">
              <a:rPr lang="en-GB" smtClean="0"/>
              <a:t>04/05/2023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B620477-A8D8-4109-B54D-7C4F44A504BD}" type="slidenum">
              <a:rPr lang="en-GB" smtClean="0"/>
              <a:t>‹#›</a:t>
            </a:fld>
            <a:endParaRPr lang="en-GB"/>
          </a:p>
        </p:txBody>
      </p:sp>
    </p:spTree>
    <p:extLst>
      <p:ext uri="{BB962C8B-B14F-4D97-AF65-F5344CB8AC3E}">
        <p14:creationId xmlns:p14="http://schemas.microsoft.com/office/powerpoint/2010/main" val="6091729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63C6D49-DA8F-4E9F-BFA5-69035FC3577F}" type="datetimeFigureOut">
              <a:rPr lang="en-GB" smtClean="0"/>
              <a:t>04/05/2023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B620477-A8D8-4109-B54D-7C4F44A504BD}" type="slidenum">
              <a:rPr lang="en-GB" smtClean="0"/>
              <a:t>‹#›</a:t>
            </a:fld>
            <a:endParaRPr lang="en-GB"/>
          </a:p>
        </p:txBody>
      </p:sp>
    </p:spTree>
    <p:extLst>
      <p:ext uri="{BB962C8B-B14F-4D97-AF65-F5344CB8AC3E}">
        <p14:creationId xmlns:p14="http://schemas.microsoft.com/office/powerpoint/2010/main" val="17183985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63C6D49-DA8F-4E9F-BFA5-69035FC3577F}" type="datetimeFigureOut">
              <a:rPr lang="en-GB" smtClean="0"/>
              <a:t>04/05/2023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B620477-A8D8-4109-B54D-7C4F44A504BD}" type="slidenum">
              <a:rPr lang="en-GB" smtClean="0"/>
              <a:t>‹#›</a:t>
            </a:fld>
            <a:endParaRPr lang="en-GB"/>
          </a:p>
        </p:txBody>
      </p:sp>
    </p:spTree>
    <p:extLst>
      <p:ext uri="{BB962C8B-B14F-4D97-AF65-F5344CB8AC3E}">
        <p14:creationId xmlns:p14="http://schemas.microsoft.com/office/powerpoint/2010/main" val="9857117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63C6D49-DA8F-4E9F-BFA5-69035FC3577F}" type="datetimeFigureOut">
              <a:rPr lang="en-GB" smtClean="0"/>
              <a:t>04/05/2023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B620477-A8D8-4109-B54D-7C4F44A504BD}" type="slidenum">
              <a:rPr lang="en-GB" smtClean="0"/>
              <a:t>‹#›</a:t>
            </a:fld>
            <a:endParaRPr lang="en-GB"/>
          </a:p>
        </p:txBody>
      </p:sp>
    </p:spTree>
    <p:extLst>
      <p:ext uri="{BB962C8B-B14F-4D97-AF65-F5344CB8AC3E}">
        <p14:creationId xmlns:p14="http://schemas.microsoft.com/office/powerpoint/2010/main" val="1439560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63C6D49-DA8F-4E9F-BFA5-69035FC3577F}" type="datetimeFigureOut">
              <a:rPr lang="en-GB" smtClean="0"/>
              <a:t>04/05/2023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B620477-A8D8-4109-B54D-7C4F44A504BD}" type="slidenum">
              <a:rPr lang="en-GB" smtClean="0"/>
              <a:t>‹#›</a:t>
            </a:fld>
            <a:endParaRPr lang="en-GB"/>
          </a:p>
        </p:txBody>
      </p:sp>
    </p:spTree>
    <p:extLst>
      <p:ext uri="{BB962C8B-B14F-4D97-AF65-F5344CB8AC3E}">
        <p14:creationId xmlns:p14="http://schemas.microsoft.com/office/powerpoint/2010/main" val="21750704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3C6D49-DA8F-4E9F-BFA5-69035FC3577F}" type="datetimeFigureOut">
              <a:rPr lang="en-GB" smtClean="0"/>
              <a:t>04/05/2023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B620477-A8D8-4109-B54D-7C4F44A504BD}" type="slidenum">
              <a:rPr lang="en-GB" smtClean="0"/>
              <a:t>‹#›</a:t>
            </a:fld>
            <a:endParaRPr lang="en-GB"/>
          </a:p>
        </p:txBody>
      </p:sp>
    </p:spTree>
    <p:extLst>
      <p:ext uri="{BB962C8B-B14F-4D97-AF65-F5344CB8AC3E}">
        <p14:creationId xmlns:p14="http://schemas.microsoft.com/office/powerpoint/2010/main" val="3432886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63C6D49-DA8F-4E9F-BFA5-69035FC3577F}" type="datetimeFigureOut">
              <a:rPr lang="en-GB" smtClean="0"/>
              <a:t>04/05/2023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B620477-A8D8-4109-B54D-7C4F44A504BD}" type="slidenum">
              <a:rPr lang="en-GB" smtClean="0"/>
              <a:t>‹#›</a:t>
            </a:fld>
            <a:endParaRPr lang="en-GB"/>
          </a:p>
        </p:txBody>
      </p:sp>
    </p:spTree>
    <p:extLst>
      <p:ext uri="{BB962C8B-B14F-4D97-AF65-F5344CB8AC3E}">
        <p14:creationId xmlns:p14="http://schemas.microsoft.com/office/powerpoint/2010/main" val="27492872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63C6D49-DA8F-4E9F-BFA5-69035FC3577F}" type="datetimeFigureOut">
              <a:rPr lang="en-GB" smtClean="0"/>
              <a:t>04/05/2023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B620477-A8D8-4109-B54D-7C4F44A504BD}" type="slidenum">
              <a:rPr lang="en-GB" smtClean="0"/>
              <a:t>‹#›</a:t>
            </a:fld>
            <a:endParaRPr lang="en-GB"/>
          </a:p>
        </p:txBody>
      </p:sp>
    </p:spTree>
    <p:extLst>
      <p:ext uri="{BB962C8B-B14F-4D97-AF65-F5344CB8AC3E}">
        <p14:creationId xmlns:p14="http://schemas.microsoft.com/office/powerpoint/2010/main" val="22696688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3C6D49-DA8F-4E9F-BFA5-69035FC3577F}" type="datetimeFigureOut">
              <a:rPr lang="en-GB" smtClean="0"/>
              <a:t>04/05/2023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620477-A8D8-4109-B54D-7C4F44A504BD}" type="slidenum">
              <a:rPr lang="en-GB" smtClean="0"/>
              <a:t>‹#›</a:t>
            </a:fld>
            <a:endParaRPr lang="en-GB"/>
          </a:p>
        </p:txBody>
      </p:sp>
    </p:spTree>
    <p:extLst>
      <p:ext uri="{BB962C8B-B14F-4D97-AF65-F5344CB8AC3E}">
        <p14:creationId xmlns:p14="http://schemas.microsoft.com/office/powerpoint/2010/main" val="30139100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4A77F04-71FA-5127-761E-16EA4DE66FD1}"/>
              </a:ext>
            </a:extLst>
          </p:cNvPr>
          <p:cNvSpPr/>
          <p:nvPr/>
        </p:nvSpPr>
        <p:spPr>
          <a:xfrm>
            <a:off x="155635" y="2929865"/>
            <a:ext cx="1844260" cy="153040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00"/>
                </a:solidFill>
                <a:latin typeface="Arial" panose="020B0604020202020204" pitchFamily="34" charset="0"/>
                <a:cs typeface="Arial" panose="020B0604020202020204" pitchFamily="34" charset="0"/>
              </a:rPr>
              <a:t>Tower Hamlets Mental Health </a:t>
            </a:r>
            <a:r>
              <a:rPr lang="en-US" dirty="0" smtClean="0">
                <a:solidFill>
                  <a:srgbClr val="000000"/>
                </a:solidFill>
                <a:latin typeface="Arial" panose="020B0604020202020204" pitchFamily="34" charset="0"/>
                <a:cs typeface="Arial" panose="020B0604020202020204" pitchFamily="34" charset="0"/>
              </a:rPr>
              <a:t>2023/24 </a:t>
            </a:r>
            <a:r>
              <a:rPr lang="en-US" dirty="0">
                <a:solidFill>
                  <a:srgbClr val="000000"/>
                </a:solidFill>
                <a:latin typeface="Arial" panose="020B0604020202020204" pitchFamily="34" charset="0"/>
                <a:cs typeface="Arial" panose="020B0604020202020204" pitchFamily="34" charset="0"/>
              </a:rPr>
              <a:t>Annual Plan Priorities</a:t>
            </a:r>
          </a:p>
        </p:txBody>
      </p:sp>
      <p:sp>
        <p:nvSpPr>
          <p:cNvPr id="5" name="Rectangle 4">
            <a:extLst>
              <a:ext uri="{FF2B5EF4-FFF2-40B4-BE49-F238E27FC236}">
                <a16:creationId xmlns:a16="http://schemas.microsoft.com/office/drawing/2014/main" id="{88040B2C-E5F6-B4AE-82B5-C01A84D5E308}"/>
              </a:ext>
            </a:extLst>
          </p:cNvPr>
          <p:cNvSpPr/>
          <p:nvPr/>
        </p:nvSpPr>
        <p:spPr>
          <a:xfrm>
            <a:off x="2898285" y="1366188"/>
            <a:ext cx="1844260" cy="473444"/>
          </a:xfrm>
          <a:prstGeom prst="rect">
            <a:avLst/>
          </a:prstGeom>
          <a:solidFill>
            <a:schemeClr val="accent3">
              <a:lumMod val="20000"/>
              <a:lumOff val="8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400">
                <a:solidFill>
                  <a:schemeClr val="tx1"/>
                </a:solidFill>
                <a:latin typeface="Arial"/>
                <a:cs typeface="Calibri"/>
              </a:rPr>
              <a:t>Improved Population Health</a:t>
            </a:r>
          </a:p>
        </p:txBody>
      </p:sp>
      <p:sp>
        <p:nvSpPr>
          <p:cNvPr id="7" name="Rectangle 6">
            <a:extLst>
              <a:ext uri="{FF2B5EF4-FFF2-40B4-BE49-F238E27FC236}">
                <a16:creationId xmlns:a16="http://schemas.microsoft.com/office/drawing/2014/main" id="{56C491FD-E604-9344-DEF7-DE718783197F}"/>
              </a:ext>
            </a:extLst>
          </p:cNvPr>
          <p:cNvSpPr/>
          <p:nvPr/>
        </p:nvSpPr>
        <p:spPr>
          <a:xfrm>
            <a:off x="2898283" y="2877895"/>
            <a:ext cx="1844260" cy="473444"/>
          </a:xfrm>
          <a:prstGeom prst="rect">
            <a:avLst/>
          </a:prstGeom>
          <a:solidFill>
            <a:schemeClr val="accent3">
              <a:lumMod val="20000"/>
              <a:lumOff val="8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400">
                <a:solidFill>
                  <a:srgbClr val="000000"/>
                </a:solidFill>
                <a:latin typeface="Arial"/>
                <a:cs typeface="Calibri"/>
              </a:rPr>
              <a:t>Improved Experience of Care</a:t>
            </a:r>
            <a:endParaRPr lang="en-US" sz="1400">
              <a:solidFill>
                <a:srgbClr val="000000"/>
              </a:solidFill>
              <a:latin typeface="Arial"/>
              <a:cs typeface="Arial"/>
            </a:endParaRPr>
          </a:p>
        </p:txBody>
      </p:sp>
      <p:sp>
        <p:nvSpPr>
          <p:cNvPr id="9" name="Rectangle 8">
            <a:extLst>
              <a:ext uri="{FF2B5EF4-FFF2-40B4-BE49-F238E27FC236}">
                <a16:creationId xmlns:a16="http://schemas.microsoft.com/office/drawing/2014/main" id="{D14CF52A-E226-1663-AADA-0B700E67665E}"/>
              </a:ext>
            </a:extLst>
          </p:cNvPr>
          <p:cNvSpPr/>
          <p:nvPr/>
        </p:nvSpPr>
        <p:spPr>
          <a:xfrm>
            <a:off x="2860181" y="3739138"/>
            <a:ext cx="1844260" cy="473444"/>
          </a:xfrm>
          <a:prstGeom prst="rect">
            <a:avLst/>
          </a:prstGeom>
          <a:solidFill>
            <a:schemeClr val="accent3">
              <a:lumMod val="20000"/>
              <a:lumOff val="8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400">
                <a:solidFill>
                  <a:srgbClr val="000000"/>
                </a:solidFill>
                <a:latin typeface="Arial"/>
                <a:cs typeface="Calibri"/>
              </a:rPr>
              <a:t>Improved Staff Experience</a:t>
            </a:r>
            <a:endParaRPr lang="en-US" sz="1400">
              <a:solidFill>
                <a:srgbClr val="000000"/>
              </a:solidFill>
              <a:latin typeface="Arial"/>
              <a:cs typeface="Arial"/>
            </a:endParaRPr>
          </a:p>
        </p:txBody>
      </p:sp>
      <p:sp>
        <p:nvSpPr>
          <p:cNvPr id="10" name="Rectangle 9">
            <a:extLst>
              <a:ext uri="{FF2B5EF4-FFF2-40B4-BE49-F238E27FC236}">
                <a16:creationId xmlns:a16="http://schemas.microsoft.com/office/drawing/2014/main" id="{CEED66E1-0754-BBEB-109D-B072037E1EBF}"/>
              </a:ext>
            </a:extLst>
          </p:cNvPr>
          <p:cNvSpPr/>
          <p:nvPr/>
        </p:nvSpPr>
        <p:spPr>
          <a:xfrm>
            <a:off x="2879230" y="4771832"/>
            <a:ext cx="1844260" cy="473444"/>
          </a:xfrm>
          <a:prstGeom prst="rect">
            <a:avLst/>
          </a:prstGeom>
          <a:solidFill>
            <a:schemeClr val="accent3">
              <a:lumMod val="20000"/>
              <a:lumOff val="8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400">
                <a:solidFill>
                  <a:srgbClr val="000000"/>
                </a:solidFill>
                <a:latin typeface="Arial"/>
                <a:cs typeface="Calibri"/>
              </a:rPr>
              <a:t>Improved Value</a:t>
            </a:r>
            <a:endParaRPr lang="en-US" sz="1400">
              <a:solidFill>
                <a:srgbClr val="000000"/>
              </a:solidFill>
              <a:latin typeface="Arial"/>
              <a:cs typeface="Arial"/>
            </a:endParaRPr>
          </a:p>
        </p:txBody>
      </p:sp>
      <p:cxnSp>
        <p:nvCxnSpPr>
          <p:cNvPr id="12" name="Straight Arrow Connector 11">
            <a:extLst>
              <a:ext uri="{FF2B5EF4-FFF2-40B4-BE49-F238E27FC236}">
                <a16:creationId xmlns:a16="http://schemas.microsoft.com/office/drawing/2014/main" id="{9E2BE3B5-F510-956B-E0B8-97BE5787B611}"/>
              </a:ext>
            </a:extLst>
          </p:cNvPr>
          <p:cNvCxnSpPr/>
          <p:nvPr/>
        </p:nvCxnSpPr>
        <p:spPr>
          <a:xfrm flipH="1">
            <a:off x="2022988" y="1636456"/>
            <a:ext cx="855406" cy="193449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F40CD0F4-31AA-B8ED-19C1-EF36BBFD4899}"/>
              </a:ext>
            </a:extLst>
          </p:cNvPr>
          <p:cNvCxnSpPr>
            <a:cxnSpLocks/>
          </p:cNvCxnSpPr>
          <p:nvPr/>
        </p:nvCxnSpPr>
        <p:spPr>
          <a:xfrm flipH="1">
            <a:off x="2022988" y="3160454"/>
            <a:ext cx="855406" cy="47195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55FC239C-B4F2-CF28-B74C-82DC6D71BC15}"/>
              </a:ext>
            </a:extLst>
          </p:cNvPr>
          <p:cNvCxnSpPr>
            <a:cxnSpLocks/>
          </p:cNvCxnSpPr>
          <p:nvPr/>
        </p:nvCxnSpPr>
        <p:spPr>
          <a:xfrm flipH="1" flipV="1">
            <a:off x="2050027" y="3658214"/>
            <a:ext cx="858478" cy="30879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2113D928-F40B-7E17-0FF6-BF2FFDD2EDE6}"/>
              </a:ext>
            </a:extLst>
          </p:cNvPr>
          <p:cNvCxnSpPr>
            <a:cxnSpLocks/>
          </p:cNvCxnSpPr>
          <p:nvPr/>
        </p:nvCxnSpPr>
        <p:spPr>
          <a:xfrm flipH="1" flipV="1">
            <a:off x="2059859" y="3637935"/>
            <a:ext cx="791496" cy="137558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BB34D39D-4193-77D6-3453-C957D5C7C0F1}"/>
              </a:ext>
            </a:extLst>
          </p:cNvPr>
          <p:cNvSpPr/>
          <p:nvPr/>
        </p:nvSpPr>
        <p:spPr>
          <a:xfrm>
            <a:off x="5061382" y="1366188"/>
            <a:ext cx="1844260" cy="473444"/>
          </a:xfrm>
          <a:prstGeom prst="rect">
            <a:avLst/>
          </a:prstGeom>
          <a:solidFill>
            <a:schemeClr val="accent2">
              <a:lumMod val="20000"/>
              <a:lumOff val="8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1000" dirty="0">
                <a:solidFill>
                  <a:schemeClr val="tx1"/>
                </a:solidFill>
                <a:latin typeface="Arial"/>
                <a:cs typeface="Arial"/>
              </a:rPr>
              <a:t>Implementing the Community Mental Health </a:t>
            </a:r>
            <a:endParaRPr lang="en-US" sz="1000" dirty="0">
              <a:solidFill>
                <a:schemeClr val="tx1"/>
              </a:solidFill>
              <a:latin typeface="Calibri" panose="020F0502020204030204"/>
              <a:cs typeface="Calibri" panose="020F0502020204030204"/>
            </a:endParaRPr>
          </a:p>
          <a:p>
            <a:pPr algn="ctr"/>
            <a:r>
              <a:rPr lang="en-GB" sz="1000" dirty="0">
                <a:solidFill>
                  <a:schemeClr val="tx1"/>
                </a:solidFill>
                <a:latin typeface="Arial"/>
                <a:cs typeface="Arial"/>
              </a:rPr>
              <a:t>Transformation programme</a:t>
            </a:r>
            <a:endParaRPr lang="en-US" sz="1000" dirty="0">
              <a:solidFill>
                <a:schemeClr val="tx1"/>
              </a:solidFill>
              <a:ea typeface="+mn-lt"/>
              <a:cs typeface="+mn-lt"/>
            </a:endParaRPr>
          </a:p>
        </p:txBody>
      </p:sp>
      <p:sp>
        <p:nvSpPr>
          <p:cNvPr id="18" name="Rectangle 17">
            <a:extLst>
              <a:ext uri="{FF2B5EF4-FFF2-40B4-BE49-F238E27FC236}">
                <a16:creationId xmlns:a16="http://schemas.microsoft.com/office/drawing/2014/main" id="{CA40D362-0113-2269-14B5-7ED173A0A75E}"/>
              </a:ext>
            </a:extLst>
          </p:cNvPr>
          <p:cNvSpPr/>
          <p:nvPr/>
        </p:nvSpPr>
        <p:spPr>
          <a:xfrm>
            <a:off x="5051856" y="2118048"/>
            <a:ext cx="1844260" cy="473444"/>
          </a:xfrm>
          <a:prstGeom prst="rect">
            <a:avLst/>
          </a:prstGeom>
          <a:solidFill>
            <a:schemeClr val="accent2">
              <a:lumMod val="20000"/>
              <a:lumOff val="8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000">
                <a:solidFill>
                  <a:schemeClr val="tx1"/>
                </a:solidFill>
                <a:latin typeface="Arial"/>
                <a:cs typeface="Calibri"/>
              </a:rPr>
              <a:t>Improving and sustaining Acute Mental Health Inpatient Care</a:t>
            </a:r>
          </a:p>
        </p:txBody>
      </p:sp>
      <p:sp>
        <p:nvSpPr>
          <p:cNvPr id="19" name="Rectangle 18">
            <a:extLst>
              <a:ext uri="{FF2B5EF4-FFF2-40B4-BE49-F238E27FC236}">
                <a16:creationId xmlns:a16="http://schemas.microsoft.com/office/drawing/2014/main" id="{61D6C0ED-4551-93E3-1CF4-28B489A3FA3C}"/>
              </a:ext>
            </a:extLst>
          </p:cNvPr>
          <p:cNvSpPr/>
          <p:nvPr/>
        </p:nvSpPr>
        <p:spPr>
          <a:xfrm>
            <a:off x="5032805" y="2781416"/>
            <a:ext cx="1844260" cy="590651"/>
          </a:xfrm>
          <a:prstGeom prst="rect">
            <a:avLst/>
          </a:prstGeom>
          <a:solidFill>
            <a:schemeClr val="accent2">
              <a:lumMod val="20000"/>
              <a:lumOff val="8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000" dirty="0">
                <a:solidFill>
                  <a:schemeClr val="tx1"/>
                </a:solidFill>
                <a:latin typeface="Arial"/>
                <a:cs typeface="Calibri"/>
              </a:rPr>
              <a:t>Reducing inequalities and improving access to </a:t>
            </a:r>
            <a:r>
              <a:rPr lang="en-US" sz="1000" dirty="0" smtClean="0">
                <a:solidFill>
                  <a:schemeClr val="tx1"/>
                </a:solidFill>
                <a:latin typeface="Arial"/>
                <a:cs typeface="Calibri"/>
              </a:rPr>
              <a:t>mental health and learning disability </a:t>
            </a:r>
            <a:r>
              <a:rPr lang="en-US" sz="1000" dirty="0">
                <a:solidFill>
                  <a:schemeClr val="tx1"/>
                </a:solidFill>
                <a:latin typeface="Arial"/>
                <a:cs typeface="Calibri"/>
              </a:rPr>
              <a:t>services </a:t>
            </a:r>
          </a:p>
        </p:txBody>
      </p:sp>
      <p:sp>
        <p:nvSpPr>
          <p:cNvPr id="22" name="Rectangle 21">
            <a:extLst>
              <a:ext uri="{FF2B5EF4-FFF2-40B4-BE49-F238E27FC236}">
                <a16:creationId xmlns:a16="http://schemas.microsoft.com/office/drawing/2014/main" id="{8950941D-68F4-F8EB-6B65-F7EBCEB957CB}"/>
              </a:ext>
            </a:extLst>
          </p:cNvPr>
          <p:cNvSpPr/>
          <p:nvPr/>
        </p:nvSpPr>
        <p:spPr>
          <a:xfrm>
            <a:off x="5023280" y="3628527"/>
            <a:ext cx="1844260" cy="473444"/>
          </a:xfrm>
          <a:prstGeom prst="rect">
            <a:avLst/>
          </a:prstGeom>
          <a:solidFill>
            <a:schemeClr val="accent2">
              <a:lumMod val="20000"/>
              <a:lumOff val="8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000">
                <a:solidFill>
                  <a:schemeClr val="tx1"/>
                </a:solidFill>
                <a:latin typeface="Arial"/>
                <a:cs typeface="Calibri"/>
              </a:rPr>
              <a:t>Improving staff experience, wellbeing and development opportunities</a:t>
            </a:r>
            <a:endParaRPr lang="en-US" sz="1400">
              <a:solidFill>
                <a:schemeClr val="tx1"/>
              </a:solidFill>
              <a:latin typeface="Arial"/>
              <a:cs typeface="Calibri"/>
            </a:endParaRPr>
          </a:p>
        </p:txBody>
      </p:sp>
      <p:sp>
        <p:nvSpPr>
          <p:cNvPr id="24" name="Rectangle 23">
            <a:extLst>
              <a:ext uri="{FF2B5EF4-FFF2-40B4-BE49-F238E27FC236}">
                <a16:creationId xmlns:a16="http://schemas.microsoft.com/office/drawing/2014/main" id="{67B7212B-A402-548F-7A03-0B16C9F5FFE1}"/>
              </a:ext>
            </a:extLst>
          </p:cNvPr>
          <p:cNvSpPr/>
          <p:nvPr/>
        </p:nvSpPr>
        <p:spPr>
          <a:xfrm>
            <a:off x="5010990" y="4398823"/>
            <a:ext cx="1844260" cy="473444"/>
          </a:xfrm>
          <a:prstGeom prst="rect">
            <a:avLst/>
          </a:prstGeom>
          <a:solidFill>
            <a:schemeClr val="accent2">
              <a:lumMod val="20000"/>
              <a:lumOff val="8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000">
                <a:solidFill>
                  <a:schemeClr val="tx1"/>
                </a:solidFill>
                <a:latin typeface="Arial"/>
                <a:cs typeface="Calibri"/>
              </a:rPr>
              <a:t>Improving estates and infrastructure</a:t>
            </a:r>
            <a:endParaRPr lang="en-US" sz="1400">
              <a:solidFill>
                <a:schemeClr val="tx1"/>
              </a:solidFill>
              <a:latin typeface="Arial"/>
              <a:cs typeface="Calibri"/>
            </a:endParaRPr>
          </a:p>
        </p:txBody>
      </p:sp>
      <p:sp>
        <p:nvSpPr>
          <p:cNvPr id="25" name="Rectangle 24">
            <a:extLst>
              <a:ext uri="{FF2B5EF4-FFF2-40B4-BE49-F238E27FC236}">
                <a16:creationId xmlns:a16="http://schemas.microsoft.com/office/drawing/2014/main" id="{D7C3D620-3D11-AA1D-CB58-E113823E0B74}"/>
              </a:ext>
            </a:extLst>
          </p:cNvPr>
          <p:cNvSpPr/>
          <p:nvPr/>
        </p:nvSpPr>
        <p:spPr>
          <a:xfrm>
            <a:off x="5010989" y="5224117"/>
            <a:ext cx="1844260" cy="473444"/>
          </a:xfrm>
          <a:prstGeom prst="rect">
            <a:avLst/>
          </a:prstGeom>
          <a:solidFill>
            <a:schemeClr val="accent2">
              <a:lumMod val="20000"/>
              <a:lumOff val="8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000">
                <a:solidFill>
                  <a:schemeClr val="tx1"/>
                </a:solidFill>
                <a:latin typeface="Arial"/>
                <a:cs typeface="Calibri"/>
              </a:rPr>
              <a:t>Improve and sustain financial viability</a:t>
            </a:r>
          </a:p>
        </p:txBody>
      </p:sp>
      <p:cxnSp>
        <p:nvCxnSpPr>
          <p:cNvPr id="26" name="Straight Arrow Connector 25">
            <a:extLst>
              <a:ext uri="{FF2B5EF4-FFF2-40B4-BE49-F238E27FC236}">
                <a16:creationId xmlns:a16="http://schemas.microsoft.com/office/drawing/2014/main" id="{0830DBE8-D9FA-3175-383F-2EEE4752BF4D}"/>
              </a:ext>
            </a:extLst>
          </p:cNvPr>
          <p:cNvCxnSpPr>
            <a:cxnSpLocks/>
          </p:cNvCxnSpPr>
          <p:nvPr/>
        </p:nvCxnSpPr>
        <p:spPr>
          <a:xfrm flipH="1">
            <a:off x="4751438" y="1562712"/>
            <a:ext cx="290051" cy="29498"/>
          </a:xfrm>
          <a:prstGeom prst="straightConnector1">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6112AA52-88FB-A8FD-B51C-A49557A322F1}"/>
              </a:ext>
            </a:extLst>
          </p:cNvPr>
          <p:cNvCxnSpPr>
            <a:cxnSpLocks/>
          </p:cNvCxnSpPr>
          <p:nvPr/>
        </p:nvCxnSpPr>
        <p:spPr>
          <a:xfrm flipH="1" flipV="1">
            <a:off x="4714566" y="1678240"/>
            <a:ext cx="339213" cy="462117"/>
          </a:xfrm>
          <a:prstGeom prst="straightConnector1">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C1A233EB-12B9-0755-13EE-67D0EF87E3AE}"/>
              </a:ext>
            </a:extLst>
          </p:cNvPr>
          <p:cNvCxnSpPr>
            <a:cxnSpLocks/>
          </p:cNvCxnSpPr>
          <p:nvPr/>
        </p:nvCxnSpPr>
        <p:spPr>
          <a:xfrm flipH="1">
            <a:off x="4759734" y="3014813"/>
            <a:ext cx="228599" cy="201561"/>
          </a:xfrm>
          <a:prstGeom prst="straightConnector1">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FE806802-A5EA-73D2-A6C2-63B41EE16DA1}"/>
              </a:ext>
            </a:extLst>
          </p:cNvPr>
          <p:cNvCxnSpPr>
            <a:cxnSpLocks/>
          </p:cNvCxnSpPr>
          <p:nvPr/>
        </p:nvCxnSpPr>
        <p:spPr>
          <a:xfrm flipH="1">
            <a:off x="4750208" y="3800468"/>
            <a:ext cx="290049" cy="127821"/>
          </a:xfrm>
          <a:prstGeom prst="straightConnector1">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27FBCCAF-BF40-322D-14D9-3AB57D664C0C}"/>
              </a:ext>
            </a:extLst>
          </p:cNvPr>
          <p:cNvCxnSpPr>
            <a:cxnSpLocks/>
          </p:cNvCxnSpPr>
          <p:nvPr/>
        </p:nvCxnSpPr>
        <p:spPr>
          <a:xfrm flipH="1">
            <a:off x="4737917" y="4583050"/>
            <a:ext cx="290049" cy="447373"/>
          </a:xfrm>
          <a:prstGeom prst="straightConnector1">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EF399E7E-38EE-02B8-574C-4F7AA151BAA0}"/>
              </a:ext>
            </a:extLst>
          </p:cNvPr>
          <p:cNvCxnSpPr>
            <a:cxnSpLocks/>
          </p:cNvCxnSpPr>
          <p:nvPr/>
        </p:nvCxnSpPr>
        <p:spPr>
          <a:xfrm flipH="1" flipV="1">
            <a:off x="4713336" y="5253492"/>
            <a:ext cx="277758" cy="191723"/>
          </a:xfrm>
          <a:prstGeom prst="straightConnector1">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5" name="Rectangle 34">
            <a:extLst>
              <a:ext uri="{FF2B5EF4-FFF2-40B4-BE49-F238E27FC236}">
                <a16:creationId xmlns:a16="http://schemas.microsoft.com/office/drawing/2014/main" id="{5B2D4150-7F6B-7F0E-780D-2AFC73EC4ABE}"/>
              </a:ext>
            </a:extLst>
          </p:cNvPr>
          <p:cNvSpPr/>
          <p:nvPr/>
        </p:nvSpPr>
        <p:spPr>
          <a:xfrm>
            <a:off x="7221713" y="1280462"/>
            <a:ext cx="4646453" cy="559169"/>
          </a:xfrm>
          <a:prstGeom prst="rect">
            <a:avLst/>
          </a:prstGeom>
          <a:solidFill>
            <a:schemeClr val="accent6">
              <a:lumMod val="20000"/>
              <a:lumOff val="8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800" dirty="0">
                <a:solidFill>
                  <a:schemeClr val="tx1"/>
                </a:solidFill>
                <a:latin typeface="Arial"/>
                <a:cs typeface="Calibri"/>
              </a:rPr>
              <a:t>Support transitions from CAMHS to adults, improve the Crisis Pathway interface, embed </a:t>
            </a:r>
            <a:r>
              <a:rPr lang="en-US" sz="800" dirty="0" smtClean="0">
                <a:solidFill>
                  <a:schemeClr val="tx1"/>
                </a:solidFill>
                <a:latin typeface="Arial"/>
                <a:cs typeface="Calibri"/>
              </a:rPr>
              <a:t>Psychological Therapies Services </a:t>
            </a:r>
            <a:r>
              <a:rPr lang="en-US" sz="800" dirty="0">
                <a:solidFill>
                  <a:schemeClr val="tx1"/>
                </a:solidFill>
                <a:latin typeface="Arial"/>
                <a:cs typeface="Calibri"/>
              </a:rPr>
              <a:t>in </a:t>
            </a:r>
            <a:r>
              <a:rPr lang="en-US" sz="800" dirty="0" err="1">
                <a:solidFill>
                  <a:schemeClr val="tx1"/>
                </a:solidFill>
                <a:latin typeface="Arial"/>
                <a:cs typeface="Calibri"/>
              </a:rPr>
              <a:t>Neighbourhood</a:t>
            </a:r>
            <a:r>
              <a:rPr lang="en-US" sz="800" dirty="0">
                <a:solidFill>
                  <a:schemeClr val="tx1"/>
                </a:solidFill>
                <a:latin typeface="Arial"/>
                <a:cs typeface="Calibri"/>
              </a:rPr>
              <a:t> teams, develop place-based governance arrangements, address complex emotional needs and develop </a:t>
            </a:r>
            <a:r>
              <a:rPr lang="en-US" sz="800" dirty="0" smtClean="0">
                <a:solidFill>
                  <a:schemeClr val="tx1"/>
                </a:solidFill>
                <a:latin typeface="Arial"/>
                <a:cs typeface="Calibri"/>
              </a:rPr>
              <a:t>joint arrangements with the Reset addictions service to </a:t>
            </a:r>
            <a:r>
              <a:rPr lang="en-US" sz="800" dirty="0">
                <a:solidFill>
                  <a:schemeClr val="tx1"/>
                </a:solidFill>
                <a:latin typeface="Arial"/>
                <a:cs typeface="Calibri"/>
              </a:rPr>
              <a:t>reflect new transformation model</a:t>
            </a:r>
            <a:endParaRPr lang="en-US" sz="1400" dirty="0">
              <a:solidFill>
                <a:schemeClr val="tx1"/>
              </a:solidFill>
              <a:latin typeface="Arial"/>
              <a:cs typeface="Calibri"/>
            </a:endParaRPr>
          </a:p>
        </p:txBody>
      </p:sp>
      <p:sp>
        <p:nvSpPr>
          <p:cNvPr id="36" name="Rectangle 35">
            <a:extLst>
              <a:ext uri="{FF2B5EF4-FFF2-40B4-BE49-F238E27FC236}">
                <a16:creationId xmlns:a16="http://schemas.microsoft.com/office/drawing/2014/main" id="{235B0880-C8AF-EA2E-B122-F4050C366221}"/>
              </a:ext>
            </a:extLst>
          </p:cNvPr>
          <p:cNvSpPr/>
          <p:nvPr/>
        </p:nvSpPr>
        <p:spPr>
          <a:xfrm>
            <a:off x="7202663" y="2118047"/>
            <a:ext cx="4646453" cy="473444"/>
          </a:xfrm>
          <a:prstGeom prst="rect">
            <a:avLst/>
          </a:prstGeom>
          <a:solidFill>
            <a:schemeClr val="accent6">
              <a:lumMod val="20000"/>
              <a:lumOff val="8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800" dirty="0">
                <a:solidFill>
                  <a:schemeClr val="tx1"/>
                </a:solidFill>
                <a:latin typeface="Arial"/>
                <a:cs typeface="Calibri"/>
              </a:rPr>
              <a:t>Therapeutic engagement observations, improved access and flow, develop trauma-informed environments, support with increase in service users participation and increasing </a:t>
            </a:r>
            <a:r>
              <a:rPr lang="en-US" sz="800" dirty="0" smtClean="0">
                <a:solidFill>
                  <a:schemeClr val="tx1"/>
                </a:solidFill>
                <a:latin typeface="Arial"/>
                <a:cs typeface="Calibri"/>
              </a:rPr>
              <a:t>Quality Improvement capacity </a:t>
            </a:r>
            <a:r>
              <a:rPr lang="en-US" sz="800" dirty="0">
                <a:solidFill>
                  <a:schemeClr val="tx1"/>
                </a:solidFill>
                <a:latin typeface="Arial"/>
                <a:cs typeface="Calibri"/>
              </a:rPr>
              <a:t>in inpatient services</a:t>
            </a:r>
            <a:endParaRPr lang="en-US" sz="1400" dirty="0">
              <a:solidFill>
                <a:schemeClr val="tx1"/>
              </a:solidFill>
              <a:latin typeface="Arial"/>
              <a:cs typeface="Calibri"/>
            </a:endParaRPr>
          </a:p>
        </p:txBody>
      </p:sp>
      <p:sp>
        <p:nvSpPr>
          <p:cNvPr id="37" name="Rectangle 36">
            <a:extLst>
              <a:ext uri="{FF2B5EF4-FFF2-40B4-BE49-F238E27FC236}">
                <a16:creationId xmlns:a16="http://schemas.microsoft.com/office/drawing/2014/main" id="{854D5EDF-DF8B-E0F3-AF96-5932510FAE8E}"/>
              </a:ext>
            </a:extLst>
          </p:cNvPr>
          <p:cNvSpPr/>
          <p:nvPr/>
        </p:nvSpPr>
        <p:spPr>
          <a:xfrm>
            <a:off x="7195903" y="2781417"/>
            <a:ext cx="4646453" cy="569002"/>
          </a:xfrm>
          <a:prstGeom prst="rect">
            <a:avLst/>
          </a:prstGeom>
          <a:solidFill>
            <a:schemeClr val="accent6">
              <a:lumMod val="20000"/>
              <a:lumOff val="8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800" dirty="0">
                <a:solidFill>
                  <a:schemeClr val="tx1"/>
                </a:solidFill>
                <a:latin typeface="Arial"/>
                <a:cs typeface="Calibri"/>
              </a:rPr>
              <a:t>Introduce cultural awareness training for services and work with the mental health partnership board to develop broad and specific inequalities work for Tower Hamlets. Ensure equity dashboards are in use across the service </a:t>
            </a:r>
            <a:endParaRPr lang="en-US" sz="1400" dirty="0">
              <a:solidFill>
                <a:schemeClr val="tx1"/>
              </a:solidFill>
              <a:latin typeface="Arial"/>
              <a:cs typeface="Calibri"/>
            </a:endParaRPr>
          </a:p>
        </p:txBody>
      </p:sp>
      <p:sp>
        <p:nvSpPr>
          <p:cNvPr id="40" name="Rectangle 39">
            <a:extLst>
              <a:ext uri="{FF2B5EF4-FFF2-40B4-BE49-F238E27FC236}">
                <a16:creationId xmlns:a16="http://schemas.microsoft.com/office/drawing/2014/main" id="{2432C9F8-BA66-1D38-25AF-AD0F6F33A6F6}"/>
              </a:ext>
            </a:extLst>
          </p:cNvPr>
          <p:cNvSpPr/>
          <p:nvPr/>
        </p:nvSpPr>
        <p:spPr>
          <a:xfrm>
            <a:off x="7161797" y="3665398"/>
            <a:ext cx="4646453" cy="473444"/>
          </a:xfrm>
          <a:prstGeom prst="rect">
            <a:avLst/>
          </a:prstGeom>
          <a:solidFill>
            <a:schemeClr val="accent6">
              <a:lumMod val="20000"/>
              <a:lumOff val="8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800" dirty="0">
                <a:solidFill>
                  <a:schemeClr val="tx1"/>
                </a:solidFill>
                <a:latin typeface="Arial"/>
                <a:cs typeface="Calibri"/>
              </a:rPr>
              <a:t>Focus on recruitment and over-recruiting through the use of development/rotational </a:t>
            </a:r>
            <a:r>
              <a:rPr lang="en-US" sz="800" dirty="0" err="1">
                <a:solidFill>
                  <a:schemeClr val="tx1"/>
                </a:solidFill>
                <a:latin typeface="Arial"/>
                <a:cs typeface="Calibri"/>
              </a:rPr>
              <a:t>programmes</a:t>
            </a:r>
            <a:r>
              <a:rPr lang="en-US" sz="800" dirty="0">
                <a:solidFill>
                  <a:schemeClr val="tx1"/>
                </a:solidFill>
                <a:latin typeface="Arial"/>
                <a:cs typeface="Calibri"/>
              </a:rPr>
              <a:t>. Implement a support structure following assaults, violence, aggression and reflective practice across all teams. Support for managers/leaders and supplement meals for staff and </a:t>
            </a:r>
            <a:r>
              <a:rPr lang="en-US" sz="800" dirty="0" smtClean="0">
                <a:solidFill>
                  <a:schemeClr val="tx1"/>
                </a:solidFill>
                <a:latin typeface="Arial"/>
                <a:cs typeface="Calibri"/>
              </a:rPr>
              <a:t>Mile End Hospital</a:t>
            </a:r>
            <a:endParaRPr lang="en-US" sz="800" dirty="0">
              <a:solidFill>
                <a:schemeClr val="tx1"/>
              </a:solidFill>
              <a:latin typeface="Arial"/>
              <a:cs typeface="Calibri"/>
            </a:endParaRPr>
          </a:p>
        </p:txBody>
      </p:sp>
      <p:sp>
        <p:nvSpPr>
          <p:cNvPr id="42" name="Rectangle 41">
            <a:extLst>
              <a:ext uri="{FF2B5EF4-FFF2-40B4-BE49-F238E27FC236}">
                <a16:creationId xmlns:a16="http://schemas.microsoft.com/office/drawing/2014/main" id="{153FEF67-9012-0BB0-CA45-FBE360B31A3F}"/>
              </a:ext>
            </a:extLst>
          </p:cNvPr>
          <p:cNvSpPr/>
          <p:nvPr/>
        </p:nvSpPr>
        <p:spPr>
          <a:xfrm>
            <a:off x="7174087" y="4460274"/>
            <a:ext cx="4646453" cy="473444"/>
          </a:xfrm>
          <a:prstGeom prst="rect">
            <a:avLst/>
          </a:prstGeom>
          <a:solidFill>
            <a:schemeClr val="accent6">
              <a:lumMod val="20000"/>
              <a:lumOff val="8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800" dirty="0">
                <a:solidFill>
                  <a:schemeClr val="tx1"/>
                </a:solidFill>
                <a:latin typeface="Arial"/>
                <a:cs typeface="Calibri"/>
              </a:rPr>
              <a:t>Conduct a ward environments review to support anti-ligature work. </a:t>
            </a:r>
            <a:r>
              <a:rPr lang="en-US" sz="800" dirty="0" err="1">
                <a:solidFill>
                  <a:schemeClr val="tx1"/>
                </a:solidFill>
                <a:latin typeface="Arial"/>
                <a:cs typeface="Calibri"/>
              </a:rPr>
              <a:t>Cazaboun</a:t>
            </a:r>
            <a:r>
              <a:rPr lang="en-US" sz="800" dirty="0">
                <a:solidFill>
                  <a:schemeClr val="tx1"/>
                </a:solidFill>
                <a:latin typeface="Arial"/>
                <a:cs typeface="Calibri"/>
              </a:rPr>
              <a:t> ward redesign, perinatal service relocation, </a:t>
            </a:r>
            <a:r>
              <a:rPr lang="en-US" sz="800" dirty="0" err="1">
                <a:solidFill>
                  <a:schemeClr val="tx1"/>
                </a:solidFill>
                <a:latin typeface="Arial"/>
                <a:cs typeface="Calibri"/>
              </a:rPr>
              <a:t>WiFi</a:t>
            </a:r>
            <a:r>
              <a:rPr lang="en-US" sz="800" dirty="0">
                <a:solidFill>
                  <a:schemeClr val="tx1"/>
                </a:solidFill>
                <a:latin typeface="Arial"/>
                <a:cs typeface="Calibri"/>
              </a:rPr>
              <a:t> updates in services, connectivity and solutions to the Criminal Justice team, improving cycling facilities, pools cars top be carbon neutral and improve </a:t>
            </a:r>
            <a:r>
              <a:rPr lang="en-US" sz="800" dirty="0" smtClean="0">
                <a:solidFill>
                  <a:schemeClr val="tx1"/>
                </a:solidFill>
                <a:latin typeface="Arial"/>
                <a:cs typeface="Calibri"/>
              </a:rPr>
              <a:t>electric vehicle structures</a:t>
            </a:r>
            <a:endParaRPr lang="en-US" sz="1400" dirty="0">
              <a:solidFill>
                <a:schemeClr val="tx1"/>
              </a:solidFill>
              <a:latin typeface="Arial"/>
              <a:cs typeface="Calibri"/>
            </a:endParaRPr>
          </a:p>
        </p:txBody>
      </p:sp>
      <p:sp>
        <p:nvSpPr>
          <p:cNvPr id="43" name="Rectangle 42">
            <a:extLst>
              <a:ext uri="{FF2B5EF4-FFF2-40B4-BE49-F238E27FC236}">
                <a16:creationId xmlns:a16="http://schemas.microsoft.com/office/drawing/2014/main" id="{27DFA763-4055-EEE4-40DF-184A17DDFAD1}"/>
              </a:ext>
            </a:extLst>
          </p:cNvPr>
          <p:cNvSpPr/>
          <p:nvPr/>
        </p:nvSpPr>
        <p:spPr>
          <a:xfrm>
            <a:off x="7174086" y="5248697"/>
            <a:ext cx="4646453" cy="473444"/>
          </a:xfrm>
          <a:prstGeom prst="rect">
            <a:avLst/>
          </a:prstGeom>
          <a:solidFill>
            <a:schemeClr val="accent6">
              <a:lumMod val="20000"/>
              <a:lumOff val="8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800">
                <a:solidFill>
                  <a:schemeClr val="tx1"/>
                </a:solidFill>
                <a:latin typeface="Arial"/>
                <a:cs typeface="Calibri"/>
              </a:rPr>
              <a:t>Establish income generation ideas for the service and consider service transformation schemes</a:t>
            </a:r>
            <a:endParaRPr lang="en-US" sz="1400">
              <a:solidFill>
                <a:schemeClr val="tx1"/>
              </a:solidFill>
              <a:latin typeface="Arial"/>
              <a:cs typeface="Calibri"/>
            </a:endParaRPr>
          </a:p>
        </p:txBody>
      </p:sp>
      <p:sp>
        <p:nvSpPr>
          <p:cNvPr id="39" name="TextBox 38">
            <a:extLst>
              <a:ext uri="{FF2B5EF4-FFF2-40B4-BE49-F238E27FC236}">
                <a16:creationId xmlns:a16="http://schemas.microsoft.com/office/drawing/2014/main" id="{4722B8D4-CE4E-9A96-39E0-F17427331D00}"/>
              </a:ext>
            </a:extLst>
          </p:cNvPr>
          <p:cNvSpPr txBox="1"/>
          <p:nvPr/>
        </p:nvSpPr>
        <p:spPr>
          <a:xfrm>
            <a:off x="8392886" y="358849"/>
            <a:ext cx="222401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b="1" dirty="0">
              <a:latin typeface="Arial"/>
              <a:cs typeface="Calibri"/>
            </a:endParaRPr>
          </a:p>
        </p:txBody>
      </p:sp>
      <p:sp>
        <p:nvSpPr>
          <p:cNvPr id="41" name="TextBox 40">
            <a:extLst>
              <a:ext uri="{FF2B5EF4-FFF2-40B4-BE49-F238E27FC236}">
                <a16:creationId xmlns:a16="http://schemas.microsoft.com/office/drawing/2014/main" id="{57D3C6F6-349C-4C2B-5470-2018ACAB798F}"/>
              </a:ext>
            </a:extLst>
          </p:cNvPr>
          <p:cNvSpPr txBox="1"/>
          <p:nvPr/>
        </p:nvSpPr>
        <p:spPr>
          <a:xfrm>
            <a:off x="1750239" y="3061"/>
            <a:ext cx="2224013" cy="52322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b="1" dirty="0">
                <a:latin typeface="Arial"/>
                <a:cs typeface="Calibri"/>
              </a:rPr>
              <a:t>Trust Strategic Objective</a:t>
            </a:r>
            <a:endParaRPr lang="en-US" sz="1400" b="1">
              <a:latin typeface="Arial"/>
              <a:cs typeface="Arial"/>
            </a:endParaRPr>
          </a:p>
        </p:txBody>
      </p:sp>
      <p:sp>
        <p:nvSpPr>
          <p:cNvPr id="46" name="TextBox 45">
            <a:extLst>
              <a:ext uri="{FF2B5EF4-FFF2-40B4-BE49-F238E27FC236}">
                <a16:creationId xmlns:a16="http://schemas.microsoft.com/office/drawing/2014/main" id="{BEC5E31D-0391-3F4A-ACB7-A9171078C7AD}"/>
              </a:ext>
            </a:extLst>
          </p:cNvPr>
          <p:cNvSpPr txBox="1"/>
          <p:nvPr/>
        </p:nvSpPr>
        <p:spPr>
          <a:xfrm>
            <a:off x="4318430" y="-1325"/>
            <a:ext cx="1843014" cy="52322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b="1" dirty="0">
                <a:latin typeface="Arial"/>
                <a:cs typeface="Calibri"/>
              </a:rPr>
              <a:t>Priority areas for the service</a:t>
            </a:r>
          </a:p>
        </p:txBody>
      </p:sp>
      <p:sp>
        <p:nvSpPr>
          <p:cNvPr id="47" name="TextBox 4">
            <a:extLst>
              <a:ext uri="{FF2B5EF4-FFF2-40B4-BE49-F238E27FC236}">
                <a16:creationId xmlns:a16="http://schemas.microsoft.com/office/drawing/2014/main" id="{325A45EC-E20B-EAB0-E1B3-12401AEFFE0B}"/>
              </a:ext>
            </a:extLst>
          </p:cNvPr>
          <p:cNvSpPr txBox="1"/>
          <p:nvPr/>
        </p:nvSpPr>
        <p:spPr>
          <a:xfrm>
            <a:off x="7107589" y="-1325"/>
            <a:ext cx="4559175" cy="52322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b="1" dirty="0">
                <a:latin typeface="Arial"/>
                <a:cs typeface="Calibri"/>
              </a:rPr>
              <a:t>Defined workstreams / projects / </a:t>
            </a:r>
            <a:r>
              <a:rPr lang="en-US" sz="1400" b="1" dirty="0" err="1">
                <a:latin typeface="Arial"/>
                <a:cs typeface="Calibri"/>
              </a:rPr>
              <a:t>programmes</a:t>
            </a:r>
            <a:r>
              <a:rPr lang="en-US" sz="1400" b="1" dirty="0">
                <a:latin typeface="Arial"/>
                <a:cs typeface="Calibri"/>
              </a:rPr>
              <a:t> for 23-24</a:t>
            </a:r>
            <a:endParaRPr lang="en-US" sz="1400">
              <a:latin typeface="Arial"/>
              <a:cs typeface="Calibri" panose="020F0502020204030204"/>
            </a:endParaRPr>
          </a:p>
        </p:txBody>
      </p:sp>
      <p:pic>
        <p:nvPicPr>
          <p:cNvPr id="48" name="Picture 47" descr="Text&#10;&#10;Description automatically generated">
            <a:extLst>
              <a:ext uri="{FF2B5EF4-FFF2-40B4-BE49-F238E27FC236}">
                <a16:creationId xmlns:a16="http://schemas.microsoft.com/office/drawing/2014/main" id="{95043E4A-0ABE-E9CB-4F08-5FCA043BC9F0}"/>
              </a:ext>
            </a:extLst>
          </p:cNvPr>
          <p:cNvPicPr>
            <a:picLocks noChangeAspect="1"/>
          </p:cNvPicPr>
          <p:nvPr/>
        </p:nvPicPr>
        <p:blipFill>
          <a:blip r:embed="rId2"/>
          <a:stretch>
            <a:fillRect/>
          </a:stretch>
        </p:blipFill>
        <p:spPr>
          <a:xfrm>
            <a:off x="81249" y="112259"/>
            <a:ext cx="1238250" cy="647700"/>
          </a:xfrm>
          <a:prstGeom prst="rect">
            <a:avLst/>
          </a:prstGeom>
        </p:spPr>
      </p:pic>
    </p:spTree>
    <p:extLst>
      <p:ext uri="{BB962C8B-B14F-4D97-AF65-F5344CB8AC3E}">
        <p14:creationId xmlns:p14="http://schemas.microsoft.com/office/powerpoint/2010/main" val="6311450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290</Words>
  <Application>Microsoft Office PowerPoint</Application>
  <PresentationFormat>Widescreen</PresentationFormat>
  <Paragraphs>21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Baksh de la Iglesia Amber</dc:creator>
  <cp:lastModifiedBy>Baksh de la Iglesia Amber</cp:lastModifiedBy>
  <cp:revision>1</cp:revision>
  <dcterms:created xsi:type="dcterms:W3CDTF">2023-05-04T11:30:48Z</dcterms:created>
  <dcterms:modified xsi:type="dcterms:W3CDTF">2023-05-04T11:31:02Z</dcterms:modified>
</cp:coreProperties>
</file>