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3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D0F219-B26B-400C-BE5B-D4A4196ED030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BB2318-491D-444B-929E-527D1930CE2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445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D6A4E6B-4D8B-4070-81BB-0FC5B758879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4211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9203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484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3985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1519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410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166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7818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1721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6582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2007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023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F9041E-8E13-497A-9F31-8D1C2D47B302}" type="datetimeFigureOut">
              <a:rPr lang="en-GB" smtClean="0"/>
              <a:t>04/05/2023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04208-0409-41C6-8702-F9334087829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8011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762831" y="2058605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Prioritisation of Investment Schemes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64BB20-4594-4728-BFE7-D96CE8C43545}"/>
              </a:ext>
            </a:extLst>
          </p:cNvPr>
          <p:cNvSpPr/>
          <p:nvPr/>
        </p:nvSpPr>
        <p:spPr>
          <a:xfrm>
            <a:off x="4753570" y="715264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Anchor and Marmot Trust Support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898EFA-9EE4-483A-90A0-891E86909DFC}"/>
              </a:ext>
            </a:extLst>
          </p:cNvPr>
          <p:cNvSpPr/>
          <p:nvPr/>
        </p:nvSpPr>
        <p:spPr>
          <a:xfrm>
            <a:off x="4745570" y="1350968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  <a:headEnd type="none" w="med" len="med"/>
            <a:tailEnd type="none" w="med" len="med"/>
          </a:ln>
          <a:effectLst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Place-Based Care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9" name="Rectangle 138">
            <a:extLst>
              <a:ext uri="{FF2B5EF4-FFF2-40B4-BE49-F238E27FC236}">
                <a16:creationId xmlns:a16="http://schemas.microsoft.com/office/drawing/2014/main" id="{A4810C58-610B-4153-8D4A-9F9744922E51}"/>
              </a:ext>
            </a:extLst>
          </p:cNvPr>
          <p:cNvSpPr/>
          <p:nvPr/>
        </p:nvSpPr>
        <p:spPr>
          <a:xfrm>
            <a:off x="4745569" y="4186425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Quality Improvement Programme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762831" y="4853505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Spaces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7" name="Rectangle 146">
            <a:extLst>
              <a:ext uri="{FF2B5EF4-FFF2-40B4-BE49-F238E27FC236}">
                <a16:creationId xmlns:a16="http://schemas.microsoft.com/office/drawing/2014/main" id="{DBE141B0-0706-41F4-ABA4-60A553E69E0C}"/>
              </a:ext>
            </a:extLst>
          </p:cNvPr>
          <p:cNvSpPr/>
          <p:nvPr/>
        </p:nvSpPr>
        <p:spPr>
          <a:xfrm>
            <a:off x="2643448" y="1162154"/>
            <a:ext cx="1362590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Population Health Outcomes</a:t>
            </a:r>
          </a:p>
        </p:txBody>
      </p:sp>
      <p:sp>
        <p:nvSpPr>
          <p:cNvPr id="148" name="Rectangle 147">
            <a:extLst>
              <a:ext uri="{FF2B5EF4-FFF2-40B4-BE49-F238E27FC236}">
                <a16:creationId xmlns:a16="http://schemas.microsoft.com/office/drawing/2014/main" id="{9341D91F-0EBC-4794-A1A8-792B9F85BDBC}"/>
              </a:ext>
            </a:extLst>
          </p:cNvPr>
          <p:cNvSpPr/>
          <p:nvPr/>
        </p:nvSpPr>
        <p:spPr>
          <a:xfrm>
            <a:off x="2655159" y="2376371"/>
            <a:ext cx="1357416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Experience of Care </a:t>
            </a:r>
          </a:p>
        </p:txBody>
      </p:sp>
      <p:sp>
        <p:nvSpPr>
          <p:cNvPr id="149" name="Rectangle 148">
            <a:extLst>
              <a:ext uri="{FF2B5EF4-FFF2-40B4-BE49-F238E27FC236}">
                <a16:creationId xmlns:a16="http://schemas.microsoft.com/office/drawing/2014/main" id="{F101D2EB-3232-46CC-A9CC-87233B1425E8}"/>
              </a:ext>
            </a:extLst>
          </p:cNvPr>
          <p:cNvSpPr/>
          <p:nvPr/>
        </p:nvSpPr>
        <p:spPr>
          <a:xfrm>
            <a:off x="2643448" y="4804805"/>
            <a:ext cx="1374349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Value </a:t>
            </a:r>
          </a:p>
        </p:txBody>
      </p:sp>
      <p:sp>
        <p:nvSpPr>
          <p:cNvPr id="150" name="Rectangle 149">
            <a:extLst>
              <a:ext uri="{FF2B5EF4-FFF2-40B4-BE49-F238E27FC236}">
                <a16:creationId xmlns:a16="http://schemas.microsoft.com/office/drawing/2014/main" id="{85D519D1-E578-4AA7-B61A-CCB95976D899}"/>
              </a:ext>
            </a:extLst>
          </p:cNvPr>
          <p:cNvSpPr/>
          <p:nvPr/>
        </p:nvSpPr>
        <p:spPr>
          <a:xfrm>
            <a:off x="2643448" y="3590588"/>
            <a:ext cx="1375663" cy="87203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1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Staff Experience </a:t>
            </a: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256A1A21-999F-4AAC-B396-511940A0B660}"/>
              </a:ext>
            </a:extLst>
          </p:cNvPr>
          <p:cNvSpPr/>
          <p:nvPr/>
        </p:nvSpPr>
        <p:spPr>
          <a:xfrm>
            <a:off x="83192" y="2558517"/>
            <a:ext cx="1173235" cy="129364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6350">
            <a:solidFill>
              <a:schemeClr val="tx1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b="1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</a:t>
            </a:r>
          </a:p>
          <a:p>
            <a:pPr algn="ctr"/>
            <a:r>
              <a:rPr lang="en-GB" sz="12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2023/24 Annual Plan Priorities </a:t>
            </a:r>
            <a:endParaRPr lang="en-GB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7732C603-B784-4DF3-AB99-DAD713F63096}"/>
              </a:ext>
            </a:extLst>
          </p:cNvPr>
          <p:cNvCxnSpPr>
            <a:cxnSpLocks/>
            <a:stCxn id="147" idx="1"/>
          </p:cNvCxnSpPr>
          <p:nvPr/>
        </p:nvCxnSpPr>
        <p:spPr>
          <a:xfrm flipH="1">
            <a:off x="1345877" y="1598172"/>
            <a:ext cx="1297571" cy="148132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0" name="Rectangle 2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9" y="715264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Improved relationship and support with operational services through strengthened Mental Health Law governance</a:t>
            </a:r>
            <a:r>
              <a:rPr lang="en-GB" sz="9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arrangements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9" name="Straight Arrow Connector 308">
            <a:extLst>
              <a:ext uri="{FF2B5EF4-FFF2-40B4-BE49-F238E27FC236}">
                <a16:creationId xmlns:a16="http://schemas.microsoft.com/office/drawing/2014/main" id="{BFC9E625-8A5F-4C18-BED3-AF9BE0E1FCCE}"/>
              </a:ext>
            </a:extLst>
          </p:cNvPr>
          <p:cNvCxnSpPr>
            <a:cxnSpLocks/>
            <a:stCxn id="148" idx="1"/>
          </p:cNvCxnSpPr>
          <p:nvPr/>
        </p:nvCxnSpPr>
        <p:spPr>
          <a:xfrm flipH="1">
            <a:off x="1342929" y="2812389"/>
            <a:ext cx="1312230" cy="39295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0" name="Straight Arrow Connector 309">
            <a:extLst>
              <a:ext uri="{FF2B5EF4-FFF2-40B4-BE49-F238E27FC236}">
                <a16:creationId xmlns:a16="http://schemas.microsoft.com/office/drawing/2014/main" id="{E88C81CB-8F84-413B-BB23-4A768995E202}"/>
              </a:ext>
            </a:extLst>
          </p:cNvPr>
          <p:cNvCxnSpPr>
            <a:cxnSpLocks/>
            <a:stCxn id="150" idx="1"/>
          </p:cNvCxnSpPr>
          <p:nvPr/>
        </p:nvCxnSpPr>
        <p:spPr>
          <a:xfrm flipH="1" flipV="1">
            <a:off x="1342930" y="3317946"/>
            <a:ext cx="1300518" cy="708660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1" name="Straight Arrow Connector 310">
            <a:extLst>
              <a:ext uri="{FF2B5EF4-FFF2-40B4-BE49-F238E27FC236}">
                <a16:creationId xmlns:a16="http://schemas.microsoft.com/office/drawing/2014/main" id="{A0F08F19-5306-4240-B326-3B2108496D63}"/>
              </a:ext>
            </a:extLst>
          </p:cNvPr>
          <p:cNvCxnSpPr>
            <a:cxnSpLocks/>
            <a:stCxn id="149" idx="1"/>
          </p:cNvCxnSpPr>
          <p:nvPr/>
        </p:nvCxnSpPr>
        <p:spPr>
          <a:xfrm flipH="1" flipV="1">
            <a:off x="1320366" y="3432815"/>
            <a:ext cx="1323082" cy="180800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2" name="Straight Arrow Connector 311">
            <a:extLst>
              <a:ext uri="{FF2B5EF4-FFF2-40B4-BE49-F238E27FC236}">
                <a16:creationId xmlns:a16="http://schemas.microsoft.com/office/drawing/2014/main" id="{D0D6B1C8-7AF2-45C2-84A7-279215CFA2AA}"/>
              </a:ext>
            </a:extLst>
          </p:cNvPr>
          <p:cNvCxnSpPr>
            <a:cxnSpLocks/>
            <a:stCxn id="10" idx="1"/>
          </p:cNvCxnSpPr>
          <p:nvPr/>
        </p:nvCxnSpPr>
        <p:spPr>
          <a:xfrm flipH="1">
            <a:off x="4081549" y="938709"/>
            <a:ext cx="672021" cy="557582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3" name="Straight Arrow Connector 312">
            <a:extLst>
              <a:ext uri="{FF2B5EF4-FFF2-40B4-BE49-F238E27FC236}">
                <a16:creationId xmlns:a16="http://schemas.microsoft.com/office/drawing/2014/main" id="{2423C01F-0311-43EB-A297-627FC19BFE10}"/>
              </a:ext>
            </a:extLst>
          </p:cNvPr>
          <p:cNvCxnSpPr>
            <a:cxnSpLocks/>
            <a:stCxn id="33" idx="1"/>
          </p:cNvCxnSpPr>
          <p:nvPr/>
        </p:nvCxnSpPr>
        <p:spPr>
          <a:xfrm flipH="1">
            <a:off x="4081550" y="1574413"/>
            <a:ext cx="664020" cy="46698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Straight Arrow Connector 313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4081549" y="2282050"/>
            <a:ext cx="681282" cy="464824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9" name="Straight Arrow Connector 318">
            <a:extLst>
              <a:ext uri="{FF2B5EF4-FFF2-40B4-BE49-F238E27FC236}">
                <a16:creationId xmlns:a16="http://schemas.microsoft.com/office/drawing/2014/main" id="{FE005683-2C1A-4637-9561-F4097CA5E610}"/>
              </a:ext>
            </a:extLst>
          </p:cNvPr>
          <p:cNvCxnSpPr>
            <a:cxnSpLocks/>
            <a:stCxn id="57" idx="1"/>
          </p:cNvCxnSpPr>
          <p:nvPr/>
        </p:nvCxnSpPr>
        <p:spPr>
          <a:xfrm flipH="1" flipV="1">
            <a:off x="4123262" y="3079498"/>
            <a:ext cx="639569" cy="593601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Straight Arrow Connector 319">
            <a:extLst>
              <a:ext uri="{FF2B5EF4-FFF2-40B4-BE49-F238E27FC236}">
                <a16:creationId xmlns:a16="http://schemas.microsoft.com/office/drawing/2014/main" id="{2A2D4947-2DBE-4D62-BA8C-20D90328EEF2}"/>
              </a:ext>
            </a:extLst>
          </p:cNvPr>
          <p:cNvCxnSpPr>
            <a:cxnSpLocks/>
            <a:stCxn id="139" idx="1"/>
          </p:cNvCxnSpPr>
          <p:nvPr/>
        </p:nvCxnSpPr>
        <p:spPr>
          <a:xfrm flipH="1" flipV="1">
            <a:off x="4123262" y="4005723"/>
            <a:ext cx="622307" cy="404147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Straight Arrow Connector 321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140" idx="1"/>
          </p:cNvCxnSpPr>
          <p:nvPr/>
        </p:nvCxnSpPr>
        <p:spPr>
          <a:xfrm flipH="1" flipV="1">
            <a:off x="4123262" y="4136695"/>
            <a:ext cx="639569" cy="94025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Rectangle 94">
            <a:extLst>
              <a:ext uri="{FF2B5EF4-FFF2-40B4-BE49-F238E27FC236}">
                <a16:creationId xmlns:a16="http://schemas.microsoft.com/office/drawing/2014/main" id="{5322F8E9-0C82-4C14-9E91-D1EE09D73E98}"/>
              </a:ext>
            </a:extLst>
          </p:cNvPr>
          <p:cNvSpPr/>
          <p:nvPr/>
        </p:nvSpPr>
        <p:spPr>
          <a:xfrm>
            <a:off x="4745568" y="6264515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Delivering Value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3" name="Picture 47" descr="Text&#10;&#10;Description automatically generated">
            <a:extLst>
              <a:ext uri="{FF2B5EF4-FFF2-40B4-BE49-F238E27FC236}">
                <a16:creationId xmlns:a16="http://schemas.microsoft.com/office/drawing/2014/main" id="{95043E4A-0ABE-E9CB-4F08-5FCA043BC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249" y="112259"/>
            <a:ext cx="1238250" cy="647700"/>
          </a:xfrm>
          <a:prstGeom prst="rect">
            <a:avLst/>
          </a:prstGeom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9" y="1356274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Borough/Service Plans + Dashboards. Lease Review Programme. Accessibility Programme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8" y="2034189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Masterplan exercise for John Howard Centre,  Mile End, Balaam Street, Bedford Health Village and annual Capital &amp; Backlog Programme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753569" y="2746874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Improve Sustainability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7" y="2746874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ELFT Green Plan. Improved Cycle Storage. 8% reduction on carbon. Green Space improvement. Decarbonisation Plan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EA04051-8D63-45B2-A133-C9C6233452F0}"/>
              </a:ext>
            </a:extLst>
          </p:cNvPr>
          <p:cNvCxnSpPr>
            <a:cxnSpLocks/>
            <a:stCxn id="51" idx="1"/>
          </p:cNvCxnSpPr>
          <p:nvPr/>
        </p:nvCxnSpPr>
        <p:spPr>
          <a:xfrm flipH="1" flipV="1">
            <a:off x="4123262" y="2831034"/>
            <a:ext cx="630307" cy="139285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Rectangle 56">
            <a:extLst>
              <a:ext uri="{FF2B5EF4-FFF2-40B4-BE49-F238E27FC236}">
                <a16:creationId xmlns:a16="http://schemas.microsoft.com/office/drawing/2014/main" id="{1E1CE4C0-F92D-483C-87BB-2D7530180C61}"/>
              </a:ext>
            </a:extLst>
          </p:cNvPr>
          <p:cNvSpPr/>
          <p:nvPr/>
        </p:nvSpPr>
        <p:spPr>
          <a:xfrm>
            <a:off x="4762831" y="3449654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PPL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7" y="3397560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Creation of Estates People Participation Lead role. Patient-Led Assessments of the Care Environment (PLACE), Action Plan Programme and Patient Activation Measure (PAM) Programme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7" y="4137474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Creation of Estates Quality Improvement Board, </a:t>
            </a:r>
            <a:r>
              <a:rPr lang="en-GB" sz="900" dirty="0" err="1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Alie</a:t>
            </a:r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Street – new ways of working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7" y="4797015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Digital &amp; Estates Collaboration – Capital Projects Steering Group, Project Management Office and collaborative programmes &amp; infrastructure improvements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E7A2BAE-A822-42CF-946B-B4D9896903CF}"/>
              </a:ext>
            </a:extLst>
          </p:cNvPr>
          <p:cNvSpPr/>
          <p:nvPr/>
        </p:nvSpPr>
        <p:spPr>
          <a:xfrm>
            <a:off x="4762831" y="5550263"/>
            <a:ext cx="1175211" cy="446890"/>
          </a:xfrm>
          <a:prstGeom prst="rect">
            <a:avLst/>
          </a:prstGeom>
          <a:solidFill>
            <a:srgbClr val="FFFF93"/>
          </a:solidFill>
          <a:ln w="6350">
            <a:solidFill>
              <a:schemeClr val="tx1"/>
            </a:solidFill>
          </a:ln>
          <a:effectLst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0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Engineering and Infrastructure</a:t>
            </a:r>
            <a:endParaRPr lang="en-GB" sz="10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6" y="5550263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Compliance improvement programme, Project Management Office creation and Fire Safety Review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69" name="Straight Arrow Connector 68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65" idx="1"/>
          </p:cNvCxnSpPr>
          <p:nvPr/>
        </p:nvCxnSpPr>
        <p:spPr>
          <a:xfrm flipH="1" flipV="1">
            <a:off x="4106000" y="5207922"/>
            <a:ext cx="656831" cy="565786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>
            <a:extLst>
              <a:ext uri="{FF2B5EF4-FFF2-40B4-BE49-F238E27FC236}">
                <a16:creationId xmlns:a16="http://schemas.microsoft.com/office/drawing/2014/main" id="{6E012EF8-FEB3-4989-B2FC-1AFC93016EDA}"/>
              </a:ext>
            </a:extLst>
          </p:cNvPr>
          <p:cNvCxnSpPr>
            <a:cxnSpLocks/>
            <a:stCxn id="95" idx="1"/>
          </p:cNvCxnSpPr>
          <p:nvPr/>
        </p:nvCxnSpPr>
        <p:spPr>
          <a:xfrm flipH="1" flipV="1">
            <a:off x="4081549" y="5317101"/>
            <a:ext cx="664019" cy="1170859"/>
          </a:xfrm>
          <a:prstGeom prst="straightConnector1">
            <a:avLst/>
          </a:prstGeom>
          <a:ln w="63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Rectangle 74">
            <a:extLst>
              <a:ext uri="{FF2B5EF4-FFF2-40B4-BE49-F238E27FC236}">
                <a16:creationId xmlns:a16="http://schemas.microsoft.com/office/drawing/2014/main" id="{5F2EDB91-E066-44FB-A920-C8605A983F6F}"/>
              </a:ext>
            </a:extLst>
          </p:cNvPr>
          <p:cNvSpPr/>
          <p:nvPr/>
        </p:nvSpPr>
        <p:spPr>
          <a:xfrm>
            <a:off x="7002046" y="6262948"/>
            <a:ext cx="4097059" cy="44689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9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Estates Financial Viability Plan - £47K – Hard Facilities Management (FM) Strategic Sourcing Programme, Host Service Level Agreements (SLA) Review Programme. Supplier Performance improvement Programme</a:t>
            </a:r>
            <a:endParaRPr lang="en-GB" sz="9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65C0FF7E-B889-E61A-7BF9-953CF60A28D2}"/>
              </a:ext>
            </a:extLst>
          </p:cNvPr>
          <p:cNvSpPr txBox="1"/>
          <p:nvPr/>
        </p:nvSpPr>
        <p:spPr>
          <a:xfrm>
            <a:off x="2204600" y="69758"/>
            <a:ext cx="2197307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Trust Strategic Objective</a:t>
            </a:r>
            <a:endParaRPr lang="en-US" sz="1400" b="1" dirty="0">
              <a:latin typeface="Arial"/>
              <a:cs typeface="Arial"/>
            </a:endParaRP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E09724C8-F1B9-0826-F561-849F5BCB972D}"/>
              </a:ext>
            </a:extLst>
          </p:cNvPr>
          <p:cNvSpPr txBox="1"/>
          <p:nvPr/>
        </p:nvSpPr>
        <p:spPr>
          <a:xfrm>
            <a:off x="3978532" y="72951"/>
            <a:ext cx="2448839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Priority areas for the service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4128A996-CC85-9846-E43E-AAD1936D53DD}"/>
              </a:ext>
            </a:extLst>
          </p:cNvPr>
          <p:cNvSpPr txBox="1"/>
          <p:nvPr/>
        </p:nvSpPr>
        <p:spPr>
          <a:xfrm>
            <a:off x="6261082" y="178531"/>
            <a:ext cx="5510458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b="1" dirty="0">
                <a:latin typeface="Arial"/>
                <a:cs typeface="Calibri"/>
              </a:rPr>
              <a:t>Defined workstreams / projects / </a:t>
            </a:r>
            <a:r>
              <a:rPr lang="en-US" sz="1400" b="1" dirty="0" err="1">
                <a:latin typeface="Arial"/>
                <a:cs typeface="Calibri"/>
              </a:rPr>
              <a:t>programmes</a:t>
            </a:r>
            <a:r>
              <a:rPr lang="en-US" sz="1400" b="1" dirty="0">
                <a:latin typeface="Arial"/>
                <a:cs typeface="Calibri"/>
              </a:rPr>
              <a:t> for 23-24</a:t>
            </a:r>
            <a:endParaRPr lang="en-US" sz="1400" dirty="0">
              <a:latin typeface="Arial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28372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B519BAE8345774E8669FA46DF2DD9E1" ma:contentTypeVersion="18" ma:contentTypeDescription="Create a new document." ma:contentTypeScope="" ma:versionID="1d304660248941d8de63399c5086ecd4">
  <xsd:schema xmlns:xsd="http://www.w3.org/2001/XMLSchema" xmlns:xs="http://www.w3.org/2001/XMLSchema" xmlns:p="http://schemas.microsoft.com/office/2006/metadata/properties" xmlns:ns1="http://schemas.microsoft.com/sharepoint/v3" xmlns:ns2="4d648a74-5c83-46a7-8e4c-7f989ae960a5" xmlns:ns3="6194e418-5875-4308-b033-74eb9c181361" targetNamespace="http://schemas.microsoft.com/office/2006/metadata/properties" ma:root="true" ma:fieldsID="3b6868caa64c83e89c838ae469ce62f2" ns1:_="" ns2:_="" ns3:_="">
    <xsd:import namespace="http://schemas.microsoft.com/sharepoint/v3"/>
    <xsd:import namespace="4d648a74-5c83-46a7-8e4c-7f989ae960a5"/>
    <xsd:import namespace="6194e418-5875-4308-b033-74eb9c18136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648a74-5c83-46a7-8e4c-7f989ae960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8d5fda-b97d-42c6-97e2-f76465e161c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94e418-5875-4308-b033-74eb9c181361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d6777f02-5793-47ea-9637-5fc0f7654bd6}" ma:internalName="TaxCatchAll" ma:showField="CatchAllData" ma:web="6194e418-5875-4308-b033-74eb9c18136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F96353-472C-42AB-871B-9F54E688D95A}"/>
</file>

<file path=customXml/itemProps2.xml><?xml version="1.0" encoding="utf-8"?>
<ds:datastoreItem xmlns:ds="http://schemas.openxmlformats.org/officeDocument/2006/customXml" ds:itemID="{98BB0C6C-9D67-4CF8-AA6E-785A200C6A7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232</Words>
  <Application>Microsoft Office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Baksh de la Iglesia Amber</dc:creator>
  <cp:lastModifiedBy>Baksh de la Iglesia Amber</cp:lastModifiedBy>
  <cp:revision>2</cp:revision>
  <dcterms:created xsi:type="dcterms:W3CDTF">2023-05-04T11:40:34Z</dcterms:created>
  <dcterms:modified xsi:type="dcterms:W3CDTF">2023-05-04T11:40:55Z</dcterms:modified>
</cp:coreProperties>
</file>