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3"/>
  </p:sldMasterIdLst>
  <p:notesMasterIdLst>
    <p:notesMasterId r:id="rId5"/>
  </p:notesMasterIdLst>
  <p:sldIdLst>
    <p:sldId id="257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Master" Target="slideMasters/slideMaster1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65D038A-7CCD-432E-AF29-20A8F55A5A4A}" type="datetimeFigureOut">
              <a:rPr lang="en-GB" smtClean="0"/>
              <a:t>01/06/2023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4B4053-D008-4B61-AECB-3024B7B1361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177422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39738" y="1235075"/>
            <a:ext cx="5918200" cy="333057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D6A4E6B-4D8B-4070-81BB-0FC5B758879F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585305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EA6E45-4317-42B0-B582-A6A314BB11DB}" type="datetimeFigureOut">
              <a:rPr lang="en-GB" smtClean="0"/>
              <a:t>01/06/2023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A89B0C-34AD-49A7-A5DA-82BDC24A3C3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075014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EA6E45-4317-42B0-B582-A6A314BB11DB}" type="datetimeFigureOut">
              <a:rPr lang="en-GB" smtClean="0"/>
              <a:t>01/06/2023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A89B0C-34AD-49A7-A5DA-82BDC24A3C3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720168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EA6E45-4317-42B0-B582-A6A314BB11DB}" type="datetimeFigureOut">
              <a:rPr lang="en-GB" smtClean="0"/>
              <a:t>01/06/2023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A89B0C-34AD-49A7-A5DA-82BDC24A3C3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819426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EA6E45-4317-42B0-B582-A6A314BB11DB}" type="datetimeFigureOut">
              <a:rPr lang="en-GB" smtClean="0"/>
              <a:t>01/06/2023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A89B0C-34AD-49A7-A5DA-82BDC24A3C3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697980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EA6E45-4317-42B0-B582-A6A314BB11DB}" type="datetimeFigureOut">
              <a:rPr lang="en-GB" smtClean="0"/>
              <a:t>01/06/2023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A89B0C-34AD-49A7-A5DA-82BDC24A3C3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798397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EA6E45-4317-42B0-B582-A6A314BB11DB}" type="datetimeFigureOut">
              <a:rPr lang="en-GB" smtClean="0"/>
              <a:t>01/06/2023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A89B0C-34AD-49A7-A5DA-82BDC24A3C3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067263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EA6E45-4317-42B0-B582-A6A314BB11DB}" type="datetimeFigureOut">
              <a:rPr lang="en-GB" smtClean="0"/>
              <a:t>01/06/2023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A89B0C-34AD-49A7-A5DA-82BDC24A3C3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511357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EA6E45-4317-42B0-B582-A6A314BB11DB}" type="datetimeFigureOut">
              <a:rPr lang="en-GB" smtClean="0"/>
              <a:t>01/06/2023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A89B0C-34AD-49A7-A5DA-82BDC24A3C3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954552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EA6E45-4317-42B0-B582-A6A314BB11DB}" type="datetimeFigureOut">
              <a:rPr lang="en-GB" smtClean="0"/>
              <a:t>01/06/2023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A89B0C-34AD-49A7-A5DA-82BDC24A3C3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561595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EA6E45-4317-42B0-B582-A6A314BB11DB}" type="datetimeFigureOut">
              <a:rPr lang="en-GB" smtClean="0"/>
              <a:t>01/06/2023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A89B0C-34AD-49A7-A5DA-82BDC24A3C3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34984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EA6E45-4317-42B0-B582-A6A314BB11DB}" type="datetimeFigureOut">
              <a:rPr lang="en-GB" smtClean="0"/>
              <a:t>01/06/2023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A89B0C-34AD-49A7-A5DA-82BDC24A3C3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836079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EA6E45-4317-42B0-B582-A6A314BB11DB}" type="datetimeFigureOut">
              <a:rPr lang="en-GB" smtClean="0"/>
              <a:t>01/06/2023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A89B0C-34AD-49A7-A5DA-82BDC24A3C3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494445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1E1CE4C0-F92D-483C-87BB-2D7530180C61}"/>
              </a:ext>
            </a:extLst>
          </p:cNvPr>
          <p:cNvSpPr/>
          <p:nvPr/>
        </p:nvSpPr>
        <p:spPr>
          <a:xfrm>
            <a:off x="4931086" y="3313769"/>
            <a:ext cx="1445083" cy="740371"/>
          </a:xfrm>
          <a:prstGeom prst="rect">
            <a:avLst/>
          </a:prstGeom>
          <a:solidFill>
            <a:srgbClr val="FFFF99"/>
          </a:solidFill>
          <a:ln w="6350">
            <a:solidFill>
              <a:schemeClr val="tx1"/>
            </a:solidFill>
          </a:ln>
          <a:effectLst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2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Team Development</a:t>
            </a:r>
            <a:endParaRPr lang="en-GB" sz="102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0164BB20-4594-4728-BFE7-D96CE8C43545}"/>
              </a:ext>
            </a:extLst>
          </p:cNvPr>
          <p:cNvSpPr/>
          <p:nvPr/>
        </p:nvSpPr>
        <p:spPr>
          <a:xfrm>
            <a:off x="4931086" y="655490"/>
            <a:ext cx="1445083" cy="567043"/>
          </a:xfrm>
          <a:prstGeom prst="rect">
            <a:avLst/>
          </a:prstGeom>
          <a:solidFill>
            <a:srgbClr val="FFFF99"/>
          </a:solidFill>
          <a:ln w="6350">
            <a:solidFill>
              <a:schemeClr val="tx1"/>
            </a:solidFill>
            <a:headEnd type="none" w="med" len="med"/>
            <a:tailEnd type="none" w="med" len="med"/>
          </a:ln>
          <a:effectLst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2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Integrated Partnerships</a:t>
            </a:r>
            <a:endParaRPr lang="en-GB" sz="102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7C0804A5-9C62-4E74-8616-B48A84B646DD}"/>
              </a:ext>
            </a:extLst>
          </p:cNvPr>
          <p:cNvSpPr/>
          <p:nvPr/>
        </p:nvSpPr>
        <p:spPr>
          <a:xfrm>
            <a:off x="4931086" y="2368315"/>
            <a:ext cx="1445083" cy="628710"/>
          </a:xfrm>
          <a:prstGeom prst="rect">
            <a:avLst/>
          </a:prstGeom>
          <a:solidFill>
            <a:srgbClr val="FFFF99"/>
          </a:solidFill>
          <a:ln w="6350">
            <a:solidFill>
              <a:schemeClr val="tx1"/>
            </a:solidFill>
            <a:headEnd type="none" w="med" len="med"/>
            <a:tailEnd type="none" w="med" len="med"/>
          </a:ln>
          <a:effectLst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1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Communications</a:t>
            </a:r>
            <a:endParaRPr lang="en-US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9" name="Rectangle 138">
            <a:extLst>
              <a:ext uri="{FF2B5EF4-FFF2-40B4-BE49-F238E27FC236}">
                <a16:creationId xmlns:a16="http://schemas.microsoft.com/office/drawing/2014/main" id="{A4810C58-610B-4153-8D4A-9F9744922E51}"/>
              </a:ext>
            </a:extLst>
          </p:cNvPr>
          <p:cNvSpPr/>
          <p:nvPr/>
        </p:nvSpPr>
        <p:spPr>
          <a:xfrm>
            <a:off x="4896301" y="4370884"/>
            <a:ext cx="1499801" cy="616517"/>
          </a:xfrm>
          <a:prstGeom prst="rect">
            <a:avLst/>
          </a:prstGeom>
          <a:solidFill>
            <a:srgbClr val="FFFF99"/>
          </a:solidFill>
          <a:ln w="6350">
            <a:solidFill>
              <a:schemeClr val="tx1"/>
            </a:solidFill>
          </a:ln>
          <a:effectLst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2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Compliance</a:t>
            </a:r>
            <a:endParaRPr lang="en-GB" sz="102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7" name="Rectangle 146">
            <a:extLst>
              <a:ext uri="{FF2B5EF4-FFF2-40B4-BE49-F238E27FC236}">
                <a16:creationId xmlns:a16="http://schemas.microsoft.com/office/drawing/2014/main" id="{DBE141B0-0706-41F4-ABA4-60A553E69E0C}"/>
              </a:ext>
            </a:extLst>
          </p:cNvPr>
          <p:cNvSpPr/>
          <p:nvPr/>
        </p:nvSpPr>
        <p:spPr>
          <a:xfrm>
            <a:off x="2432133" y="1385295"/>
            <a:ext cx="1072610" cy="644357"/>
          </a:xfrm>
          <a:prstGeom prst="rect">
            <a:avLst/>
          </a:prstGeom>
          <a:solidFill>
            <a:srgbClr val="DDDDDD"/>
          </a:solidFill>
          <a:ln w="6350">
            <a:solidFill>
              <a:schemeClr val="tx1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124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Improved Population Health Outcomes</a:t>
            </a:r>
          </a:p>
        </p:txBody>
      </p:sp>
      <p:sp>
        <p:nvSpPr>
          <p:cNvPr id="148" name="Rectangle 147">
            <a:extLst>
              <a:ext uri="{FF2B5EF4-FFF2-40B4-BE49-F238E27FC236}">
                <a16:creationId xmlns:a16="http://schemas.microsoft.com/office/drawing/2014/main" id="{9341D91F-0EBC-4794-A1A8-792B9F85BDBC}"/>
              </a:ext>
            </a:extLst>
          </p:cNvPr>
          <p:cNvSpPr/>
          <p:nvPr/>
        </p:nvSpPr>
        <p:spPr>
          <a:xfrm>
            <a:off x="2426981" y="2583508"/>
            <a:ext cx="1077761" cy="638191"/>
          </a:xfrm>
          <a:prstGeom prst="rect">
            <a:avLst/>
          </a:prstGeom>
          <a:solidFill>
            <a:srgbClr val="DDDDDD"/>
          </a:solidFill>
          <a:ln w="6350">
            <a:solidFill>
              <a:schemeClr val="tx1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124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Improved Experience of Care </a:t>
            </a:r>
          </a:p>
        </p:txBody>
      </p:sp>
      <p:sp>
        <p:nvSpPr>
          <p:cNvPr id="149" name="Rectangle 148">
            <a:extLst>
              <a:ext uri="{FF2B5EF4-FFF2-40B4-BE49-F238E27FC236}">
                <a16:creationId xmlns:a16="http://schemas.microsoft.com/office/drawing/2014/main" id="{F101D2EB-3232-46CC-A9CC-87233B1425E8}"/>
              </a:ext>
            </a:extLst>
          </p:cNvPr>
          <p:cNvSpPr/>
          <p:nvPr/>
        </p:nvSpPr>
        <p:spPr>
          <a:xfrm>
            <a:off x="2426980" y="4929557"/>
            <a:ext cx="1077762" cy="664823"/>
          </a:xfrm>
          <a:prstGeom prst="rect">
            <a:avLst/>
          </a:prstGeom>
          <a:solidFill>
            <a:srgbClr val="DDDDDD"/>
          </a:solidFill>
          <a:ln w="6350">
            <a:solidFill>
              <a:schemeClr val="tx1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124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Improved Value </a:t>
            </a:r>
          </a:p>
        </p:txBody>
      </p:sp>
      <p:sp>
        <p:nvSpPr>
          <p:cNvPr id="150" name="Rectangle 149">
            <a:extLst>
              <a:ext uri="{FF2B5EF4-FFF2-40B4-BE49-F238E27FC236}">
                <a16:creationId xmlns:a16="http://schemas.microsoft.com/office/drawing/2014/main" id="{85D519D1-E578-4AA7-B61A-CCB95976D899}"/>
              </a:ext>
            </a:extLst>
          </p:cNvPr>
          <p:cNvSpPr/>
          <p:nvPr/>
        </p:nvSpPr>
        <p:spPr>
          <a:xfrm>
            <a:off x="2426980" y="3756532"/>
            <a:ext cx="1077762" cy="568146"/>
          </a:xfrm>
          <a:prstGeom prst="rect">
            <a:avLst/>
          </a:prstGeom>
          <a:solidFill>
            <a:srgbClr val="DDDDDD"/>
          </a:solidFill>
          <a:ln w="6350">
            <a:solidFill>
              <a:schemeClr val="tx1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124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Improved Staff Experience </a:t>
            </a:r>
          </a:p>
        </p:txBody>
      </p:sp>
      <p:sp>
        <p:nvSpPr>
          <p:cNvPr id="201" name="Rectangle 200">
            <a:extLst>
              <a:ext uri="{FF2B5EF4-FFF2-40B4-BE49-F238E27FC236}">
                <a16:creationId xmlns:a16="http://schemas.microsoft.com/office/drawing/2014/main" id="{256A1A21-999F-4AAC-B396-511940A0B660}"/>
              </a:ext>
            </a:extLst>
          </p:cNvPr>
          <p:cNvSpPr/>
          <p:nvPr/>
        </p:nvSpPr>
        <p:spPr>
          <a:xfrm>
            <a:off x="466965" y="2966123"/>
            <a:ext cx="1172093" cy="1225947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6350">
            <a:solidFill>
              <a:schemeClr val="tx1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Information Governance</a:t>
            </a:r>
            <a:endParaRPr lang="en-GB" sz="1200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GB" sz="1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2023/24 Annual Plan Priorities</a:t>
            </a:r>
            <a:endParaRPr lang="en-GB" sz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0" name="Rectangle 249">
            <a:extLst>
              <a:ext uri="{FF2B5EF4-FFF2-40B4-BE49-F238E27FC236}">
                <a16:creationId xmlns:a16="http://schemas.microsoft.com/office/drawing/2014/main" id="{5F2EDB91-E066-44FB-A920-C8605A983F6F}"/>
              </a:ext>
            </a:extLst>
          </p:cNvPr>
          <p:cNvSpPr/>
          <p:nvPr/>
        </p:nvSpPr>
        <p:spPr>
          <a:xfrm>
            <a:off x="8536799" y="655490"/>
            <a:ext cx="3041783" cy="567044"/>
          </a:xfrm>
          <a:prstGeom prst="rect">
            <a:avLst/>
          </a:prstGeom>
          <a:solidFill>
            <a:schemeClr val="bg1">
              <a:lumMod val="95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endParaRPr lang="en-GB" sz="97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GB" sz="97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Information sharing – ensure that information sharing is appropriate and formal arrangements are in place</a:t>
            </a:r>
            <a:endParaRPr lang="en-GB" sz="1000" b="0" i="0" dirty="0"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GB" sz="97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4" name="Rectangle 93">
            <a:extLst>
              <a:ext uri="{FF2B5EF4-FFF2-40B4-BE49-F238E27FC236}">
                <a16:creationId xmlns:a16="http://schemas.microsoft.com/office/drawing/2014/main" id="{25B0308C-8073-469B-9716-A3AA5F57F4C7}"/>
              </a:ext>
            </a:extLst>
          </p:cNvPr>
          <p:cNvSpPr/>
          <p:nvPr/>
        </p:nvSpPr>
        <p:spPr>
          <a:xfrm>
            <a:off x="4931086" y="1539277"/>
            <a:ext cx="1445083" cy="512294"/>
          </a:xfrm>
          <a:prstGeom prst="rect">
            <a:avLst/>
          </a:prstGeom>
          <a:solidFill>
            <a:srgbClr val="FFFF99"/>
          </a:solidFill>
          <a:ln w="6350">
            <a:solidFill>
              <a:schemeClr val="tx1"/>
            </a:solidFill>
            <a:headEnd type="none" w="med" len="med"/>
            <a:tailEnd type="none" w="med" len="med"/>
          </a:ln>
          <a:effectLst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2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New Service Developments</a:t>
            </a:r>
            <a:endParaRPr lang="en-GB" sz="102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7" name="Rectangle 106">
            <a:extLst>
              <a:ext uri="{FF2B5EF4-FFF2-40B4-BE49-F238E27FC236}">
                <a16:creationId xmlns:a16="http://schemas.microsoft.com/office/drawing/2014/main" id="{5F2EDB91-E066-44FB-A920-C8605A983F6F}"/>
              </a:ext>
            </a:extLst>
          </p:cNvPr>
          <p:cNvSpPr/>
          <p:nvPr/>
        </p:nvSpPr>
        <p:spPr>
          <a:xfrm>
            <a:off x="8536799" y="1355559"/>
            <a:ext cx="3041783" cy="528611"/>
          </a:xfrm>
          <a:prstGeom prst="rect">
            <a:avLst/>
          </a:prstGeom>
          <a:solidFill>
            <a:schemeClr val="bg1">
              <a:lumMod val="95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95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Data Protection Insight Assessment (DPIA) accreditation to ensure that new products and services are scrutinised prior to implementation</a:t>
            </a:r>
            <a:endParaRPr lang="en-GB" sz="97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9" name="Rectangle 108">
            <a:extLst>
              <a:ext uri="{FF2B5EF4-FFF2-40B4-BE49-F238E27FC236}">
                <a16:creationId xmlns:a16="http://schemas.microsoft.com/office/drawing/2014/main" id="{5F2EDB91-E066-44FB-A920-C8605A983F6F}"/>
              </a:ext>
            </a:extLst>
          </p:cNvPr>
          <p:cNvSpPr/>
          <p:nvPr/>
        </p:nvSpPr>
        <p:spPr>
          <a:xfrm>
            <a:off x="8546775" y="2017195"/>
            <a:ext cx="3041783" cy="446264"/>
          </a:xfrm>
          <a:prstGeom prst="rect">
            <a:avLst/>
          </a:prstGeom>
          <a:solidFill>
            <a:schemeClr val="bg1">
              <a:lumMod val="95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95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Engagement events across the Trust to raise awareness of information governance</a:t>
            </a:r>
            <a:endParaRPr lang="en-GB" sz="97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1" name="Rectangle 110">
            <a:extLst>
              <a:ext uri="{FF2B5EF4-FFF2-40B4-BE49-F238E27FC236}">
                <a16:creationId xmlns:a16="http://schemas.microsoft.com/office/drawing/2014/main" id="{5F2EDB91-E066-44FB-A920-C8605A983F6F}"/>
              </a:ext>
            </a:extLst>
          </p:cNvPr>
          <p:cNvSpPr/>
          <p:nvPr/>
        </p:nvSpPr>
        <p:spPr>
          <a:xfrm>
            <a:off x="8536799" y="3175773"/>
            <a:ext cx="3041783" cy="469320"/>
          </a:xfrm>
          <a:prstGeom prst="rect">
            <a:avLst/>
          </a:prstGeom>
          <a:solidFill>
            <a:schemeClr val="bg1">
              <a:lumMod val="95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7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Support the introduction of specialist information governance training and ensure the team has the right skills to be effective</a:t>
            </a:r>
            <a:endParaRPr lang="en-GB" sz="97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2" name="Rectangle 111">
            <a:extLst>
              <a:ext uri="{FF2B5EF4-FFF2-40B4-BE49-F238E27FC236}">
                <a16:creationId xmlns:a16="http://schemas.microsoft.com/office/drawing/2014/main" id="{5F2EDB91-E066-44FB-A920-C8605A983F6F}"/>
              </a:ext>
            </a:extLst>
          </p:cNvPr>
          <p:cNvSpPr/>
          <p:nvPr/>
        </p:nvSpPr>
        <p:spPr>
          <a:xfrm>
            <a:off x="8525546" y="3778118"/>
            <a:ext cx="3041783" cy="482087"/>
          </a:xfrm>
          <a:prstGeom prst="rect">
            <a:avLst/>
          </a:prstGeom>
          <a:solidFill>
            <a:schemeClr val="bg1">
              <a:lumMod val="95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95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Induction &amp; familiarisation to ensure the team understands the Trust services</a:t>
            </a:r>
            <a:endParaRPr lang="en-GB" sz="950" dirty="0">
              <a:solidFill>
                <a:schemeClr val="tx1"/>
              </a:solidFill>
              <a:latin typeface="Arial" panose="020B0604020202020204" pitchFamily="34" charset="0"/>
              <a:ea typeface="Calibri"/>
              <a:cs typeface="Arial" panose="020B0604020202020204" pitchFamily="34" charset="0"/>
            </a:endParaRPr>
          </a:p>
        </p:txBody>
      </p:sp>
      <p:sp>
        <p:nvSpPr>
          <p:cNvPr id="121" name="Rectangle 120">
            <a:extLst>
              <a:ext uri="{FF2B5EF4-FFF2-40B4-BE49-F238E27FC236}">
                <a16:creationId xmlns:a16="http://schemas.microsoft.com/office/drawing/2014/main" id="{5F2EDB91-E066-44FB-A920-C8605A983F6F}"/>
              </a:ext>
            </a:extLst>
          </p:cNvPr>
          <p:cNvSpPr/>
          <p:nvPr/>
        </p:nvSpPr>
        <p:spPr>
          <a:xfrm>
            <a:off x="8536799" y="4393230"/>
            <a:ext cx="3041783" cy="526719"/>
          </a:xfrm>
          <a:prstGeom prst="rect">
            <a:avLst/>
          </a:prstGeom>
          <a:solidFill>
            <a:schemeClr val="bg1">
              <a:lumMod val="95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95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Data Security and Protection Toolkit (DSPT) – ensure compliance by 30/06/2023</a:t>
            </a:r>
            <a:endParaRPr lang="en-GB" sz="95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2" name="Rectangle 121">
            <a:extLst>
              <a:ext uri="{FF2B5EF4-FFF2-40B4-BE49-F238E27FC236}">
                <a16:creationId xmlns:a16="http://schemas.microsoft.com/office/drawing/2014/main" id="{5F2EDB91-E066-44FB-A920-C8605A983F6F}"/>
              </a:ext>
            </a:extLst>
          </p:cNvPr>
          <p:cNvSpPr/>
          <p:nvPr/>
        </p:nvSpPr>
        <p:spPr>
          <a:xfrm>
            <a:off x="8536799" y="5052974"/>
            <a:ext cx="3041783" cy="377111"/>
          </a:xfrm>
          <a:prstGeom prst="rect">
            <a:avLst/>
          </a:prstGeom>
          <a:solidFill>
            <a:schemeClr val="bg1">
              <a:lumMod val="95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95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Freedom of Information backlog – clear asap and ensure a robust process in future to prevent</a:t>
            </a:r>
            <a:endParaRPr lang="en-GB" sz="95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4" name="Rectangle 123">
            <a:extLst>
              <a:ext uri="{FF2B5EF4-FFF2-40B4-BE49-F238E27FC236}">
                <a16:creationId xmlns:a16="http://schemas.microsoft.com/office/drawing/2014/main" id="{5F2EDB91-E066-44FB-A920-C8605A983F6F}"/>
              </a:ext>
            </a:extLst>
          </p:cNvPr>
          <p:cNvSpPr/>
          <p:nvPr/>
        </p:nvSpPr>
        <p:spPr>
          <a:xfrm>
            <a:off x="8546775" y="5563110"/>
            <a:ext cx="3031809" cy="441618"/>
          </a:xfrm>
          <a:prstGeom prst="rect">
            <a:avLst/>
          </a:prstGeom>
          <a:solidFill>
            <a:schemeClr val="bg1">
              <a:lumMod val="95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7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Centralised Subject of Access Request (SAR) unit – integrate SARs teams to increase resilience and efficiency</a:t>
            </a:r>
            <a:endParaRPr lang="en-GB" sz="97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5" name="Rectangle 124">
            <a:extLst>
              <a:ext uri="{FF2B5EF4-FFF2-40B4-BE49-F238E27FC236}">
                <a16:creationId xmlns:a16="http://schemas.microsoft.com/office/drawing/2014/main" id="{5F2EDB91-E066-44FB-A920-C8605A983F6F}"/>
              </a:ext>
            </a:extLst>
          </p:cNvPr>
          <p:cNvSpPr/>
          <p:nvPr/>
        </p:nvSpPr>
        <p:spPr>
          <a:xfrm>
            <a:off x="8525859" y="6137750"/>
            <a:ext cx="3041783" cy="647680"/>
          </a:xfrm>
          <a:prstGeom prst="rect">
            <a:avLst/>
          </a:prstGeom>
          <a:solidFill>
            <a:schemeClr val="bg1">
              <a:lumMod val="95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7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Data protection contract compliance – ensure that all contracts are scrutinised for data protection compliance, liaising with Digital and Contracts for a holistic approach</a:t>
            </a:r>
            <a:endParaRPr lang="en-GB" sz="97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9B0AB144-7EFC-400C-88F2-8BEBE8E24D66}"/>
              </a:ext>
            </a:extLst>
          </p:cNvPr>
          <p:cNvCxnSpPr>
            <a:stCxn id="112" idx="1"/>
          </p:cNvCxnSpPr>
          <p:nvPr/>
        </p:nvCxnSpPr>
        <p:spPr>
          <a:xfrm flipH="1" flipV="1">
            <a:off x="6430887" y="3645093"/>
            <a:ext cx="2094659" cy="374069"/>
          </a:xfrm>
          <a:prstGeom prst="straightConnector1">
            <a:avLst/>
          </a:prstGeom>
          <a:ln w="63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800FF2AB-4E94-4141-8887-A8DFBEA21511}"/>
              </a:ext>
            </a:extLst>
          </p:cNvPr>
          <p:cNvCxnSpPr>
            <a:cxnSpLocks/>
            <a:stCxn id="111" idx="1"/>
          </p:cNvCxnSpPr>
          <p:nvPr/>
        </p:nvCxnSpPr>
        <p:spPr>
          <a:xfrm flipH="1">
            <a:off x="6430887" y="3410433"/>
            <a:ext cx="2105912" cy="115735"/>
          </a:xfrm>
          <a:prstGeom prst="straightConnector1">
            <a:avLst/>
          </a:prstGeom>
          <a:ln w="63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>
            <a:extLst>
              <a:ext uri="{FF2B5EF4-FFF2-40B4-BE49-F238E27FC236}">
                <a16:creationId xmlns:a16="http://schemas.microsoft.com/office/drawing/2014/main" id="{EF091412-7CCE-4ED9-870A-FBC955D7D9C3}"/>
              </a:ext>
            </a:extLst>
          </p:cNvPr>
          <p:cNvCxnSpPr>
            <a:cxnSpLocks/>
          </p:cNvCxnSpPr>
          <p:nvPr/>
        </p:nvCxnSpPr>
        <p:spPr>
          <a:xfrm flipH="1">
            <a:off x="1674153" y="1677557"/>
            <a:ext cx="788155" cy="1696451"/>
          </a:xfrm>
          <a:prstGeom prst="straightConnector1">
            <a:avLst/>
          </a:prstGeom>
          <a:ln w="63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>
            <a:extLst>
              <a:ext uri="{FF2B5EF4-FFF2-40B4-BE49-F238E27FC236}">
                <a16:creationId xmlns:a16="http://schemas.microsoft.com/office/drawing/2014/main" id="{2EAAD6EE-74A6-44CA-85A4-8F144F729B90}"/>
              </a:ext>
            </a:extLst>
          </p:cNvPr>
          <p:cNvCxnSpPr>
            <a:cxnSpLocks/>
            <a:stCxn id="149" idx="1"/>
          </p:cNvCxnSpPr>
          <p:nvPr/>
        </p:nvCxnSpPr>
        <p:spPr>
          <a:xfrm flipH="1" flipV="1">
            <a:off x="1674154" y="3706033"/>
            <a:ext cx="752826" cy="1555936"/>
          </a:xfrm>
          <a:prstGeom prst="straightConnector1">
            <a:avLst/>
          </a:prstGeom>
          <a:ln w="63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Arrow Connector 39">
            <a:extLst>
              <a:ext uri="{FF2B5EF4-FFF2-40B4-BE49-F238E27FC236}">
                <a16:creationId xmlns:a16="http://schemas.microsoft.com/office/drawing/2014/main" id="{473E52B2-6BB5-4E87-8266-F6A6F7096747}"/>
              </a:ext>
            </a:extLst>
          </p:cNvPr>
          <p:cNvCxnSpPr>
            <a:cxnSpLocks/>
            <a:stCxn id="148" idx="1"/>
          </p:cNvCxnSpPr>
          <p:nvPr/>
        </p:nvCxnSpPr>
        <p:spPr>
          <a:xfrm flipH="1">
            <a:off x="1658703" y="2902604"/>
            <a:ext cx="768278" cy="568768"/>
          </a:xfrm>
          <a:prstGeom prst="straightConnector1">
            <a:avLst/>
          </a:prstGeom>
          <a:ln w="63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Arrow Connector 42">
            <a:extLst>
              <a:ext uri="{FF2B5EF4-FFF2-40B4-BE49-F238E27FC236}">
                <a16:creationId xmlns:a16="http://schemas.microsoft.com/office/drawing/2014/main" id="{8BD20FEA-F265-4208-85DD-67878DEC22B1}"/>
              </a:ext>
            </a:extLst>
          </p:cNvPr>
          <p:cNvCxnSpPr>
            <a:cxnSpLocks/>
            <a:stCxn id="150" idx="1"/>
            <a:endCxn id="201" idx="3"/>
          </p:cNvCxnSpPr>
          <p:nvPr/>
        </p:nvCxnSpPr>
        <p:spPr>
          <a:xfrm flipH="1" flipV="1">
            <a:off x="1639058" y="3579097"/>
            <a:ext cx="787922" cy="461508"/>
          </a:xfrm>
          <a:prstGeom prst="straightConnector1">
            <a:avLst/>
          </a:prstGeom>
          <a:ln w="63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Arrow Connector 45">
            <a:extLst>
              <a:ext uri="{FF2B5EF4-FFF2-40B4-BE49-F238E27FC236}">
                <a16:creationId xmlns:a16="http://schemas.microsoft.com/office/drawing/2014/main" id="{FA273228-E74B-48EE-A83F-6C01807FBF5D}"/>
              </a:ext>
            </a:extLst>
          </p:cNvPr>
          <p:cNvCxnSpPr>
            <a:cxnSpLocks/>
          </p:cNvCxnSpPr>
          <p:nvPr/>
        </p:nvCxnSpPr>
        <p:spPr>
          <a:xfrm flipH="1">
            <a:off x="3575925" y="901400"/>
            <a:ext cx="1362651" cy="670428"/>
          </a:xfrm>
          <a:prstGeom prst="straightConnector1">
            <a:avLst/>
          </a:prstGeom>
          <a:ln w="63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Arrow Connector 48">
            <a:extLst>
              <a:ext uri="{FF2B5EF4-FFF2-40B4-BE49-F238E27FC236}">
                <a16:creationId xmlns:a16="http://schemas.microsoft.com/office/drawing/2014/main" id="{A9E5EEA9-905C-41A5-BF87-ED4A270870D8}"/>
              </a:ext>
            </a:extLst>
          </p:cNvPr>
          <p:cNvCxnSpPr>
            <a:cxnSpLocks/>
            <a:stCxn id="94" idx="1"/>
          </p:cNvCxnSpPr>
          <p:nvPr/>
        </p:nvCxnSpPr>
        <p:spPr>
          <a:xfrm flipH="1">
            <a:off x="3575924" y="1795424"/>
            <a:ext cx="1355162" cy="999425"/>
          </a:xfrm>
          <a:prstGeom prst="straightConnector1">
            <a:avLst/>
          </a:prstGeom>
          <a:ln w="63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Arrow Connector 51">
            <a:extLst>
              <a:ext uri="{FF2B5EF4-FFF2-40B4-BE49-F238E27FC236}">
                <a16:creationId xmlns:a16="http://schemas.microsoft.com/office/drawing/2014/main" id="{B3749605-8C05-463D-811B-925333D527A3}"/>
              </a:ext>
            </a:extLst>
          </p:cNvPr>
          <p:cNvCxnSpPr>
            <a:cxnSpLocks/>
            <a:stCxn id="11" idx="1"/>
          </p:cNvCxnSpPr>
          <p:nvPr/>
        </p:nvCxnSpPr>
        <p:spPr>
          <a:xfrm flipH="1">
            <a:off x="3575926" y="2682670"/>
            <a:ext cx="1355160" cy="219934"/>
          </a:xfrm>
          <a:prstGeom prst="straightConnector1">
            <a:avLst/>
          </a:prstGeom>
          <a:ln w="63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Arrow Connector 54">
            <a:extLst>
              <a:ext uri="{FF2B5EF4-FFF2-40B4-BE49-F238E27FC236}">
                <a16:creationId xmlns:a16="http://schemas.microsoft.com/office/drawing/2014/main" id="{714F71C5-73A5-4D1D-92FD-C6938DF4FDD5}"/>
              </a:ext>
            </a:extLst>
          </p:cNvPr>
          <p:cNvCxnSpPr>
            <a:cxnSpLocks/>
            <a:stCxn id="8" idx="1"/>
          </p:cNvCxnSpPr>
          <p:nvPr/>
        </p:nvCxnSpPr>
        <p:spPr>
          <a:xfrm flipH="1">
            <a:off x="3575925" y="3683955"/>
            <a:ext cx="1355161" cy="351032"/>
          </a:xfrm>
          <a:prstGeom prst="straightConnector1">
            <a:avLst/>
          </a:prstGeom>
          <a:ln w="63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Arrow Connector 55">
            <a:extLst>
              <a:ext uri="{FF2B5EF4-FFF2-40B4-BE49-F238E27FC236}">
                <a16:creationId xmlns:a16="http://schemas.microsoft.com/office/drawing/2014/main" id="{873E3FB9-BC84-412C-8007-63128D4A66D8}"/>
              </a:ext>
            </a:extLst>
          </p:cNvPr>
          <p:cNvCxnSpPr>
            <a:cxnSpLocks/>
            <a:stCxn id="139" idx="1"/>
          </p:cNvCxnSpPr>
          <p:nvPr/>
        </p:nvCxnSpPr>
        <p:spPr>
          <a:xfrm flipH="1">
            <a:off x="3575925" y="4679143"/>
            <a:ext cx="1320376" cy="339541"/>
          </a:xfrm>
          <a:prstGeom prst="straightConnector1">
            <a:avLst/>
          </a:prstGeom>
          <a:ln w="63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Straight Arrow Connector 78">
            <a:extLst>
              <a:ext uri="{FF2B5EF4-FFF2-40B4-BE49-F238E27FC236}">
                <a16:creationId xmlns:a16="http://schemas.microsoft.com/office/drawing/2014/main" id="{35A72F46-9C1B-491A-87AB-4DB37C6B1D60}"/>
              </a:ext>
            </a:extLst>
          </p:cNvPr>
          <p:cNvCxnSpPr>
            <a:cxnSpLocks/>
            <a:stCxn id="109" idx="1"/>
          </p:cNvCxnSpPr>
          <p:nvPr/>
        </p:nvCxnSpPr>
        <p:spPr>
          <a:xfrm flipH="1">
            <a:off x="6430887" y="2240327"/>
            <a:ext cx="2115888" cy="386411"/>
          </a:xfrm>
          <a:prstGeom prst="straightConnector1">
            <a:avLst/>
          </a:prstGeom>
          <a:ln w="63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Straight Arrow Connector 80">
            <a:extLst>
              <a:ext uri="{FF2B5EF4-FFF2-40B4-BE49-F238E27FC236}">
                <a16:creationId xmlns:a16="http://schemas.microsoft.com/office/drawing/2014/main" id="{ADC9AA50-CBB7-4CE1-B862-E3AC5DB863DD}"/>
              </a:ext>
            </a:extLst>
          </p:cNvPr>
          <p:cNvCxnSpPr>
            <a:cxnSpLocks/>
            <a:stCxn id="107" idx="1"/>
            <a:endCxn id="94" idx="3"/>
          </p:cNvCxnSpPr>
          <p:nvPr/>
        </p:nvCxnSpPr>
        <p:spPr>
          <a:xfrm flipH="1">
            <a:off x="6376169" y="1619865"/>
            <a:ext cx="2160630" cy="175559"/>
          </a:xfrm>
          <a:prstGeom prst="straightConnector1">
            <a:avLst/>
          </a:prstGeom>
          <a:ln w="63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Straight Arrow Connector 95">
            <a:extLst>
              <a:ext uri="{FF2B5EF4-FFF2-40B4-BE49-F238E27FC236}">
                <a16:creationId xmlns:a16="http://schemas.microsoft.com/office/drawing/2014/main" id="{9CD19565-8667-410D-8B93-514CC67E24F4}"/>
              </a:ext>
            </a:extLst>
          </p:cNvPr>
          <p:cNvCxnSpPr>
            <a:cxnSpLocks/>
            <a:stCxn id="250" idx="1"/>
          </p:cNvCxnSpPr>
          <p:nvPr/>
        </p:nvCxnSpPr>
        <p:spPr>
          <a:xfrm flipH="1" flipV="1">
            <a:off x="6364917" y="918318"/>
            <a:ext cx="2171882" cy="20694"/>
          </a:xfrm>
          <a:prstGeom prst="straightConnector1">
            <a:avLst/>
          </a:prstGeom>
          <a:ln w="63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9" name="Picture 47" descr="Text&#10;&#10;Description automatically generated">
            <a:extLst>
              <a:ext uri="{FF2B5EF4-FFF2-40B4-BE49-F238E27FC236}">
                <a16:creationId xmlns:a16="http://schemas.microsoft.com/office/drawing/2014/main" id="{95043E4A-0ABE-E9CB-4F08-5FCA043BC9F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7021" y="269774"/>
            <a:ext cx="1238250" cy="647700"/>
          </a:xfrm>
          <a:prstGeom prst="rect">
            <a:avLst/>
          </a:prstGeom>
        </p:spPr>
      </p:pic>
      <p:sp>
        <p:nvSpPr>
          <p:cNvPr id="48" name="TextBox 47">
            <a:extLst>
              <a:ext uri="{FF2B5EF4-FFF2-40B4-BE49-F238E27FC236}">
                <a16:creationId xmlns:a16="http://schemas.microsoft.com/office/drawing/2014/main" id="{65C0FF7E-B889-E61A-7BF9-953CF60A28D2}"/>
              </a:ext>
            </a:extLst>
          </p:cNvPr>
          <p:cNvSpPr txBox="1"/>
          <p:nvPr/>
        </p:nvSpPr>
        <p:spPr>
          <a:xfrm>
            <a:off x="2480372" y="95042"/>
            <a:ext cx="2197307" cy="52322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400" b="1" dirty="0">
                <a:latin typeface="Arial"/>
                <a:cs typeface="Calibri"/>
              </a:rPr>
              <a:t>Trust Strategic Objective</a:t>
            </a:r>
            <a:endParaRPr lang="en-US" sz="1400" b="1" dirty="0">
              <a:latin typeface="Arial"/>
              <a:cs typeface="Arial"/>
            </a:endParaRP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E09724C8-F1B9-0826-F561-849F5BCB972D}"/>
              </a:ext>
            </a:extLst>
          </p:cNvPr>
          <p:cNvSpPr txBox="1"/>
          <p:nvPr/>
        </p:nvSpPr>
        <p:spPr>
          <a:xfrm>
            <a:off x="4254304" y="98235"/>
            <a:ext cx="2448839" cy="52322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400" b="1" dirty="0">
                <a:latin typeface="Arial"/>
                <a:cs typeface="Calibri"/>
              </a:rPr>
              <a:t>Priority areas for the service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4128A996-CC85-9846-E43E-AAD1936D53DD}"/>
              </a:ext>
            </a:extLst>
          </p:cNvPr>
          <p:cNvSpPr txBox="1"/>
          <p:nvPr/>
        </p:nvSpPr>
        <p:spPr>
          <a:xfrm>
            <a:off x="6536854" y="203815"/>
            <a:ext cx="5510458" cy="30777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400" b="1" dirty="0">
                <a:latin typeface="Arial"/>
                <a:cs typeface="Calibri"/>
              </a:rPr>
              <a:t>Defined workstreams / projects / </a:t>
            </a:r>
            <a:r>
              <a:rPr lang="en-US" sz="1400" b="1" dirty="0" err="1">
                <a:latin typeface="Arial"/>
                <a:cs typeface="Calibri"/>
              </a:rPr>
              <a:t>programmes</a:t>
            </a:r>
            <a:r>
              <a:rPr lang="en-US" sz="1400" b="1" dirty="0">
                <a:latin typeface="Arial"/>
                <a:cs typeface="Calibri"/>
              </a:rPr>
              <a:t> for 23-24</a:t>
            </a:r>
            <a:endParaRPr lang="en-US" sz="1400" dirty="0">
              <a:latin typeface="Arial"/>
              <a:cs typeface="Calibri" panose="020F0502020204030204"/>
            </a:endParaRPr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5F2EDB91-E066-44FB-A920-C8605A983F6F}"/>
              </a:ext>
            </a:extLst>
          </p:cNvPr>
          <p:cNvSpPr/>
          <p:nvPr/>
        </p:nvSpPr>
        <p:spPr>
          <a:xfrm>
            <a:off x="8546775" y="2596484"/>
            <a:ext cx="3041783" cy="446264"/>
          </a:xfrm>
          <a:prstGeom prst="rect">
            <a:avLst/>
          </a:prstGeom>
          <a:solidFill>
            <a:schemeClr val="bg1">
              <a:lumMod val="95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95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Adding FAQs to the intranet and other information to increase accessibility to information</a:t>
            </a:r>
            <a:endParaRPr lang="en-GB" sz="97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57" name="Straight Arrow Connector 56">
            <a:extLst>
              <a:ext uri="{FF2B5EF4-FFF2-40B4-BE49-F238E27FC236}">
                <a16:creationId xmlns:a16="http://schemas.microsoft.com/office/drawing/2014/main" id="{35A72F46-9C1B-491A-87AB-4DB37C6B1D60}"/>
              </a:ext>
            </a:extLst>
          </p:cNvPr>
          <p:cNvCxnSpPr>
            <a:cxnSpLocks/>
            <a:stCxn id="54" idx="1"/>
          </p:cNvCxnSpPr>
          <p:nvPr/>
        </p:nvCxnSpPr>
        <p:spPr>
          <a:xfrm flipH="1" flipV="1">
            <a:off x="6430887" y="2755669"/>
            <a:ext cx="2115888" cy="63947"/>
          </a:xfrm>
          <a:prstGeom prst="straightConnector1">
            <a:avLst/>
          </a:prstGeom>
          <a:ln w="63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Arrow Connector 57">
            <a:extLst>
              <a:ext uri="{FF2B5EF4-FFF2-40B4-BE49-F238E27FC236}">
                <a16:creationId xmlns:a16="http://schemas.microsoft.com/office/drawing/2014/main" id="{9B0AB144-7EFC-400C-88F2-8BEBE8E24D66}"/>
              </a:ext>
            </a:extLst>
          </p:cNvPr>
          <p:cNvCxnSpPr>
            <a:stCxn id="121" idx="1"/>
            <a:endCxn id="139" idx="3"/>
          </p:cNvCxnSpPr>
          <p:nvPr/>
        </p:nvCxnSpPr>
        <p:spPr>
          <a:xfrm flipH="1">
            <a:off x="6396102" y="4656590"/>
            <a:ext cx="2140697" cy="22553"/>
          </a:xfrm>
          <a:prstGeom prst="straightConnector1">
            <a:avLst/>
          </a:prstGeom>
          <a:ln w="63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Rectangle 59">
            <a:extLst>
              <a:ext uri="{FF2B5EF4-FFF2-40B4-BE49-F238E27FC236}">
                <a16:creationId xmlns:a16="http://schemas.microsoft.com/office/drawing/2014/main" id="{A4810C58-610B-4153-8D4A-9F9744922E51}"/>
              </a:ext>
            </a:extLst>
          </p:cNvPr>
          <p:cNvSpPr/>
          <p:nvPr/>
        </p:nvSpPr>
        <p:spPr>
          <a:xfrm>
            <a:off x="4895538" y="5304145"/>
            <a:ext cx="1499801" cy="616517"/>
          </a:xfrm>
          <a:prstGeom prst="rect">
            <a:avLst/>
          </a:prstGeom>
          <a:solidFill>
            <a:srgbClr val="FFFF99"/>
          </a:solidFill>
          <a:ln w="6350">
            <a:solidFill>
              <a:schemeClr val="tx1"/>
            </a:solidFill>
          </a:ln>
          <a:effectLst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2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Regulatory Disclosure Compliance</a:t>
            </a:r>
            <a:endParaRPr lang="en-GB" sz="102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61" name="Straight Arrow Connector 60">
            <a:extLst>
              <a:ext uri="{FF2B5EF4-FFF2-40B4-BE49-F238E27FC236}">
                <a16:creationId xmlns:a16="http://schemas.microsoft.com/office/drawing/2014/main" id="{9B0AB144-7EFC-400C-88F2-8BEBE8E24D66}"/>
              </a:ext>
            </a:extLst>
          </p:cNvPr>
          <p:cNvCxnSpPr>
            <a:stCxn id="122" idx="1"/>
          </p:cNvCxnSpPr>
          <p:nvPr/>
        </p:nvCxnSpPr>
        <p:spPr>
          <a:xfrm flipH="1">
            <a:off x="6430887" y="5241530"/>
            <a:ext cx="2105912" cy="352850"/>
          </a:xfrm>
          <a:prstGeom prst="straightConnector1">
            <a:avLst/>
          </a:prstGeom>
          <a:ln w="63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Rectangle 65">
            <a:extLst>
              <a:ext uri="{FF2B5EF4-FFF2-40B4-BE49-F238E27FC236}">
                <a16:creationId xmlns:a16="http://schemas.microsoft.com/office/drawing/2014/main" id="{A4810C58-610B-4153-8D4A-9F9744922E51}"/>
              </a:ext>
            </a:extLst>
          </p:cNvPr>
          <p:cNvSpPr/>
          <p:nvPr/>
        </p:nvSpPr>
        <p:spPr>
          <a:xfrm>
            <a:off x="4895538" y="6237405"/>
            <a:ext cx="1499801" cy="616517"/>
          </a:xfrm>
          <a:prstGeom prst="rect">
            <a:avLst/>
          </a:prstGeom>
          <a:solidFill>
            <a:srgbClr val="FFFF99"/>
          </a:solidFill>
          <a:ln w="6350">
            <a:solidFill>
              <a:schemeClr val="tx1"/>
            </a:solidFill>
          </a:ln>
          <a:effectLst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2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Bids and Contracts</a:t>
            </a:r>
            <a:endParaRPr lang="en-GB" sz="102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72" name="Straight Arrow Connector 71">
            <a:extLst>
              <a:ext uri="{FF2B5EF4-FFF2-40B4-BE49-F238E27FC236}">
                <a16:creationId xmlns:a16="http://schemas.microsoft.com/office/drawing/2014/main" id="{9B0AB144-7EFC-400C-88F2-8BEBE8E24D66}"/>
              </a:ext>
            </a:extLst>
          </p:cNvPr>
          <p:cNvCxnSpPr>
            <a:stCxn id="124" idx="1"/>
          </p:cNvCxnSpPr>
          <p:nvPr/>
        </p:nvCxnSpPr>
        <p:spPr>
          <a:xfrm flipH="1" flipV="1">
            <a:off x="6430887" y="5727402"/>
            <a:ext cx="2115888" cy="56517"/>
          </a:xfrm>
          <a:prstGeom prst="straightConnector1">
            <a:avLst/>
          </a:prstGeom>
          <a:ln w="63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Straight Arrow Connector 74">
            <a:extLst>
              <a:ext uri="{FF2B5EF4-FFF2-40B4-BE49-F238E27FC236}">
                <a16:creationId xmlns:a16="http://schemas.microsoft.com/office/drawing/2014/main" id="{9B0AB144-7EFC-400C-88F2-8BEBE8E24D66}"/>
              </a:ext>
            </a:extLst>
          </p:cNvPr>
          <p:cNvCxnSpPr>
            <a:stCxn id="125" idx="1"/>
          </p:cNvCxnSpPr>
          <p:nvPr/>
        </p:nvCxnSpPr>
        <p:spPr>
          <a:xfrm flipH="1">
            <a:off x="6430887" y="6461590"/>
            <a:ext cx="2094972" cy="54527"/>
          </a:xfrm>
          <a:prstGeom prst="straightConnector1">
            <a:avLst/>
          </a:prstGeom>
          <a:ln w="63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Straight Arrow Connector 79">
            <a:extLst>
              <a:ext uri="{FF2B5EF4-FFF2-40B4-BE49-F238E27FC236}">
                <a16:creationId xmlns:a16="http://schemas.microsoft.com/office/drawing/2014/main" id="{714F71C5-73A5-4D1D-92FD-C6938DF4FDD5}"/>
              </a:ext>
            </a:extLst>
          </p:cNvPr>
          <p:cNvCxnSpPr>
            <a:cxnSpLocks/>
            <a:stCxn id="60" idx="1"/>
          </p:cNvCxnSpPr>
          <p:nvPr/>
        </p:nvCxnSpPr>
        <p:spPr>
          <a:xfrm flipH="1" flipV="1">
            <a:off x="3575924" y="5170516"/>
            <a:ext cx="1319614" cy="441888"/>
          </a:xfrm>
          <a:prstGeom prst="straightConnector1">
            <a:avLst/>
          </a:prstGeom>
          <a:ln w="63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Straight Arrow Connector 81">
            <a:extLst>
              <a:ext uri="{FF2B5EF4-FFF2-40B4-BE49-F238E27FC236}">
                <a16:creationId xmlns:a16="http://schemas.microsoft.com/office/drawing/2014/main" id="{714F71C5-73A5-4D1D-92FD-C6938DF4FDD5}"/>
              </a:ext>
            </a:extLst>
          </p:cNvPr>
          <p:cNvCxnSpPr>
            <a:cxnSpLocks/>
            <a:stCxn id="66" idx="1"/>
          </p:cNvCxnSpPr>
          <p:nvPr/>
        </p:nvCxnSpPr>
        <p:spPr>
          <a:xfrm flipH="1" flipV="1">
            <a:off x="3575924" y="5370309"/>
            <a:ext cx="1319614" cy="1175355"/>
          </a:xfrm>
          <a:prstGeom prst="straightConnector1">
            <a:avLst/>
          </a:prstGeom>
          <a:ln w="63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5708591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B519BAE8345774E8669FA46DF2DD9E1" ma:contentTypeVersion="18" ma:contentTypeDescription="Create a new document." ma:contentTypeScope="" ma:versionID="1d304660248941d8de63399c5086ecd4">
  <xsd:schema xmlns:xsd="http://www.w3.org/2001/XMLSchema" xmlns:xs="http://www.w3.org/2001/XMLSchema" xmlns:p="http://schemas.microsoft.com/office/2006/metadata/properties" xmlns:ns1="http://schemas.microsoft.com/sharepoint/v3" xmlns:ns2="4d648a74-5c83-46a7-8e4c-7f989ae960a5" xmlns:ns3="6194e418-5875-4308-b033-74eb9c181361" targetNamespace="http://schemas.microsoft.com/office/2006/metadata/properties" ma:root="true" ma:fieldsID="3b6868caa64c83e89c838ae469ce62f2" ns1:_="" ns2:_="" ns3:_="">
    <xsd:import namespace="http://schemas.microsoft.com/sharepoint/v3"/>
    <xsd:import namespace="4d648a74-5c83-46a7-8e4c-7f989ae960a5"/>
    <xsd:import namespace="6194e418-5875-4308-b033-74eb9c18136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1:_ip_UnifiedCompliancePolicyProperties" minOccurs="0"/>
                <xsd:element ref="ns1:_ip_UnifiedCompliancePolicyUIAction" minOccurs="0"/>
                <xsd:element ref="ns2:MediaServiceDateTaken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LengthInSeconds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6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17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d648a74-5c83-46a7-8e4c-7f989ae960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2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4" nillable="true" ma:taxonomy="true" ma:internalName="lcf76f155ced4ddcb4097134ff3c332f" ma:taxonomyFieldName="MediaServiceImageTags" ma:displayName="Image Tags" ma:readOnly="false" ma:fieldId="{5cf76f15-5ced-4ddc-b409-7134ff3c332f}" ma:taxonomyMulti="true" ma:sspId="2c8d5fda-b97d-42c6-97e2-f76465e161c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194e418-5875-4308-b033-74eb9c181361" elementFormDefault="qualified">
    <xsd:import namespace="http://schemas.microsoft.com/office/2006/documentManagement/types"/>
    <xsd:import namespace="http://schemas.microsoft.com/office/infopath/2007/PartnerControls"/>
    <xsd:element name="SharedWithUsers" ma:index="2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5" nillable="true" ma:displayName="Taxonomy Catch All Column" ma:hidden="true" ma:list="{d6777f02-5793-47ea-9637-5fc0f7654bd6}" ma:internalName="TaxCatchAll" ma:showField="CatchAllData" ma:web="6194e418-5875-4308-b033-74eb9c18136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EBF298B-28B1-446C-BB5D-D7A19F084957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123450B2-8B5A-4FE1-BE52-CDE7A3D8C48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4d648a74-5c83-46a7-8e4c-7f989ae960a5"/>
    <ds:schemaRef ds:uri="6194e418-5875-4308-b033-74eb9c18136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212</Words>
  <Application>Microsoft Office PowerPoint</Application>
  <PresentationFormat>Widescreen</PresentationFormat>
  <Paragraphs>28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Baksh de la Iglesia Amber</dc:creator>
  <cp:lastModifiedBy>Amber Baksh de la Iglesia</cp:lastModifiedBy>
  <cp:revision>3</cp:revision>
  <dcterms:created xsi:type="dcterms:W3CDTF">2023-05-04T11:36:44Z</dcterms:created>
  <dcterms:modified xsi:type="dcterms:W3CDTF">2023-06-01T13:51:09Z</dcterms:modified>
</cp:coreProperties>
</file>