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7" r:id="rId5"/>
    <p:sldId id="256" r:id="rId6"/>
    <p:sldId id="265" r:id="rId7"/>
    <p:sldId id="266" r:id="rId8"/>
    <p:sldId id="269" r:id="rId9"/>
    <p:sldId id="258" r:id="rId10"/>
    <p:sldId id="262" r:id="rId11"/>
    <p:sldId id="263" r:id="rId12"/>
    <p:sldId id="270"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Sandford" initials="JS" lastIdx="7" clrIdx="0">
    <p:extLst>
      <p:ext uri="{19B8F6BF-5375-455C-9EA6-DF929625EA0E}">
        <p15:presenceInfo xmlns:p15="http://schemas.microsoft.com/office/powerpoint/2012/main" userId="James Sandf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98B0"/>
    <a:srgbClr val="FB99EB"/>
    <a:srgbClr val="C3C3D5"/>
    <a:srgbClr val="E6AEAE"/>
    <a:srgbClr val="B77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8" d="100"/>
          <a:sy n="118" d="100"/>
        </p:scale>
        <p:origin x="328"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D3E666-414B-4357-B569-EEF87441C6E8}" type="doc">
      <dgm:prSet loTypeId="urn:microsoft.com/office/officeart/2005/8/layout/chevron1" loCatId="process" qsTypeId="urn:microsoft.com/office/officeart/2005/8/quickstyle/simple1" qsCatId="simple" csTypeId="urn:microsoft.com/office/officeart/2005/8/colors/colorful5" csCatId="colorful" phldr="1"/>
      <dgm:spPr/>
    </dgm:pt>
    <dgm:pt modelId="{DC91804E-F768-484E-AE9B-344552AEC1D4}">
      <dgm:prSet phldrT="[Text]"/>
      <dgm:spPr>
        <a:solidFill>
          <a:srgbClr val="0070C0"/>
        </a:solidFill>
      </dgm:spPr>
      <dgm:t>
        <a:bodyPr/>
        <a:lstStyle/>
        <a:p>
          <a:r>
            <a:rPr lang="en-US" dirty="0">
              <a:latin typeface="Arial" panose="020B0604020202020204" pitchFamily="34" charset="0"/>
              <a:cs typeface="Arial" panose="020B0604020202020204" pitchFamily="34" charset="0"/>
            </a:rPr>
            <a:t>Doctor</a:t>
          </a:r>
        </a:p>
      </dgm:t>
    </dgm:pt>
    <dgm:pt modelId="{9C376AC1-2F19-4E96-82AE-7369F5382DF8}" type="parTrans" cxnId="{E46EAA15-74E2-4603-8F9A-ACA4770933EE}">
      <dgm:prSet/>
      <dgm:spPr/>
      <dgm:t>
        <a:bodyPr/>
        <a:lstStyle/>
        <a:p>
          <a:endParaRPr lang="en-US"/>
        </a:p>
      </dgm:t>
    </dgm:pt>
    <dgm:pt modelId="{6A1B2651-85DD-48E8-A48D-359520C1613D}" type="sibTrans" cxnId="{E46EAA15-74E2-4603-8F9A-ACA4770933EE}">
      <dgm:prSet/>
      <dgm:spPr/>
      <dgm:t>
        <a:bodyPr/>
        <a:lstStyle/>
        <a:p>
          <a:endParaRPr lang="en-US"/>
        </a:p>
      </dgm:t>
    </dgm:pt>
    <dgm:pt modelId="{A8DA8A8F-9998-4004-8103-1D12798C12DD}">
      <dgm:prSet phldrT="[Text]"/>
      <dgm:spPr>
        <a:solidFill>
          <a:srgbClr val="0070C0"/>
        </a:solidFill>
      </dgm:spPr>
      <dgm:t>
        <a:bodyPr/>
        <a:lstStyle/>
        <a:p>
          <a:r>
            <a:rPr lang="en-US" dirty="0">
              <a:solidFill>
                <a:schemeClr val="bg1"/>
              </a:solidFill>
              <a:latin typeface="Arial" panose="020B0604020202020204" pitchFamily="34" charset="0"/>
              <a:cs typeface="Arial" panose="020B0604020202020204" pitchFamily="34" charset="0"/>
            </a:rPr>
            <a:t>Review Final </a:t>
          </a:r>
          <a:r>
            <a:rPr lang="en-US" dirty="0" smtClean="0">
              <a:solidFill>
                <a:schemeClr val="bg1"/>
              </a:solidFill>
              <a:latin typeface="Arial" panose="020B0604020202020204" pitchFamily="34" charset="0"/>
              <a:cs typeface="Arial" panose="020B0604020202020204" pitchFamily="34" charset="0"/>
            </a:rPr>
            <a:t>Discharge </a:t>
          </a:r>
          <a:r>
            <a:rPr lang="en-US" dirty="0">
              <a:solidFill>
                <a:schemeClr val="bg1"/>
              </a:solidFill>
              <a:latin typeface="Arial" panose="020B0604020202020204" pitchFamily="34" charset="0"/>
              <a:cs typeface="Arial" panose="020B0604020202020204" pitchFamily="34" charset="0"/>
            </a:rPr>
            <a:t>Letter</a:t>
          </a:r>
        </a:p>
      </dgm:t>
    </dgm:pt>
    <dgm:pt modelId="{4F899015-B8C3-48C7-BAD0-2DE3F9FB4A79}" type="parTrans" cxnId="{6460856F-9911-4570-A8BD-7F7C5B6E5576}">
      <dgm:prSet/>
      <dgm:spPr/>
      <dgm:t>
        <a:bodyPr/>
        <a:lstStyle/>
        <a:p>
          <a:endParaRPr lang="en-US"/>
        </a:p>
      </dgm:t>
    </dgm:pt>
    <dgm:pt modelId="{4CC010A9-6EDE-40C0-B31E-DB8D7A0A66BB}" type="sibTrans" cxnId="{6460856F-9911-4570-A8BD-7F7C5B6E5576}">
      <dgm:prSet/>
      <dgm:spPr/>
      <dgm:t>
        <a:bodyPr/>
        <a:lstStyle/>
        <a:p>
          <a:endParaRPr lang="en-US"/>
        </a:p>
      </dgm:t>
    </dgm:pt>
    <dgm:pt modelId="{96C28C49-1423-48D2-8D8B-E8B9A8A621D5}">
      <dgm:prSet phldrT="[Text]"/>
      <dgm:spPr/>
      <dgm:t>
        <a:bodyPr/>
        <a:lstStyle/>
        <a:p>
          <a:r>
            <a:rPr lang="en-US" dirty="0">
              <a:latin typeface="Arial" panose="020B0604020202020204" pitchFamily="34" charset="0"/>
              <a:cs typeface="Arial" panose="020B0604020202020204" pitchFamily="34" charset="0"/>
            </a:rPr>
            <a:t>Pharmacy</a:t>
          </a:r>
        </a:p>
      </dgm:t>
    </dgm:pt>
    <dgm:pt modelId="{B53BEFB0-D8EE-48CE-8615-FA711CAAF541}" type="parTrans" cxnId="{67AA83AC-CE61-4D0B-8CBC-BCF5020648FD}">
      <dgm:prSet/>
      <dgm:spPr/>
      <dgm:t>
        <a:bodyPr/>
        <a:lstStyle/>
        <a:p>
          <a:endParaRPr lang="en-US"/>
        </a:p>
      </dgm:t>
    </dgm:pt>
    <dgm:pt modelId="{7714C6F7-6BDF-4C94-97EE-98C25AEC05F9}" type="sibTrans" cxnId="{67AA83AC-CE61-4D0B-8CBC-BCF5020648FD}">
      <dgm:prSet/>
      <dgm:spPr/>
      <dgm:t>
        <a:bodyPr/>
        <a:lstStyle/>
        <a:p>
          <a:endParaRPr lang="en-US"/>
        </a:p>
      </dgm:t>
    </dgm:pt>
    <dgm:pt modelId="{A41AD4B0-5743-4990-B07C-ED61E4AD7ECE}">
      <dgm:prSet/>
      <dgm:spPr/>
      <dgm:t>
        <a:bodyPr/>
        <a:lstStyle/>
        <a:p>
          <a:r>
            <a:rPr lang="en-US" dirty="0">
              <a:latin typeface="Arial" panose="020B0604020202020204" pitchFamily="34" charset="0"/>
              <a:cs typeface="Arial" panose="020B0604020202020204" pitchFamily="34" charset="0"/>
            </a:rPr>
            <a:t>Ward Nurse</a:t>
          </a:r>
        </a:p>
      </dgm:t>
    </dgm:pt>
    <dgm:pt modelId="{09252070-9F5D-4AC2-92C8-16DBA7C6170B}" type="parTrans" cxnId="{38EB45C0-53CB-4759-AC70-664AD316D55E}">
      <dgm:prSet/>
      <dgm:spPr/>
      <dgm:t>
        <a:bodyPr/>
        <a:lstStyle/>
        <a:p>
          <a:endParaRPr lang="en-US"/>
        </a:p>
      </dgm:t>
    </dgm:pt>
    <dgm:pt modelId="{C50D0190-1353-4FAF-8F44-CBE0EFC633EC}" type="sibTrans" cxnId="{38EB45C0-53CB-4759-AC70-664AD316D55E}">
      <dgm:prSet/>
      <dgm:spPr/>
      <dgm:t>
        <a:bodyPr/>
        <a:lstStyle/>
        <a:p>
          <a:endParaRPr lang="en-US"/>
        </a:p>
      </dgm:t>
    </dgm:pt>
    <dgm:pt modelId="{607FFFE6-4A48-4830-A75B-2854636D971C}">
      <dgm:prSet/>
      <dgm:spPr/>
      <dgm:t>
        <a:bodyPr/>
        <a:lstStyle/>
        <a:p>
          <a:r>
            <a:rPr lang="en-US" dirty="0">
              <a:latin typeface="Arial" panose="020B0604020202020204" pitchFamily="34" charset="0"/>
              <a:cs typeface="Arial" panose="020B0604020202020204" pitchFamily="34" charset="0"/>
            </a:rPr>
            <a:t>Send to GP (local Lead)</a:t>
          </a:r>
        </a:p>
      </dgm:t>
    </dgm:pt>
    <dgm:pt modelId="{FEA72449-5F66-4B85-82AF-90FC3BAE253E}" type="parTrans" cxnId="{C5908B50-2721-4C85-9AB8-46670616ED98}">
      <dgm:prSet/>
      <dgm:spPr/>
      <dgm:t>
        <a:bodyPr/>
        <a:lstStyle/>
        <a:p>
          <a:endParaRPr lang="en-US"/>
        </a:p>
      </dgm:t>
    </dgm:pt>
    <dgm:pt modelId="{D5191497-EC7E-49D0-ACD6-ABF8EE74D1C5}" type="sibTrans" cxnId="{C5908B50-2721-4C85-9AB8-46670616ED98}">
      <dgm:prSet/>
      <dgm:spPr/>
      <dgm:t>
        <a:bodyPr/>
        <a:lstStyle/>
        <a:p>
          <a:endParaRPr lang="en-US"/>
        </a:p>
      </dgm:t>
    </dgm:pt>
    <dgm:pt modelId="{29221040-F570-4D13-9A9E-0EAF7D72038C}" type="pres">
      <dgm:prSet presAssocID="{B7D3E666-414B-4357-B569-EEF87441C6E8}" presName="Name0" presStyleCnt="0">
        <dgm:presLayoutVars>
          <dgm:dir/>
          <dgm:animLvl val="lvl"/>
          <dgm:resizeHandles val="exact"/>
        </dgm:presLayoutVars>
      </dgm:prSet>
      <dgm:spPr/>
    </dgm:pt>
    <dgm:pt modelId="{406EF397-7AB7-4D52-8AF9-7CE19EAA6432}" type="pres">
      <dgm:prSet presAssocID="{DC91804E-F768-484E-AE9B-344552AEC1D4}" presName="parTxOnly" presStyleLbl="node1" presStyleIdx="0" presStyleCnt="5" custLinFactNeighborX="-1123" custLinFactNeighborY="-25201">
        <dgm:presLayoutVars>
          <dgm:chMax val="0"/>
          <dgm:chPref val="0"/>
          <dgm:bulletEnabled val="1"/>
        </dgm:presLayoutVars>
      </dgm:prSet>
      <dgm:spPr/>
      <dgm:t>
        <a:bodyPr/>
        <a:lstStyle/>
        <a:p>
          <a:endParaRPr lang="en-US"/>
        </a:p>
      </dgm:t>
    </dgm:pt>
    <dgm:pt modelId="{C6E2DBF5-5325-4D5E-B83B-27343F956E8A}" type="pres">
      <dgm:prSet presAssocID="{6A1B2651-85DD-48E8-A48D-359520C1613D}" presName="parTxOnlySpace" presStyleCnt="0"/>
      <dgm:spPr/>
    </dgm:pt>
    <dgm:pt modelId="{6AEF5A80-8E51-4715-ACDC-F7DE11DB19B0}" type="pres">
      <dgm:prSet presAssocID="{A8DA8A8F-9998-4004-8103-1D12798C12DD}" presName="parTxOnly" presStyleLbl="node1" presStyleIdx="1" presStyleCnt="5" custLinFactNeighborX="-20841" custLinFactNeighborY="-25201">
        <dgm:presLayoutVars>
          <dgm:chMax val="0"/>
          <dgm:chPref val="0"/>
          <dgm:bulletEnabled val="1"/>
        </dgm:presLayoutVars>
      </dgm:prSet>
      <dgm:spPr/>
      <dgm:t>
        <a:bodyPr/>
        <a:lstStyle/>
        <a:p>
          <a:endParaRPr lang="en-US"/>
        </a:p>
      </dgm:t>
    </dgm:pt>
    <dgm:pt modelId="{C91B8F3F-8466-473D-ACFA-37053D93DAB5}" type="pres">
      <dgm:prSet presAssocID="{4CC010A9-6EDE-40C0-B31E-DB8D7A0A66BB}" presName="parTxOnlySpace" presStyleCnt="0"/>
      <dgm:spPr/>
    </dgm:pt>
    <dgm:pt modelId="{DCFE11E1-B3D2-4870-A798-67A1318BAC22}" type="pres">
      <dgm:prSet presAssocID="{96C28C49-1423-48D2-8D8B-E8B9A8A621D5}" presName="parTxOnly" presStyleLbl="node1" presStyleIdx="2" presStyleCnt="5" custLinFactNeighborX="-11625" custLinFactNeighborY="-25201">
        <dgm:presLayoutVars>
          <dgm:chMax val="0"/>
          <dgm:chPref val="0"/>
          <dgm:bulletEnabled val="1"/>
        </dgm:presLayoutVars>
      </dgm:prSet>
      <dgm:spPr/>
      <dgm:t>
        <a:bodyPr/>
        <a:lstStyle/>
        <a:p>
          <a:endParaRPr lang="en-US"/>
        </a:p>
      </dgm:t>
    </dgm:pt>
    <dgm:pt modelId="{F88C8019-93D8-4780-BA11-5DF7172CD8C1}" type="pres">
      <dgm:prSet presAssocID="{7714C6F7-6BDF-4C94-97EE-98C25AEC05F9}" presName="parTxOnlySpace" presStyleCnt="0"/>
      <dgm:spPr/>
    </dgm:pt>
    <dgm:pt modelId="{9658B8BE-0F1F-4BC7-A04B-E8866ED2BCD5}" type="pres">
      <dgm:prSet presAssocID="{A41AD4B0-5743-4990-B07C-ED61E4AD7ECE}" presName="parTxOnly" presStyleLbl="node1" presStyleIdx="3" presStyleCnt="5" custLinFactNeighborX="-2409" custLinFactNeighborY="-25201">
        <dgm:presLayoutVars>
          <dgm:chMax val="0"/>
          <dgm:chPref val="0"/>
          <dgm:bulletEnabled val="1"/>
        </dgm:presLayoutVars>
      </dgm:prSet>
      <dgm:spPr/>
      <dgm:t>
        <a:bodyPr/>
        <a:lstStyle/>
        <a:p>
          <a:endParaRPr lang="en-US"/>
        </a:p>
      </dgm:t>
    </dgm:pt>
    <dgm:pt modelId="{B280BD77-6D0B-4494-B190-E0CF91F1AD8F}" type="pres">
      <dgm:prSet presAssocID="{C50D0190-1353-4FAF-8F44-CBE0EFC633EC}" presName="parTxOnlySpace" presStyleCnt="0"/>
      <dgm:spPr/>
    </dgm:pt>
    <dgm:pt modelId="{1FCA3762-2C06-44E7-891A-2D35190655A0}" type="pres">
      <dgm:prSet presAssocID="{607FFFE6-4A48-4830-A75B-2854636D971C}" presName="parTxOnly" presStyleLbl="node1" presStyleIdx="4" presStyleCnt="5" custLinFactNeighborX="-3113" custLinFactNeighborY="-25201">
        <dgm:presLayoutVars>
          <dgm:chMax val="0"/>
          <dgm:chPref val="0"/>
          <dgm:bulletEnabled val="1"/>
        </dgm:presLayoutVars>
      </dgm:prSet>
      <dgm:spPr/>
      <dgm:t>
        <a:bodyPr/>
        <a:lstStyle/>
        <a:p>
          <a:endParaRPr lang="en-US"/>
        </a:p>
      </dgm:t>
    </dgm:pt>
  </dgm:ptLst>
  <dgm:cxnLst>
    <dgm:cxn modelId="{C66BDD64-7C12-43FF-8525-D0F4C813F531}" type="presOf" srcId="{A8DA8A8F-9998-4004-8103-1D12798C12DD}" destId="{6AEF5A80-8E51-4715-ACDC-F7DE11DB19B0}" srcOrd="0" destOrd="0" presId="urn:microsoft.com/office/officeart/2005/8/layout/chevron1"/>
    <dgm:cxn modelId="{F7D58ACA-2C91-47AB-8B51-A976A0BEEFE8}" type="presOf" srcId="{B7D3E666-414B-4357-B569-EEF87441C6E8}" destId="{29221040-F570-4D13-9A9E-0EAF7D72038C}" srcOrd="0" destOrd="0" presId="urn:microsoft.com/office/officeart/2005/8/layout/chevron1"/>
    <dgm:cxn modelId="{7D703924-00F2-4A29-9577-55282A21C7C1}" type="presOf" srcId="{607FFFE6-4A48-4830-A75B-2854636D971C}" destId="{1FCA3762-2C06-44E7-891A-2D35190655A0}" srcOrd="0" destOrd="0" presId="urn:microsoft.com/office/officeart/2005/8/layout/chevron1"/>
    <dgm:cxn modelId="{62AFF67E-4354-4854-A495-3F0FAC56CA1D}" type="presOf" srcId="{96C28C49-1423-48D2-8D8B-E8B9A8A621D5}" destId="{DCFE11E1-B3D2-4870-A798-67A1318BAC22}" srcOrd="0" destOrd="0" presId="urn:microsoft.com/office/officeart/2005/8/layout/chevron1"/>
    <dgm:cxn modelId="{E46EAA15-74E2-4603-8F9A-ACA4770933EE}" srcId="{B7D3E666-414B-4357-B569-EEF87441C6E8}" destId="{DC91804E-F768-484E-AE9B-344552AEC1D4}" srcOrd="0" destOrd="0" parTransId="{9C376AC1-2F19-4E96-82AE-7369F5382DF8}" sibTransId="{6A1B2651-85DD-48E8-A48D-359520C1613D}"/>
    <dgm:cxn modelId="{D738E2AE-70AB-4294-A875-13AE1A66E004}" type="presOf" srcId="{DC91804E-F768-484E-AE9B-344552AEC1D4}" destId="{406EF397-7AB7-4D52-8AF9-7CE19EAA6432}" srcOrd="0" destOrd="0" presId="urn:microsoft.com/office/officeart/2005/8/layout/chevron1"/>
    <dgm:cxn modelId="{6460856F-9911-4570-A8BD-7F7C5B6E5576}" srcId="{B7D3E666-414B-4357-B569-EEF87441C6E8}" destId="{A8DA8A8F-9998-4004-8103-1D12798C12DD}" srcOrd="1" destOrd="0" parTransId="{4F899015-B8C3-48C7-BAD0-2DE3F9FB4A79}" sibTransId="{4CC010A9-6EDE-40C0-B31E-DB8D7A0A66BB}"/>
    <dgm:cxn modelId="{C5908B50-2721-4C85-9AB8-46670616ED98}" srcId="{B7D3E666-414B-4357-B569-EEF87441C6E8}" destId="{607FFFE6-4A48-4830-A75B-2854636D971C}" srcOrd="4" destOrd="0" parTransId="{FEA72449-5F66-4B85-82AF-90FC3BAE253E}" sibTransId="{D5191497-EC7E-49D0-ACD6-ABF8EE74D1C5}"/>
    <dgm:cxn modelId="{06141EC1-8FFD-48D2-8CF5-EA08D4A3774B}" type="presOf" srcId="{A41AD4B0-5743-4990-B07C-ED61E4AD7ECE}" destId="{9658B8BE-0F1F-4BC7-A04B-E8866ED2BCD5}" srcOrd="0" destOrd="0" presId="urn:microsoft.com/office/officeart/2005/8/layout/chevron1"/>
    <dgm:cxn modelId="{38EB45C0-53CB-4759-AC70-664AD316D55E}" srcId="{B7D3E666-414B-4357-B569-EEF87441C6E8}" destId="{A41AD4B0-5743-4990-B07C-ED61E4AD7ECE}" srcOrd="3" destOrd="0" parTransId="{09252070-9F5D-4AC2-92C8-16DBA7C6170B}" sibTransId="{C50D0190-1353-4FAF-8F44-CBE0EFC633EC}"/>
    <dgm:cxn modelId="{67AA83AC-CE61-4D0B-8CBC-BCF5020648FD}" srcId="{B7D3E666-414B-4357-B569-EEF87441C6E8}" destId="{96C28C49-1423-48D2-8D8B-E8B9A8A621D5}" srcOrd="2" destOrd="0" parTransId="{B53BEFB0-D8EE-48CE-8615-FA711CAAF541}" sibTransId="{7714C6F7-6BDF-4C94-97EE-98C25AEC05F9}"/>
    <dgm:cxn modelId="{49607AFF-FEA5-4933-9D5F-72F2A9E792F4}" type="presParOf" srcId="{29221040-F570-4D13-9A9E-0EAF7D72038C}" destId="{406EF397-7AB7-4D52-8AF9-7CE19EAA6432}" srcOrd="0" destOrd="0" presId="urn:microsoft.com/office/officeart/2005/8/layout/chevron1"/>
    <dgm:cxn modelId="{3AB12828-00CE-4609-879F-A72D54AE4748}" type="presParOf" srcId="{29221040-F570-4D13-9A9E-0EAF7D72038C}" destId="{C6E2DBF5-5325-4D5E-B83B-27343F956E8A}" srcOrd="1" destOrd="0" presId="urn:microsoft.com/office/officeart/2005/8/layout/chevron1"/>
    <dgm:cxn modelId="{E021650E-EC4C-4BC3-93E2-B79E7505DF56}" type="presParOf" srcId="{29221040-F570-4D13-9A9E-0EAF7D72038C}" destId="{6AEF5A80-8E51-4715-ACDC-F7DE11DB19B0}" srcOrd="2" destOrd="0" presId="urn:microsoft.com/office/officeart/2005/8/layout/chevron1"/>
    <dgm:cxn modelId="{22FF2DE1-7413-4178-ABDC-520EBC11B7B8}" type="presParOf" srcId="{29221040-F570-4D13-9A9E-0EAF7D72038C}" destId="{C91B8F3F-8466-473D-ACFA-37053D93DAB5}" srcOrd="3" destOrd="0" presId="urn:microsoft.com/office/officeart/2005/8/layout/chevron1"/>
    <dgm:cxn modelId="{5C723577-1538-4513-9A1F-98A1572F65D8}" type="presParOf" srcId="{29221040-F570-4D13-9A9E-0EAF7D72038C}" destId="{DCFE11E1-B3D2-4870-A798-67A1318BAC22}" srcOrd="4" destOrd="0" presId="urn:microsoft.com/office/officeart/2005/8/layout/chevron1"/>
    <dgm:cxn modelId="{2E6DA2DA-81A8-42CA-8C83-9FA77C594C5F}" type="presParOf" srcId="{29221040-F570-4D13-9A9E-0EAF7D72038C}" destId="{F88C8019-93D8-4780-BA11-5DF7172CD8C1}" srcOrd="5" destOrd="0" presId="urn:microsoft.com/office/officeart/2005/8/layout/chevron1"/>
    <dgm:cxn modelId="{6FC80EF3-8CF0-47F3-BAE5-A0EF4474C745}" type="presParOf" srcId="{29221040-F570-4D13-9A9E-0EAF7D72038C}" destId="{9658B8BE-0F1F-4BC7-A04B-E8866ED2BCD5}" srcOrd="6" destOrd="0" presId="urn:microsoft.com/office/officeart/2005/8/layout/chevron1"/>
    <dgm:cxn modelId="{A68557C7-E7E7-4848-A79B-6F8C69E83CCC}" type="presParOf" srcId="{29221040-F570-4D13-9A9E-0EAF7D72038C}" destId="{B280BD77-6D0B-4494-B190-E0CF91F1AD8F}" srcOrd="7" destOrd="0" presId="urn:microsoft.com/office/officeart/2005/8/layout/chevron1"/>
    <dgm:cxn modelId="{F2157586-C4E2-4665-AD9F-069195323ACA}" type="presParOf" srcId="{29221040-F570-4D13-9A9E-0EAF7D72038C}" destId="{1FCA3762-2C06-44E7-891A-2D35190655A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EF397-7AB7-4D52-8AF9-7CE19EAA6432}">
      <dsp:nvSpPr>
        <dsp:cNvPr id="0" name=""/>
        <dsp:cNvSpPr/>
      </dsp:nvSpPr>
      <dsp:spPr>
        <a:xfrm>
          <a:off x="1" y="728931"/>
          <a:ext cx="2649140" cy="1059656"/>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Doctor</a:t>
          </a:r>
        </a:p>
      </dsp:txBody>
      <dsp:txXfrm>
        <a:off x="529829" y="728931"/>
        <a:ext cx="1589484" cy="1059656"/>
      </dsp:txXfrm>
    </dsp:sp>
    <dsp:sp modelId="{6AEF5A80-8E51-4715-ACDC-F7DE11DB19B0}">
      <dsp:nvSpPr>
        <dsp:cNvPr id="0" name=""/>
        <dsp:cNvSpPr/>
      </dsp:nvSpPr>
      <dsp:spPr>
        <a:xfrm>
          <a:off x="2331992" y="728931"/>
          <a:ext cx="2649140" cy="1059656"/>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Review Final </a:t>
          </a:r>
          <a:r>
            <a:rPr lang="en-US" sz="2000" kern="1200" dirty="0" smtClean="0">
              <a:solidFill>
                <a:schemeClr val="bg1"/>
              </a:solidFill>
              <a:latin typeface="Arial" panose="020B0604020202020204" pitchFamily="34" charset="0"/>
              <a:cs typeface="Arial" panose="020B0604020202020204" pitchFamily="34" charset="0"/>
            </a:rPr>
            <a:t>Discharge </a:t>
          </a:r>
          <a:r>
            <a:rPr lang="en-US" sz="2000" kern="1200" dirty="0">
              <a:solidFill>
                <a:schemeClr val="bg1"/>
              </a:solidFill>
              <a:latin typeface="Arial" panose="020B0604020202020204" pitchFamily="34" charset="0"/>
              <a:cs typeface="Arial" panose="020B0604020202020204" pitchFamily="34" charset="0"/>
            </a:rPr>
            <a:t>Letter</a:t>
          </a:r>
        </a:p>
      </dsp:txBody>
      <dsp:txXfrm>
        <a:off x="2861820" y="728931"/>
        <a:ext cx="1589484" cy="1059656"/>
      </dsp:txXfrm>
    </dsp:sp>
    <dsp:sp modelId="{DCFE11E1-B3D2-4870-A798-67A1318BAC22}">
      <dsp:nvSpPr>
        <dsp:cNvPr id="0" name=""/>
        <dsp:cNvSpPr/>
      </dsp:nvSpPr>
      <dsp:spPr>
        <a:xfrm>
          <a:off x="4740633" y="728931"/>
          <a:ext cx="2649140" cy="1059656"/>
        </a:xfrm>
        <a:prstGeom prst="chevr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Pharmacy</a:t>
          </a:r>
        </a:p>
      </dsp:txBody>
      <dsp:txXfrm>
        <a:off x="5270461" y="728931"/>
        <a:ext cx="1589484" cy="1059656"/>
      </dsp:txXfrm>
    </dsp:sp>
    <dsp:sp modelId="{9658B8BE-0F1F-4BC7-A04B-E8866ED2BCD5}">
      <dsp:nvSpPr>
        <dsp:cNvPr id="0" name=""/>
        <dsp:cNvSpPr/>
      </dsp:nvSpPr>
      <dsp:spPr>
        <a:xfrm>
          <a:off x="7149274" y="728931"/>
          <a:ext cx="2649140" cy="1059656"/>
        </a:xfrm>
        <a:prstGeom prst="chevron">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Ward Nurse</a:t>
          </a:r>
        </a:p>
      </dsp:txBody>
      <dsp:txXfrm>
        <a:off x="7679102" y="728931"/>
        <a:ext cx="1589484" cy="1059656"/>
      </dsp:txXfrm>
    </dsp:sp>
    <dsp:sp modelId="{1FCA3762-2C06-44E7-891A-2D35190655A0}">
      <dsp:nvSpPr>
        <dsp:cNvPr id="0" name=""/>
        <dsp:cNvSpPr/>
      </dsp:nvSpPr>
      <dsp:spPr>
        <a:xfrm>
          <a:off x="9531636" y="728931"/>
          <a:ext cx="2649140" cy="1059656"/>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Send to GP (local Lead)</a:t>
          </a:r>
        </a:p>
      </dsp:txBody>
      <dsp:txXfrm>
        <a:off x="10061464" y="728931"/>
        <a:ext cx="1589484" cy="105965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98EFE-25D3-4D6E-AE80-3FDBEDA725DB}" type="datetimeFigureOut">
              <a:rPr lang="en-GB" smtClean="0"/>
              <a:t>01/08/2023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4D80D-1B64-40C3-80CB-46EF1D42DBAD}" type="slidenum">
              <a:rPr lang="en-GB" smtClean="0"/>
              <a:t>‹#›</a:t>
            </a:fld>
            <a:endParaRPr lang="en-GB"/>
          </a:p>
        </p:txBody>
      </p:sp>
    </p:spTree>
    <p:extLst>
      <p:ext uri="{BB962C8B-B14F-4D97-AF65-F5344CB8AC3E}">
        <p14:creationId xmlns:p14="http://schemas.microsoft.com/office/powerpoint/2010/main" val="255988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0138F4-6369-429A-B69D-085647D863B7}" type="slidenum">
              <a:rPr lang="en-GB" smtClean="0"/>
              <a:t>1</a:t>
            </a:fld>
            <a:endParaRPr lang="en-GB"/>
          </a:p>
        </p:txBody>
      </p:sp>
    </p:spTree>
    <p:extLst>
      <p:ext uri="{BB962C8B-B14F-4D97-AF65-F5344CB8AC3E}">
        <p14:creationId xmlns:p14="http://schemas.microsoft.com/office/powerpoint/2010/main" val="32196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5EA1B7-406C-45B5-81E3-5ECD8DA3742C}" type="slidenum">
              <a:rPr lang="en-GB" smtClean="0"/>
              <a:t>10</a:t>
            </a:fld>
            <a:endParaRPr lang="en-GB"/>
          </a:p>
        </p:txBody>
      </p:sp>
    </p:spTree>
    <p:extLst>
      <p:ext uri="{BB962C8B-B14F-4D97-AF65-F5344CB8AC3E}">
        <p14:creationId xmlns:p14="http://schemas.microsoft.com/office/powerpoint/2010/main" val="309670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94341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21685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649876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32961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29604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6398194-6055-4107-8C70-A11F16B1E60C}" type="datetimeFigureOut">
              <a:rPr lang="en-GB" smtClean="0"/>
              <a:t>01/08/2023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116123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6398194-6055-4107-8C70-A11F16B1E60C}" type="datetimeFigureOut">
              <a:rPr lang="en-GB" smtClean="0"/>
              <a:t>01/08/2023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1513393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6398194-6055-4107-8C70-A11F16B1E60C}" type="datetimeFigureOut">
              <a:rPr lang="en-GB" smtClean="0"/>
              <a:t>01/08/2023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85849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398194-6055-4107-8C70-A11F16B1E60C}" type="datetimeFigureOut">
              <a:rPr lang="en-GB" smtClean="0"/>
              <a:t>01/08/2023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17416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398194-6055-4107-8C70-A11F16B1E60C}" type="datetimeFigureOut">
              <a:rPr lang="en-GB" smtClean="0"/>
              <a:t>01/08/2023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43954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398194-6055-4107-8C70-A11F16B1E60C}" type="datetimeFigureOut">
              <a:rPr lang="en-GB" smtClean="0"/>
              <a:t>01/08/2023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367364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98194-6055-4107-8C70-A11F16B1E60C}" type="datetimeFigureOut">
              <a:rPr lang="en-GB" smtClean="0"/>
              <a:t>01/08/2023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4C371-2831-4CF0-9C4E-C4454290D944}" type="slidenum">
              <a:rPr lang="en-GB" smtClean="0"/>
              <a:t>‹#›</a:t>
            </a:fld>
            <a:endParaRPr lang="en-GB"/>
          </a:p>
        </p:txBody>
      </p:sp>
    </p:spTree>
    <p:extLst>
      <p:ext uri="{BB962C8B-B14F-4D97-AF65-F5344CB8AC3E}">
        <p14:creationId xmlns:p14="http://schemas.microsoft.com/office/powerpoint/2010/main" val="2321049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783287"/>
            <a:ext cx="9144000" cy="2387600"/>
          </a:xfrm>
        </p:spPr>
        <p:txBody>
          <a:bodyPr>
            <a:normAutofit fontScale="90000"/>
          </a:bodyPr>
          <a:lstStyle/>
          <a:p>
            <a:r>
              <a:rPr lang="en-GB" dirty="0" smtClean="0">
                <a:solidFill>
                  <a:schemeClr val="accent5"/>
                </a:solidFill>
                <a:latin typeface="Arial" panose="020B0604020202020204" pitchFamily="34" charset="0"/>
                <a:cs typeface="Arial" panose="020B0604020202020204" pitchFamily="34" charset="0"/>
              </a:rPr>
              <a:t>Improving Discharge Notifications – Lessons Learned and Reflections</a:t>
            </a:r>
            <a:endParaRPr lang="en-GB" dirty="0">
              <a:solidFill>
                <a:schemeClr val="accent5"/>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9343506" y="149629"/>
            <a:ext cx="2535382" cy="1484126"/>
          </a:xfrm>
          <a:prstGeom prst="rect">
            <a:avLst/>
          </a:prstGeom>
        </p:spPr>
      </p:pic>
      <p:pic>
        <p:nvPicPr>
          <p:cNvPr id="6" name="Picture 5"/>
          <p:cNvPicPr>
            <a:picLocks noChangeAspect="1"/>
          </p:cNvPicPr>
          <p:nvPr/>
        </p:nvPicPr>
        <p:blipFill rotWithShape="1">
          <a:blip r:embed="rId4">
            <a:duotone>
              <a:schemeClr val="accent1">
                <a:shade val="45000"/>
                <a:satMod val="135000"/>
              </a:schemeClr>
              <a:prstClr val="white"/>
            </a:duotone>
          </a:blip>
          <a:srcRect l="68532" t="33809" r="576" b="31270"/>
          <a:stretch/>
        </p:blipFill>
        <p:spPr>
          <a:xfrm>
            <a:off x="0" y="4738253"/>
            <a:ext cx="12192000" cy="2119747"/>
          </a:xfrm>
          <a:prstGeom prst="rect">
            <a:avLst/>
          </a:prstGeom>
        </p:spPr>
      </p:pic>
    </p:spTree>
    <p:extLst>
      <p:ext uri="{BB962C8B-B14F-4D97-AF65-F5344CB8AC3E}">
        <p14:creationId xmlns:p14="http://schemas.microsoft.com/office/powerpoint/2010/main" val="2074560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2566185168"/>
              </p:ext>
            </p:extLst>
          </p:nvPr>
        </p:nvGraphicFramePr>
        <p:xfrm>
          <a:off x="9516417" y="1130458"/>
          <a:ext cx="2061946" cy="1847090"/>
        </p:xfrm>
        <a:graphic>
          <a:graphicData uri="http://schemas.openxmlformats.org/drawingml/2006/table">
            <a:tbl>
              <a:tblPr firstRow="1" bandRow="1">
                <a:tableStyleId>{2D5ABB26-0587-4C30-8999-92F81FD0307C}</a:tableStyleId>
              </a:tblPr>
              <a:tblGrid>
                <a:gridCol w="1030973">
                  <a:extLst>
                    <a:ext uri="{9D8B030D-6E8A-4147-A177-3AD203B41FA5}">
                      <a16:colId xmlns:a16="http://schemas.microsoft.com/office/drawing/2014/main" val="1065618593"/>
                    </a:ext>
                  </a:extLst>
                </a:gridCol>
                <a:gridCol w="1030973">
                  <a:extLst>
                    <a:ext uri="{9D8B030D-6E8A-4147-A177-3AD203B41FA5}">
                      <a16:colId xmlns:a16="http://schemas.microsoft.com/office/drawing/2014/main" val="1849613242"/>
                    </a:ext>
                  </a:extLst>
                </a:gridCol>
              </a:tblGrid>
              <a:tr h="396406">
                <a:tc>
                  <a:txBody>
                    <a:bodyPr/>
                    <a:lstStyle/>
                    <a:p>
                      <a:pPr algn="ctr"/>
                      <a:r>
                        <a:rPr lang="en-GB" sz="900" b="1" dirty="0" smtClean="0">
                          <a:solidFill>
                            <a:schemeClr val="tx1"/>
                          </a:solidFill>
                        </a:rPr>
                        <a:t>Borough</a:t>
                      </a:r>
                      <a:endParaRPr lang="en-GB" sz="9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1" dirty="0" smtClean="0">
                          <a:solidFill>
                            <a:schemeClr val="tx1"/>
                          </a:solidFill>
                        </a:rPr>
                        <a:t>Number of discharge notifications</a:t>
                      </a:r>
                      <a:r>
                        <a:rPr lang="en-GB" sz="900" b="1" baseline="0" dirty="0" smtClean="0">
                          <a:solidFill>
                            <a:schemeClr val="tx1"/>
                          </a:solidFill>
                        </a:rPr>
                        <a:t> not uploaded</a:t>
                      </a:r>
                      <a:endParaRPr lang="en-GB"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524671"/>
                  </a:ext>
                </a:extLst>
              </a:tr>
              <a:tr h="241402">
                <a:tc>
                  <a:txBody>
                    <a:bodyPr/>
                    <a:lstStyle/>
                    <a:p>
                      <a:pPr algn="ctr"/>
                      <a:r>
                        <a:rPr lang="en-GB" sz="900" b="1" dirty="0" smtClean="0"/>
                        <a:t>City</a:t>
                      </a:r>
                      <a:r>
                        <a:rPr lang="en-GB" sz="900" b="1" baseline="0" dirty="0" smtClean="0"/>
                        <a:t> &amp; Hackney </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27</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2832950"/>
                  </a:ext>
                </a:extLst>
              </a:tr>
              <a:tr h="241402">
                <a:tc>
                  <a:txBody>
                    <a:bodyPr/>
                    <a:lstStyle/>
                    <a:p>
                      <a:pPr algn="ctr"/>
                      <a:r>
                        <a:rPr lang="en-GB" sz="900" b="1" dirty="0" smtClean="0"/>
                        <a:t>Newham </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10</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3504407"/>
                  </a:ext>
                </a:extLst>
              </a:tr>
              <a:tr h="241402">
                <a:tc>
                  <a:txBody>
                    <a:bodyPr/>
                    <a:lstStyle/>
                    <a:p>
                      <a:pPr algn="ctr"/>
                      <a:r>
                        <a:rPr lang="en-GB" sz="900" b="1" dirty="0" smtClean="0"/>
                        <a:t>Tower</a:t>
                      </a:r>
                      <a:r>
                        <a:rPr lang="en-GB" sz="900" b="1" baseline="0" dirty="0" smtClean="0"/>
                        <a:t> Hamlets</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7</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383872"/>
                  </a:ext>
                </a:extLst>
              </a:tr>
              <a:tr h="241402">
                <a:tc>
                  <a:txBody>
                    <a:bodyPr/>
                    <a:lstStyle/>
                    <a:p>
                      <a:pPr algn="ctr"/>
                      <a:r>
                        <a:rPr lang="en-GB" sz="900" b="1" dirty="0" smtClean="0"/>
                        <a:t>Luton</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3</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9979810"/>
                  </a:ext>
                </a:extLst>
              </a:tr>
              <a:tr h="241402">
                <a:tc>
                  <a:txBody>
                    <a:bodyPr/>
                    <a:lstStyle/>
                    <a:p>
                      <a:pPr algn="ctr"/>
                      <a:r>
                        <a:rPr lang="en-GB" sz="900" b="1" dirty="0" smtClean="0"/>
                        <a:t>Bedfordshire</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5391228"/>
                  </a:ext>
                </a:extLst>
              </a:tr>
            </a:tbl>
          </a:graphicData>
        </a:graphic>
      </p:graphicFrame>
      <p:graphicFrame>
        <p:nvGraphicFramePr>
          <p:cNvPr id="25" name="Table 24"/>
          <p:cNvGraphicFramePr>
            <a:graphicFrameLocks noGrp="1"/>
          </p:cNvGraphicFramePr>
          <p:nvPr>
            <p:extLst/>
          </p:nvPr>
        </p:nvGraphicFramePr>
        <p:xfrm>
          <a:off x="4108065" y="1328835"/>
          <a:ext cx="5290636" cy="1636565"/>
        </p:xfrm>
        <a:graphic>
          <a:graphicData uri="http://schemas.openxmlformats.org/drawingml/2006/table">
            <a:tbl>
              <a:tblPr firstRow="1" bandRow="1">
                <a:tableStyleId>{5940675A-B579-460E-94D1-54222C63F5DA}</a:tableStyleId>
              </a:tblPr>
              <a:tblGrid>
                <a:gridCol w="1322659">
                  <a:extLst>
                    <a:ext uri="{9D8B030D-6E8A-4147-A177-3AD203B41FA5}">
                      <a16:colId xmlns:a16="http://schemas.microsoft.com/office/drawing/2014/main" val="2847182472"/>
                    </a:ext>
                  </a:extLst>
                </a:gridCol>
                <a:gridCol w="1322659">
                  <a:extLst>
                    <a:ext uri="{9D8B030D-6E8A-4147-A177-3AD203B41FA5}">
                      <a16:colId xmlns:a16="http://schemas.microsoft.com/office/drawing/2014/main" val="3191896069"/>
                    </a:ext>
                  </a:extLst>
                </a:gridCol>
                <a:gridCol w="1322659">
                  <a:extLst>
                    <a:ext uri="{9D8B030D-6E8A-4147-A177-3AD203B41FA5}">
                      <a16:colId xmlns:a16="http://schemas.microsoft.com/office/drawing/2014/main" val="552295319"/>
                    </a:ext>
                  </a:extLst>
                </a:gridCol>
                <a:gridCol w="1322659">
                  <a:extLst>
                    <a:ext uri="{9D8B030D-6E8A-4147-A177-3AD203B41FA5}">
                      <a16:colId xmlns:a16="http://schemas.microsoft.com/office/drawing/2014/main" val="2102471027"/>
                    </a:ext>
                  </a:extLst>
                </a:gridCol>
              </a:tblGrid>
              <a:tr h="213420">
                <a:tc gridSpan="4">
                  <a:txBody>
                    <a:bodyPr/>
                    <a:lstStyle/>
                    <a:p>
                      <a:pPr algn="ctr"/>
                      <a:r>
                        <a:rPr lang="en-GB" sz="900" b="1" baseline="0" dirty="0" smtClean="0">
                          <a:solidFill>
                            <a:schemeClr val="tx1"/>
                          </a:solidFill>
                        </a:rPr>
                        <a:t>17</a:t>
                      </a:r>
                      <a:r>
                        <a:rPr lang="en-GB" sz="900" b="1" baseline="30000" dirty="0" smtClean="0">
                          <a:solidFill>
                            <a:schemeClr val="tx1"/>
                          </a:solidFill>
                        </a:rPr>
                        <a:t>th</a:t>
                      </a:r>
                      <a:r>
                        <a:rPr lang="en-GB" sz="900" b="1" dirty="0" smtClean="0">
                          <a:solidFill>
                            <a:schemeClr val="tx1"/>
                          </a:solidFill>
                        </a:rPr>
                        <a:t> – 23</a:t>
                      </a:r>
                      <a:r>
                        <a:rPr lang="en-GB" sz="900" b="1" baseline="30000" dirty="0" smtClean="0">
                          <a:solidFill>
                            <a:schemeClr val="tx1"/>
                          </a:solidFill>
                        </a:rPr>
                        <a:t>rd</a:t>
                      </a:r>
                      <a:r>
                        <a:rPr lang="en-GB" sz="900" b="1" dirty="0" smtClean="0">
                          <a:solidFill>
                            <a:schemeClr val="tx1"/>
                          </a:solidFill>
                        </a:rPr>
                        <a:t> </a:t>
                      </a:r>
                      <a:r>
                        <a:rPr lang="en-GB" sz="900" b="1" baseline="0" dirty="0" smtClean="0">
                          <a:solidFill>
                            <a:schemeClr val="tx1"/>
                          </a:solidFill>
                        </a:rPr>
                        <a:t>July </a:t>
                      </a:r>
                      <a:r>
                        <a:rPr lang="en-GB" sz="900" b="1" dirty="0" smtClean="0">
                          <a:solidFill>
                            <a:schemeClr val="tx1"/>
                          </a:solidFill>
                        </a:rPr>
                        <a:t>(median hours)</a:t>
                      </a:r>
                      <a:endParaRPr lang="en-GB"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34953319"/>
                  </a:ext>
                </a:extLst>
              </a:tr>
              <a:tr h="213420">
                <a:tc>
                  <a:txBody>
                    <a:bodyPr/>
                    <a:lstStyle/>
                    <a:p>
                      <a:pPr algn="ctr"/>
                      <a:r>
                        <a:rPr lang="en-GB" sz="900" b="1" dirty="0" smtClean="0"/>
                        <a:t>Trust</a:t>
                      </a:r>
                      <a:r>
                        <a:rPr lang="en-GB" sz="900" b="1" baseline="0" dirty="0" smtClean="0"/>
                        <a:t> </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48</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Ivory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61</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3766674"/>
                  </a:ext>
                </a:extLst>
              </a:tr>
              <a:tr h="213420">
                <a:tc>
                  <a:txBody>
                    <a:bodyPr/>
                    <a:lstStyle/>
                    <a:p>
                      <a:pPr algn="ctr"/>
                      <a:r>
                        <a:rPr lang="en-GB" sz="900" b="1" dirty="0" smtClean="0"/>
                        <a:t>City</a:t>
                      </a:r>
                      <a:r>
                        <a:rPr lang="en-GB" sz="900" b="1" baseline="0" dirty="0" smtClean="0"/>
                        <a:t> &amp; Hackney </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88</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Ruby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72</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954806"/>
                  </a:ext>
                </a:extLst>
              </a:tr>
              <a:tr h="213420">
                <a:tc>
                  <a:txBody>
                    <a:bodyPr/>
                    <a:lstStyle/>
                    <a:p>
                      <a:pPr algn="ctr"/>
                      <a:r>
                        <a:rPr lang="en-GB" sz="900" b="1" dirty="0" smtClean="0"/>
                        <a:t>Newham</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Bricklane</a:t>
                      </a:r>
                      <a:r>
                        <a:rPr lang="en-GB" sz="900" b="1" baseline="0" dirty="0" smtClean="0"/>
                        <a:t> Ward </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65</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3507870"/>
                  </a:ext>
                </a:extLst>
              </a:tr>
              <a:tr h="255519">
                <a:tc>
                  <a:txBody>
                    <a:bodyPr/>
                    <a:lstStyle/>
                    <a:p>
                      <a:pPr algn="ctr"/>
                      <a:r>
                        <a:rPr lang="en-GB" sz="900" b="1" dirty="0" smtClean="0"/>
                        <a:t>Tower Hamlets</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53</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Joshua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NA</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4219375"/>
                  </a:ext>
                </a:extLst>
              </a:tr>
              <a:tr h="213420">
                <a:tc>
                  <a:txBody>
                    <a:bodyPr/>
                    <a:lstStyle/>
                    <a:p>
                      <a:pPr algn="ctr"/>
                      <a:r>
                        <a:rPr lang="en-GB" sz="900" b="1" dirty="0" smtClean="0"/>
                        <a:t>Luton</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49</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900" b="1" dirty="0" smtClean="0"/>
                        <a:t>Crystal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900" dirty="0" smtClean="0"/>
                        <a:t>37</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149476"/>
                  </a:ext>
                </a:extLst>
              </a:tr>
              <a:tr h="238046">
                <a:tc>
                  <a:txBody>
                    <a:bodyPr/>
                    <a:lstStyle/>
                    <a:p>
                      <a:pPr algn="ctr"/>
                      <a:r>
                        <a:rPr lang="en-GB" sz="900" b="1" dirty="0" smtClean="0"/>
                        <a:t>Bedfordshire</a:t>
                      </a:r>
                      <a:r>
                        <a:rPr lang="en-GB" sz="900" b="1" baseline="0" dirty="0" smtClean="0"/>
                        <a:t> </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24</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1919083"/>
                  </a:ext>
                </a:extLst>
              </a:tr>
            </a:tbl>
          </a:graphicData>
        </a:graphic>
      </p:graphicFrame>
      <p:sp>
        <p:nvSpPr>
          <p:cNvPr id="26" name="Rectangle 25"/>
          <p:cNvSpPr/>
          <p:nvPr/>
        </p:nvSpPr>
        <p:spPr>
          <a:xfrm rot="16200000">
            <a:off x="-517867" y="1951947"/>
            <a:ext cx="1617616" cy="35744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Trustwide</a:t>
            </a:r>
            <a:endParaRPr lang="en-GB" dirty="0">
              <a:solidFill>
                <a:schemeClr val="tx1"/>
              </a:solidFill>
            </a:endParaRPr>
          </a:p>
        </p:txBody>
      </p:sp>
      <p:sp>
        <p:nvSpPr>
          <p:cNvPr id="27" name="Rectangle 26"/>
          <p:cNvSpPr/>
          <p:nvPr/>
        </p:nvSpPr>
        <p:spPr>
          <a:xfrm rot="16200000">
            <a:off x="-633674" y="3770694"/>
            <a:ext cx="1855519" cy="372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Borough</a:t>
            </a:r>
            <a:endParaRPr lang="en-GB" dirty="0">
              <a:solidFill>
                <a:schemeClr val="tx1"/>
              </a:solidFill>
            </a:endParaRPr>
          </a:p>
        </p:txBody>
      </p:sp>
      <p:sp>
        <p:nvSpPr>
          <p:cNvPr id="22" name="Rectangle 21"/>
          <p:cNvSpPr/>
          <p:nvPr/>
        </p:nvSpPr>
        <p:spPr>
          <a:xfrm>
            <a:off x="705576" y="787260"/>
            <a:ext cx="8751983" cy="4488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Hours taken for discharge notification to be uploaded each week (median)</a:t>
            </a:r>
            <a:endParaRPr lang="en-GB" b="1" dirty="0">
              <a:solidFill>
                <a:schemeClr val="tx1"/>
              </a:solidFill>
            </a:endParaRPr>
          </a:p>
        </p:txBody>
      </p:sp>
      <p:sp>
        <p:nvSpPr>
          <p:cNvPr id="23" name="Rectangle 22"/>
          <p:cNvSpPr/>
          <p:nvPr/>
        </p:nvSpPr>
        <p:spPr>
          <a:xfrm rot="16200000">
            <a:off x="-636550" y="5683444"/>
            <a:ext cx="1852246" cy="35744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Project Wards</a:t>
            </a:r>
            <a:endParaRPr lang="en-GB" dirty="0">
              <a:solidFill>
                <a:schemeClr val="tx1"/>
              </a:solidFill>
            </a:endParaRPr>
          </a:p>
        </p:txBody>
      </p:sp>
      <p:pic>
        <p:nvPicPr>
          <p:cNvPr id="2" name="Picture 1"/>
          <p:cNvPicPr>
            <a:picLocks noChangeAspect="1"/>
          </p:cNvPicPr>
          <p:nvPr/>
        </p:nvPicPr>
        <p:blipFill>
          <a:blip r:embed="rId3"/>
          <a:stretch>
            <a:fillRect/>
          </a:stretch>
        </p:blipFill>
        <p:spPr>
          <a:xfrm>
            <a:off x="727016" y="1308936"/>
            <a:ext cx="3206755" cy="1629268"/>
          </a:xfrm>
          <a:prstGeom prst="rect">
            <a:avLst/>
          </a:prstGeom>
          <a:ln>
            <a:solidFill>
              <a:schemeClr val="tx1"/>
            </a:solidFill>
          </a:ln>
        </p:spPr>
      </p:pic>
      <p:sp>
        <p:nvSpPr>
          <p:cNvPr id="49" name="Rectangle 48"/>
          <p:cNvSpPr/>
          <p:nvPr/>
        </p:nvSpPr>
        <p:spPr>
          <a:xfrm>
            <a:off x="1497083" y="1318293"/>
            <a:ext cx="1820514"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Trustwide </a:t>
            </a:r>
            <a:r>
              <a:rPr lang="en-GB" sz="1100" b="1" dirty="0" smtClean="0">
                <a:solidFill>
                  <a:schemeClr val="tx1"/>
                </a:solidFill>
              </a:rPr>
              <a:t>(48) – I chart</a:t>
            </a:r>
            <a:endParaRPr lang="en-GB" sz="1100" b="1" dirty="0">
              <a:solidFill>
                <a:schemeClr val="tx1"/>
              </a:solidFill>
            </a:endParaRPr>
          </a:p>
        </p:txBody>
      </p:sp>
      <p:pic>
        <p:nvPicPr>
          <p:cNvPr id="3" name="Picture 2"/>
          <p:cNvPicPr>
            <a:picLocks noChangeAspect="1"/>
          </p:cNvPicPr>
          <p:nvPr/>
        </p:nvPicPr>
        <p:blipFill>
          <a:blip r:embed="rId4"/>
          <a:stretch>
            <a:fillRect/>
          </a:stretch>
        </p:blipFill>
        <p:spPr>
          <a:xfrm>
            <a:off x="727016" y="3028974"/>
            <a:ext cx="2062176" cy="1894947"/>
          </a:xfrm>
          <a:prstGeom prst="rect">
            <a:avLst/>
          </a:prstGeom>
          <a:ln>
            <a:solidFill>
              <a:schemeClr val="tx1"/>
            </a:solidFill>
          </a:ln>
        </p:spPr>
      </p:pic>
      <p:sp>
        <p:nvSpPr>
          <p:cNvPr id="46" name="Rectangle 45"/>
          <p:cNvSpPr/>
          <p:nvPr/>
        </p:nvSpPr>
        <p:spPr>
          <a:xfrm>
            <a:off x="1042208" y="3100390"/>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City &amp; Hackney (88) – I chart</a:t>
            </a:r>
            <a:endParaRPr lang="en-GB" sz="1100" b="1" dirty="0">
              <a:solidFill>
                <a:schemeClr val="tx1"/>
              </a:solidFill>
            </a:endParaRPr>
          </a:p>
        </p:txBody>
      </p:sp>
      <p:pic>
        <p:nvPicPr>
          <p:cNvPr id="5" name="Picture 4"/>
          <p:cNvPicPr>
            <a:picLocks noChangeAspect="1"/>
          </p:cNvPicPr>
          <p:nvPr/>
        </p:nvPicPr>
        <p:blipFill>
          <a:blip r:embed="rId5"/>
          <a:stretch>
            <a:fillRect/>
          </a:stretch>
        </p:blipFill>
        <p:spPr>
          <a:xfrm>
            <a:off x="2942497" y="3024047"/>
            <a:ext cx="2068342" cy="1904800"/>
          </a:xfrm>
          <a:prstGeom prst="rect">
            <a:avLst/>
          </a:prstGeom>
          <a:ln>
            <a:solidFill>
              <a:schemeClr val="tx1"/>
            </a:solidFill>
          </a:ln>
        </p:spPr>
      </p:pic>
      <p:sp>
        <p:nvSpPr>
          <p:cNvPr id="47" name="Rectangle 46"/>
          <p:cNvSpPr/>
          <p:nvPr/>
        </p:nvSpPr>
        <p:spPr>
          <a:xfrm>
            <a:off x="3153708" y="3100390"/>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Tower Hamlets (53)  – I chart</a:t>
            </a:r>
            <a:endParaRPr lang="en-GB" sz="1100" b="1" dirty="0">
              <a:solidFill>
                <a:schemeClr val="tx1"/>
              </a:solidFill>
            </a:endParaRPr>
          </a:p>
        </p:txBody>
      </p:sp>
      <p:pic>
        <p:nvPicPr>
          <p:cNvPr id="6" name="Picture 5"/>
          <p:cNvPicPr>
            <a:picLocks noChangeAspect="1"/>
          </p:cNvPicPr>
          <p:nvPr/>
        </p:nvPicPr>
        <p:blipFill>
          <a:blip r:embed="rId6"/>
          <a:stretch>
            <a:fillRect/>
          </a:stretch>
        </p:blipFill>
        <p:spPr>
          <a:xfrm>
            <a:off x="5164144" y="3033163"/>
            <a:ext cx="2049197" cy="1886567"/>
          </a:xfrm>
          <a:prstGeom prst="rect">
            <a:avLst/>
          </a:prstGeom>
          <a:ln>
            <a:solidFill>
              <a:schemeClr val="tx1"/>
            </a:solidFill>
          </a:ln>
        </p:spPr>
      </p:pic>
      <p:sp>
        <p:nvSpPr>
          <p:cNvPr id="48" name="Rectangle 47"/>
          <p:cNvSpPr/>
          <p:nvPr/>
        </p:nvSpPr>
        <p:spPr>
          <a:xfrm>
            <a:off x="5365782" y="3097694"/>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Newham (44) – I chart</a:t>
            </a:r>
            <a:endParaRPr lang="en-GB" sz="1100" b="1" dirty="0">
              <a:solidFill>
                <a:schemeClr val="tx1"/>
              </a:solidFill>
            </a:endParaRPr>
          </a:p>
        </p:txBody>
      </p:sp>
      <p:pic>
        <p:nvPicPr>
          <p:cNvPr id="7" name="Picture 6"/>
          <p:cNvPicPr>
            <a:picLocks noChangeAspect="1"/>
          </p:cNvPicPr>
          <p:nvPr/>
        </p:nvPicPr>
        <p:blipFill>
          <a:blip r:embed="rId7"/>
          <a:stretch>
            <a:fillRect/>
          </a:stretch>
        </p:blipFill>
        <p:spPr>
          <a:xfrm>
            <a:off x="7334235" y="3031067"/>
            <a:ext cx="2045867" cy="1888663"/>
          </a:xfrm>
          <a:prstGeom prst="rect">
            <a:avLst/>
          </a:prstGeom>
          <a:ln>
            <a:solidFill>
              <a:schemeClr val="tx1"/>
            </a:solidFill>
          </a:ln>
        </p:spPr>
      </p:pic>
      <p:sp>
        <p:nvSpPr>
          <p:cNvPr id="51" name="Rectangle 50"/>
          <p:cNvSpPr/>
          <p:nvPr/>
        </p:nvSpPr>
        <p:spPr>
          <a:xfrm>
            <a:off x="7534208" y="3077343"/>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Luton (49) – I chart</a:t>
            </a:r>
            <a:endParaRPr lang="en-GB" sz="1100" b="1" dirty="0">
              <a:solidFill>
                <a:schemeClr val="tx1"/>
              </a:solidFill>
            </a:endParaRPr>
          </a:p>
        </p:txBody>
      </p:sp>
      <p:pic>
        <p:nvPicPr>
          <p:cNvPr id="8" name="Picture 7"/>
          <p:cNvPicPr>
            <a:picLocks noChangeAspect="1"/>
          </p:cNvPicPr>
          <p:nvPr/>
        </p:nvPicPr>
        <p:blipFill>
          <a:blip r:embed="rId8"/>
          <a:stretch>
            <a:fillRect/>
          </a:stretch>
        </p:blipFill>
        <p:spPr>
          <a:xfrm>
            <a:off x="9515158" y="3034693"/>
            <a:ext cx="2064466" cy="1885037"/>
          </a:xfrm>
          <a:prstGeom prst="rect">
            <a:avLst/>
          </a:prstGeom>
          <a:ln>
            <a:solidFill>
              <a:schemeClr val="tx1"/>
            </a:solidFill>
          </a:ln>
        </p:spPr>
      </p:pic>
      <p:sp>
        <p:nvSpPr>
          <p:cNvPr id="53" name="Rectangle 52"/>
          <p:cNvSpPr/>
          <p:nvPr/>
        </p:nvSpPr>
        <p:spPr>
          <a:xfrm>
            <a:off x="9670165" y="3097694"/>
            <a:ext cx="1875379"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Bedfordshire (24) – I chart</a:t>
            </a:r>
            <a:endParaRPr lang="en-GB" sz="1100" b="1" dirty="0">
              <a:solidFill>
                <a:schemeClr val="tx1"/>
              </a:solidFill>
            </a:endParaRPr>
          </a:p>
        </p:txBody>
      </p:sp>
      <p:pic>
        <p:nvPicPr>
          <p:cNvPr id="11" name="Picture 10"/>
          <p:cNvPicPr>
            <a:picLocks noChangeAspect="1"/>
          </p:cNvPicPr>
          <p:nvPr/>
        </p:nvPicPr>
        <p:blipFill>
          <a:blip r:embed="rId9"/>
          <a:stretch>
            <a:fillRect/>
          </a:stretch>
        </p:blipFill>
        <p:spPr>
          <a:xfrm>
            <a:off x="7314261" y="4966006"/>
            <a:ext cx="2085813" cy="1850879"/>
          </a:xfrm>
          <a:prstGeom prst="rect">
            <a:avLst/>
          </a:prstGeom>
          <a:ln>
            <a:solidFill>
              <a:schemeClr val="tx1"/>
            </a:solidFill>
          </a:ln>
        </p:spPr>
      </p:pic>
      <p:sp>
        <p:nvSpPr>
          <p:cNvPr id="36" name="Rectangle 35"/>
          <p:cNvSpPr/>
          <p:nvPr/>
        </p:nvSpPr>
        <p:spPr>
          <a:xfrm>
            <a:off x="7545089" y="4998699"/>
            <a:ext cx="1645920" cy="25429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Ivory Ward (61) – I chart</a:t>
            </a:r>
            <a:endParaRPr lang="en-GB" sz="1100" b="1" dirty="0">
              <a:solidFill>
                <a:schemeClr val="tx1"/>
              </a:solidFill>
            </a:endParaRPr>
          </a:p>
        </p:txBody>
      </p:sp>
      <p:pic>
        <p:nvPicPr>
          <p:cNvPr id="14" name="Picture 13"/>
          <p:cNvPicPr>
            <a:picLocks noChangeAspect="1"/>
          </p:cNvPicPr>
          <p:nvPr/>
        </p:nvPicPr>
        <p:blipFill>
          <a:blip r:embed="rId10"/>
          <a:stretch>
            <a:fillRect/>
          </a:stretch>
        </p:blipFill>
        <p:spPr>
          <a:xfrm>
            <a:off x="715197" y="4970007"/>
            <a:ext cx="2085813" cy="1849695"/>
          </a:xfrm>
          <a:prstGeom prst="rect">
            <a:avLst/>
          </a:prstGeom>
          <a:ln>
            <a:solidFill>
              <a:schemeClr val="tx1"/>
            </a:solidFill>
          </a:ln>
        </p:spPr>
      </p:pic>
      <p:sp>
        <p:nvSpPr>
          <p:cNvPr id="30" name="Rectangle 29"/>
          <p:cNvSpPr/>
          <p:nvPr/>
        </p:nvSpPr>
        <p:spPr>
          <a:xfrm>
            <a:off x="992833" y="4988713"/>
            <a:ext cx="1615626"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Ruby Ward (72) – I chart</a:t>
            </a:r>
            <a:endParaRPr lang="en-GB" sz="1100" b="1" dirty="0">
              <a:solidFill>
                <a:schemeClr val="tx1"/>
              </a:solidFill>
            </a:endParaRPr>
          </a:p>
        </p:txBody>
      </p:sp>
      <p:pic>
        <p:nvPicPr>
          <p:cNvPr id="15" name="Picture 14"/>
          <p:cNvPicPr>
            <a:picLocks noChangeAspect="1"/>
          </p:cNvPicPr>
          <p:nvPr/>
        </p:nvPicPr>
        <p:blipFill>
          <a:blip r:embed="rId11"/>
          <a:stretch>
            <a:fillRect/>
          </a:stretch>
        </p:blipFill>
        <p:spPr>
          <a:xfrm>
            <a:off x="2927501" y="4987494"/>
            <a:ext cx="2098334" cy="1848834"/>
          </a:xfrm>
          <a:prstGeom prst="rect">
            <a:avLst/>
          </a:prstGeom>
          <a:ln>
            <a:solidFill>
              <a:schemeClr val="tx1"/>
            </a:solidFill>
          </a:ln>
        </p:spPr>
      </p:pic>
      <p:sp>
        <p:nvSpPr>
          <p:cNvPr id="32" name="Rectangle 31"/>
          <p:cNvSpPr/>
          <p:nvPr/>
        </p:nvSpPr>
        <p:spPr>
          <a:xfrm>
            <a:off x="3074711" y="5017818"/>
            <a:ext cx="1957538" cy="21605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Joshua Ward (</a:t>
            </a:r>
            <a:r>
              <a:rPr lang="en-GB" sz="1100" b="1" dirty="0">
                <a:solidFill>
                  <a:schemeClr val="tx1"/>
                </a:solidFill>
              </a:rPr>
              <a:t>0</a:t>
            </a:r>
            <a:r>
              <a:rPr lang="en-GB" sz="1100" b="1" dirty="0" smtClean="0">
                <a:solidFill>
                  <a:schemeClr val="tx1"/>
                </a:solidFill>
              </a:rPr>
              <a:t>)– I chart</a:t>
            </a:r>
            <a:endParaRPr lang="en-GB" sz="1100" b="1" dirty="0">
              <a:solidFill>
                <a:schemeClr val="tx1"/>
              </a:solidFill>
            </a:endParaRPr>
          </a:p>
        </p:txBody>
      </p:sp>
      <p:pic>
        <p:nvPicPr>
          <p:cNvPr id="31" name="Picture 30"/>
          <p:cNvPicPr>
            <a:picLocks noChangeAspect="1"/>
          </p:cNvPicPr>
          <p:nvPr/>
        </p:nvPicPr>
        <p:blipFill>
          <a:blip r:embed="rId12"/>
          <a:stretch>
            <a:fillRect/>
          </a:stretch>
        </p:blipFill>
        <p:spPr>
          <a:xfrm>
            <a:off x="5152157" y="4998699"/>
            <a:ext cx="2073170" cy="1853582"/>
          </a:xfrm>
          <a:prstGeom prst="rect">
            <a:avLst/>
          </a:prstGeom>
          <a:ln>
            <a:solidFill>
              <a:schemeClr val="tx1"/>
            </a:solidFill>
          </a:ln>
        </p:spPr>
      </p:pic>
      <p:sp>
        <p:nvSpPr>
          <p:cNvPr id="34" name="Rectangle 33"/>
          <p:cNvSpPr/>
          <p:nvPr/>
        </p:nvSpPr>
        <p:spPr>
          <a:xfrm>
            <a:off x="5465709" y="5028760"/>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Bricklane Ward (65) – I chart</a:t>
            </a:r>
            <a:endParaRPr lang="en-GB" sz="1100" b="1" dirty="0">
              <a:solidFill>
                <a:schemeClr val="tx1"/>
              </a:solidFill>
            </a:endParaRPr>
          </a:p>
        </p:txBody>
      </p:sp>
      <p:pic>
        <p:nvPicPr>
          <p:cNvPr id="33" name="Picture 32"/>
          <p:cNvPicPr>
            <a:picLocks noChangeAspect="1"/>
          </p:cNvPicPr>
          <p:nvPr/>
        </p:nvPicPr>
        <p:blipFill>
          <a:blip r:embed="rId13"/>
          <a:stretch>
            <a:fillRect/>
          </a:stretch>
        </p:blipFill>
        <p:spPr>
          <a:xfrm>
            <a:off x="9517677" y="4976875"/>
            <a:ext cx="2059427" cy="1859453"/>
          </a:xfrm>
          <a:prstGeom prst="rect">
            <a:avLst/>
          </a:prstGeom>
          <a:ln>
            <a:solidFill>
              <a:schemeClr val="tx1"/>
            </a:solidFill>
          </a:ln>
        </p:spPr>
      </p:pic>
      <p:sp>
        <p:nvSpPr>
          <p:cNvPr id="38" name="Rectangle 37"/>
          <p:cNvSpPr/>
          <p:nvPr/>
        </p:nvSpPr>
        <p:spPr>
          <a:xfrm>
            <a:off x="9710552" y="5031211"/>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Crystal Ward (37) – I chart</a:t>
            </a:r>
            <a:endParaRPr lang="en-GB" sz="1100" b="1" dirty="0">
              <a:solidFill>
                <a:schemeClr val="tx1"/>
              </a:solidFill>
            </a:endParaRPr>
          </a:p>
        </p:txBody>
      </p:sp>
      <p:sp>
        <p:nvSpPr>
          <p:cNvPr id="35" name="Title 3"/>
          <p:cNvSpPr txBox="1">
            <a:spLocks/>
          </p:cNvSpPr>
          <p:nvPr/>
        </p:nvSpPr>
        <p:spPr>
          <a:xfrm>
            <a:off x="480126" y="39443"/>
            <a:ext cx="11073222" cy="7017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schemeClr val="accent5"/>
                </a:solidFill>
                <a:latin typeface="+mn-lt"/>
                <a:cs typeface="Arial" panose="020B0604020202020204" pitchFamily="34" charset="0"/>
              </a:rPr>
              <a:t>Data</a:t>
            </a:r>
            <a:endParaRPr lang="en-GB" dirty="0">
              <a:solidFill>
                <a:schemeClr val="accent5"/>
              </a:solidFill>
              <a:latin typeface="+mn-lt"/>
              <a:cs typeface="Arial" panose="020B0604020202020204" pitchFamily="34" charset="0"/>
            </a:endParaRPr>
          </a:p>
        </p:txBody>
      </p:sp>
    </p:spTree>
    <p:extLst>
      <p:ext uri="{BB962C8B-B14F-4D97-AF65-F5344CB8AC3E}">
        <p14:creationId xmlns:p14="http://schemas.microsoft.com/office/powerpoint/2010/main" val="3347580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878" y="34607"/>
            <a:ext cx="7693946" cy="769441"/>
          </a:xfrm>
          <a:prstGeom prst="rect">
            <a:avLst/>
          </a:prstGeom>
          <a:noFill/>
        </p:spPr>
        <p:txBody>
          <a:bodyPr wrap="square" rtlCol="0">
            <a:spAutoFit/>
          </a:bodyPr>
          <a:lstStyle/>
          <a:p>
            <a:r>
              <a:rPr lang="en-GB" sz="4400" dirty="0" smtClean="0">
                <a:solidFill>
                  <a:schemeClr val="accent5"/>
                </a:solidFill>
              </a:rPr>
              <a:t>Project Overview  </a:t>
            </a:r>
            <a:endParaRPr lang="en-GB" sz="4400" dirty="0">
              <a:solidFill>
                <a:schemeClr val="accent5"/>
              </a:solidFill>
            </a:endParaRPr>
          </a:p>
        </p:txBody>
      </p:sp>
      <p:sp>
        <p:nvSpPr>
          <p:cNvPr id="5" name="Rounded Rectangle 4"/>
          <p:cNvSpPr/>
          <p:nvPr/>
        </p:nvSpPr>
        <p:spPr>
          <a:xfrm>
            <a:off x="8981680" y="486959"/>
            <a:ext cx="3035376" cy="621142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Project Start</a:t>
            </a:r>
          </a:p>
          <a:p>
            <a:pPr algn="ctr"/>
            <a:r>
              <a:rPr lang="en-GB" sz="1100" dirty="0" smtClean="0">
                <a:solidFill>
                  <a:schemeClr val="tx1"/>
                </a:solidFill>
              </a:rPr>
              <a:t>July 2022</a:t>
            </a:r>
          </a:p>
          <a:p>
            <a:pPr algn="ctr"/>
            <a:endParaRPr lang="en-GB" sz="1100" dirty="0" smtClean="0">
              <a:solidFill>
                <a:schemeClr val="tx1"/>
              </a:solidFill>
            </a:endParaRPr>
          </a:p>
          <a:p>
            <a:pPr algn="ctr"/>
            <a:endParaRPr lang="en-GB" sz="1100" dirty="0" smtClean="0">
              <a:solidFill>
                <a:schemeClr val="tx1"/>
              </a:solidFill>
            </a:endParaRPr>
          </a:p>
          <a:p>
            <a:pPr algn="ctr"/>
            <a:r>
              <a:rPr lang="en-GB" sz="1400" b="1" dirty="0" smtClean="0">
                <a:solidFill>
                  <a:schemeClr val="tx1"/>
                </a:solidFill>
              </a:rPr>
              <a:t>Scoping of issue and stakeholder </a:t>
            </a:r>
            <a:r>
              <a:rPr lang="en-GB" sz="1400" b="1" dirty="0" smtClean="0">
                <a:solidFill>
                  <a:schemeClr val="tx1"/>
                </a:solidFill>
              </a:rPr>
              <a:t>feedback </a:t>
            </a:r>
            <a:endParaRPr lang="en-GB" sz="1400" b="1" dirty="0" smtClean="0">
              <a:solidFill>
                <a:schemeClr val="tx1"/>
              </a:solidFill>
            </a:endParaRPr>
          </a:p>
          <a:p>
            <a:pPr algn="ctr"/>
            <a:r>
              <a:rPr lang="en-GB" sz="1100" dirty="0" smtClean="0">
                <a:solidFill>
                  <a:schemeClr val="tx1"/>
                </a:solidFill>
              </a:rPr>
              <a:t>August – September 2022</a:t>
            </a:r>
          </a:p>
          <a:p>
            <a:pPr algn="ctr"/>
            <a:endParaRPr lang="en-GB" sz="1400" b="1" dirty="0">
              <a:solidFill>
                <a:schemeClr val="tx1"/>
              </a:solidFill>
            </a:endParaRPr>
          </a:p>
          <a:p>
            <a:pPr algn="ctr"/>
            <a:r>
              <a:rPr lang="en-GB" sz="1400" b="1" dirty="0" smtClean="0">
                <a:solidFill>
                  <a:schemeClr val="tx1"/>
                </a:solidFill>
              </a:rPr>
              <a:t>Options appraisal</a:t>
            </a:r>
          </a:p>
          <a:p>
            <a:pPr algn="ctr"/>
            <a:r>
              <a:rPr lang="en-GB" sz="1100" dirty="0" smtClean="0">
                <a:solidFill>
                  <a:schemeClr val="tx1"/>
                </a:solidFill>
              </a:rPr>
              <a:t>October – December 2022</a:t>
            </a:r>
          </a:p>
          <a:p>
            <a:pPr algn="ctr"/>
            <a:endParaRPr lang="en-GB" sz="1100" dirty="0" smtClean="0">
              <a:solidFill>
                <a:schemeClr val="tx1"/>
              </a:solidFill>
            </a:endParaRPr>
          </a:p>
          <a:p>
            <a:pPr algn="ctr"/>
            <a:endParaRPr lang="en-GB" sz="1100" dirty="0">
              <a:solidFill>
                <a:schemeClr val="tx1"/>
              </a:solidFill>
            </a:endParaRPr>
          </a:p>
          <a:p>
            <a:pPr algn="ctr"/>
            <a:r>
              <a:rPr lang="en-GB" sz="1400" b="1" dirty="0" smtClean="0">
                <a:solidFill>
                  <a:schemeClr val="tx1"/>
                </a:solidFill>
              </a:rPr>
              <a:t>Development of new Hospital Discharge Form</a:t>
            </a:r>
          </a:p>
          <a:p>
            <a:pPr algn="ctr"/>
            <a:r>
              <a:rPr lang="en-GB" sz="1100" dirty="0" smtClean="0">
                <a:solidFill>
                  <a:schemeClr val="tx1"/>
                </a:solidFill>
              </a:rPr>
              <a:t>January – March 2023</a:t>
            </a:r>
          </a:p>
          <a:p>
            <a:pPr algn="ctr"/>
            <a:endParaRPr lang="en-GB" sz="1100" dirty="0" smtClean="0">
              <a:solidFill>
                <a:schemeClr val="tx1"/>
              </a:solidFill>
            </a:endParaRPr>
          </a:p>
          <a:p>
            <a:pPr algn="ctr"/>
            <a:endParaRPr lang="en-GB" sz="1100" dirty="0" smtClean="0">
              <a:solidFill>
                <a:schemeClr val="tx1"/>
              </a:solidFill>
            </a:endParaRPr>
          </a:p>
          <a:p>
            <a:pPr algn="ctr"/>
            <a:r>
              <a:rPr lang="en-GB" sz="1400" b="1" dirty="0" smtClean="0">
                <a:solidFill>
                  <a:schemeClr val="tx1"/>
                </a:solidFill>
              </a:rPr>
              <a:t>New shorter Hospital Discharge Form deployed</a:t>
            </a:r>
          </a:p>
          <a:p>
            <a:pPr algn="ctr"/>
            <a:r>
              <a:rPr lang="en-GB" sz="1100" dirty="0" smtClean="0">
                <a:solidFill>
                  <a:schemeClr val="tx1"/>
                </a:solidFill>
              </a:rPr>
              <a:t>March 31</a:t>
            </a:r>
            <a:r>
              <a:rPr lang="en-GB" sz="1100" baseline="30000" dirty="0" smtClean="0">
                <a:solidFill>
                  <a:schemeClr val="tx1"/>
                </a:solidFill>
              </a:rPr>
              <a:t>st</a:t>
            </a:r>
            <a:r>
              <a:rPr lang="en-GB" sz="1100" dirty="0" smtClean="0">
                <a:solidFill>
                  <a:schemeClr val="tx1"/>
                </a:solidFill>
              </a:rPr>
              <a:t> 2023</a:t>
            </a:r>
          </a:p>
          <a:p>
            <a:pPr algn="ctr"/>
            <a:endParaRPr lang="en-GB" sz="1100" b="1" dirty="0">
              <a:solidFill>
                <a:schemeClr val="tx1"/>
              </a:solidFill>
            </a:endParaRPr>
          </a:p>
          <a:p>
            <a:pPr algn="ctr"/>
            <a:r>
              <a:rPr lang="en-GB" sz="1400" b="1" dirty="0" smtClean="0">
                <a:solidFill>
                  <a:schemeClr val="tx1"/>
                </a:solidFill>
              </a:rPr>
              <a:t>Stakeholder </a:t>
            </a:r>
            <a:r>
              <a:rPr lang="en-GB" sz="1400" b="1" dirty="0" smtClean="0">
                <a:solidFill>
                  <a:schemeClr val="tx1"/>
                </a:solidFill>
              </a:rPr>
              <a:t>feedback and quality audits</a:t>
            </a:r>
            <a:endParaRPr lang="en-GB" sz="1400" b="1" dirty="0" smtClean="0">
              <a:solidFill>
                <a:schemeClr val="tx1"/>
              </a:solidFill>
            </a:endParaRPr>
          </a:p>
          <a:p>
            <a:pPr algn="ctr"/>
            <a:r>
              <a:rPr lang="en-GB" sz="1100" dirty="0" smtClean="0">
                <a:solidFill>
                  <a:schemeClr val="tx1"/>
                </a:solidFill>
              </a:rPr>
              <a:t>April – July 2023</a:t>
            </a:r>
          </a:p>
          <a:p>
            <a:pPr algn="ctr"/>
            <a:endParaRPr lang="en-GB" sz="1400" b="1" dirty="0">
              <a:solidFill>
                <a:schemeClr val="tx1"/>
              </a:solidFill>
            </a:endParaRPr>
          </a:p>
          <a:p>
            <a:pPr algn="ctr"/>
            <a:r>
              <a:rPr lang="en-GB" sz="1400" b="1" dirty="0" smtClean="0">
                <a:solidFill>
                  <a:schemeClr val="tx1"/>
                </a:solidFill>
              </a:rPr>
              <a:t>Bi-weekly Trustwide learning forum</a:t>
            </a:r>
          </a:p>
          <a:p>
            <a:pPr algn="ctr"/>
            <a:r>
              <a:rPr lang="en-GB" sz="1100" dirty="0" smtClean="0">
                <a:solidFill>
                  <a:schemeClr val="tx1"/>
                </a:solidFill>
              </a:rPr>
              <a:t>April – July 2023 </a:t>
            </a:r>
          </a:p>
          <a:p>
            <a:pPr algn="ctr"/>
            <a:endParaRPr lang="en-GB" sz="1100" dirty="0" smtClean="0">
              <a:solidFill>
                <a:schemeClr val="tx1"/>
              </a:solidFill>
            </a:endParaRPr>
          </a:p>
          <a:p>
            <a:pPr algn="ctr"/>
            <a:endParaRPr lang="en-GB" sz="1100" dirty="0">
              <a:solidFill>
                <a:schemeClr val="tx1"/>
              </a:solidFill>
            </a:endParaRPr>
          </a:p>
          <a:p>
            <a:pPr algn="ctr"/>
            <a:r>
              <a:rPr lang="en-GB" sz="1400" b="1" dirty="0" smtClean="0">
                <a:solidFill>
                  <a:schemeClr val="tx1"/>
                </a:solidFill>
              </a:rPr>
              <a:t>Project End</a:t>
            </a:r>
          </a:p>
          <a:p>
            <a:pPr algn="ctr"/>
            <a:r>
              <a:rPr lang="en-GB" sz="1100" dirty="0" smtClean="0">
                <a:solidFill>
                  <a:schemeClr val="tx1"/>
                </a:solidFill>
              </a:rPr>
              <a:t>August 2023</a:t>
            </a:r>
            <a:endParaRPr lang="en-GB" sz="1400" b="1" dirty="0">
              <a:solidFill>
                <a:schemeClr val="tx1"/>
              </a:solidFill>
            </a:endParaRPr>
          </a:p>
        </p:txBody>
      </p:sp>
      <p:sp>
        <p:nvSpPr>
          <p:cNvPr id="6" name="Rounded Rectangle 5"/>
          <p:cNvSpPr/>
          <p:nvPr/>
        </p:nvSpPr>
        <p:spPr>
          <a:xfrm>
            <a:off x="8529979" y="259712"/>
            <a:ext cx="3474490" cy="330049"/>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Project Milestones</a:t>
            </a:r>
            <a:endParaRPr lang="en-GB" b="1" dirty="0">
              <a:solidFill>
                <a:schemeClr val="tx1"/>
              </a:solidFill>
            </a:endParaRPr>
          </a:p>
        </p:txBody>
      </p:sp>
      <p:sp>
        <p:nvSpPr>
          <p:cNvPr id="7" name="Rounded Rectangle 6"/>
          <p:cNvSpPr/>
          <p:nvPr/>
        </p:nvSpPr>
        <p:spPr>
          <a:xfrm>
            <a:off x="8534525" y="589761"/>
            <a:ext cx="684363" cy="616711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ree Start Flag SVG, PNG Icon, Symbol. Downloa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182"/>
          <a:stretch/>
        </p:blipFill>
        <p:spPr bwMode="auto">
          <a:xfrm>
            <a:off x="8624807" y="6120865"/>
            <a:ext cx="598677" cy="519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rt button Basic Rounded Linea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2502" y="627128"/>
            <a:ext cx="434994" cy="434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ope - Free computer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41" y="1378471"/>
            <a:ext cx="374899" cy="3748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raisal - Free business and finance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5955" y="2235969"/>
            <a:ext cx="455480" cy="455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rm - Free user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6841" y="3088965"/>
            <a:ext cx="379732" cy="3797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ployment - Free web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36617" y="3867343"/>
            <a:ext cx="467389" cy="467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rformance - Free seo and web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76157" y="5385445"/>
            <a:ext cx="459255" cy="45925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8859232" y="988596"/>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859232" y="1817058"/>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851134" y="2709412"/>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864291" y="3572414"/>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859231" y="4345376"/>
            <a:ext cx="1" cy="242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905785" y="5884939"/>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91617" y="893239"/>
            <a:ext cx="7975299" cy="14430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	</a:t>
            </a:r>
            <a:r>
              <a:rPr lang="en-US" sz="1200" dirty="0" smtClean="0">
                <a:solidFill>
                  <a:schemeClr val="tx1"/>
                </a:solidFill>
              </a:rPr>
              <a:t>An internal review has been completed of the 24-hour notification of discharge standard to ensure that we 	were closer to meeting the target and offered appropriate and timely support for our service users. This 	prepared us for the national move from sending discharge notifications to GPs within 48 hours to 24 hours. All 	directorates fell below the 95% national target and were not able to account for all discharge notifications 	because there were delays in local processes which caused bottlenecks across the pathway. </a:t>
            </a:r>
            <a:r>
              <a:rPr lang="en-US" sz="1200" smtClean="0">
                <a:solidFill>
                  <a:schemeClr val="tx1"/>
                </a:solidFill>
              </a:rPr>
              <a:t>After completing </a:t>
            </a:r>
            <a:r>
              <a:rPr lang="en-US" sz="1200" dirty="0" smtClean="0">
                <a:solidFill>
                  <a:schemeClr val="tx1"/>
                </a:solidFill>
              </a:rPr>
              <a:t>	the review, we were able to identify and implement a number of improvements that have results in 	improvements in performance across the Trust.</a:t>
            </a:r>
            <a:endParaRPr lang="en-GB" sz="1200" dirty="0">
              <a:solidFill>
                <a:schemeClr val="tx1"/>
              </a:solidFill>
            </a:endParaRPr>
          </a:p>
        </p:txBody>
      </p:sp>
      <p:pic>
        <p:nvPicPr>
          <p:cNvPr id="1042" name="Picture 18" descr="Data, information, presentation, report, summary icon - Download on  Iconfind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857" y="1217478"/>
            <a:ext cx="742316" cy="7423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0388" y="2463709"/>
            <a:ext cx="4074220" cy="3753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Purpose &amp; Objectives</a:t>
            </a:r>
            <a:endParaRPr lang="en-GB" b="1" dirty="0">
              <a:solidFill>
                <a:schemeClr val="tx1"/>
              </a:solidFill>
            </a:endParaRPr>
          </a:p>
        </p:txBody>
      </p:sp>
      <p:sp>
        <p:nvSpPr>
          <p:cNvPr id="13" name="TextBox 12"/>
          <p:cNvSpPr txBox="1"/>
          <p:nvPr/>
        </p:nvSpPr>
        <p:spPr>
          <a:xfrm>
            <a:off x="388878" y="2972250"/>
            <a:ext cx="7932014" cy="1200329"/>
          </a:xfrm>
          <a:prstGeom prst="rect">
            <a:avLst/>
          </a:prstGeom>
          <a:solidFill>
            <a:schemeClr val="accent5">
              <a:lumMod val="20000"/>
              <a:lumOff val="80000"/>
            </a:schemeClr>
          </a:solidFill>
        </p:spPr>
        <p:txBody>
          <a:bodyPr wrap="square" rtlCol="0">
            <a:spAutoFit/>
          </a:bodyPr>
          <a:lstStyle/>
          <a:p>
            <a:r>
              <a:rPr lang="en-US" sz="1200" dirty="0"/>
              <a:t>To support the delivery of the 24-hour discharge notifications standards. As such a Trustwide project board </a:t>
            </a:r>
            <a:r>
              <a:rPr lang="en-US" sz="1200" dirty="0" smtClean="0"/>
              <a:t>was established </a:t>
            </a:r>
            <a:r>
              <a:rPr lang="en-US" sz="1200" dirty="0"/>
              <a:t>to: </a:t>
            </a:r>
          </a:p>
          <a:p>
            <a:pPr marL="742950" lvl="1" indent="-285750">
              <a:buFont typeface="Arial" panose="020B0604020202020204" pitchFamily="34" charset="0"/>
              <a:buChar char="•"/>
            </a:pPr>
            <a:r>
              <a:rPr lang="en-US" sz="1200" dirty="0"/>
              <a:t>Develop a unified process and solution to capture compliance of this standard for </a:t>
            </a:r>
            <a:r>
              <a:rPr lang="en-US" sz="1200" dirty="0" smtClean="0"/>
              <a:t>reporting</a:t>
            </a:r>
            <a:endParaRPr lang="en-GB" sz="1200" dirty="0" smtClean="0"/>
          </a:p>
          <a:p>
            <a:pPr marL="742950" lvl="1" indent="-285750">
              <a:buFont typeface="Arial" panose="020B0604020202020204" pitchFamily="34" charset="0"/>
              <a:buChar char="•"/>
            </a:pPr>
            <a:r>
              <a:rPr lang="en-US" sz="1200" dirty="0" smtClean="0"/>
              <a:t>Identify </a:t>
            </a:r>
            <a:r>
              <a:rPr lang="en-US" sz="1200" dirty="0"/>
              <a:t>best practice by liaising with external partners to understand what processes are most </a:t>
            </a:r>
            <a:r>
              <a:rPr lang="en-US" sz="1200" dirty="0" smtClean="0"/>
              <a:t>efficient</a:t>
            </a:r>
            <a:endParaRPr lang="en-GB" sz="1200" dirty="0" smtClean="0"/>
          </a:p>
          <a:p>
            <a:pPr marL="742950" lvl="1" indent="-285750">
              <a:buFont typeface="Arial" panose="020B0604020202020204" pitchFamily="34" charset="0"/>
              <a:buChar char="•"/>
            </a:pPr>
            <a:r>
              <a:rPr lang="en-US" sz="1200" dirty="0" smtClean="0"/>
              <a:t>Organise </a:t>
            </a:r>
            <a:r>
              <a:rPr lang="en-US" sz="1200" dirty="0"/>
              <a:t>training and supporting material to embed new </a:t>
            </a:r>
            <a:r>
              <a:rPr lang="en-US" sz="1200" dirty="0" smtClean="0"/>
              <a:t>practices.</a:t>
            </a:r>
            <a:endParaRPr lang="en-GB" sz="1200" dirty="0" smtClean="0"/>
          </a:p>
          <a:p>
            <a:pPr marL="742950" lvl="1" indent="-285750">
              <a:buFont typeface="Arial" panose="020B0604020202020204" pitchFamily="34" charset="0"/>
              <a:buChar char="•"/>
            </a:pPr>
            <a:r>
              <a:rPr lang="en-US" sz="1200" dirty="0" smtClean="0"/>
              <a:t>Support </a:t>
            </a:r>
            <a:r>
              <a:rPr lang="en-US" sz="1200" dirty="0"/>
              <a:t>teams to enhance the quality of contacts with service users.  </a:t>
            </a:r>
            <a:endParaRPr lang="en-GB" sz="1200" dirty="0"/>
          </a:p>
        </p:txBody>
      </p:sp>
      <p:sp>
        <p:nvSpPr>
          <p:cNvPr id="28" name="Rectangle 27"/>
          <p:cNvSpPr/>
          <p:nvPr/>
        </p:nvSpPr>
        <p:spPr>
          <a:xfrm>
            <a:off x="400388" y="4345376"/>
            <a:ext cx="4074220" cy="3753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Risk</a:t>
            </a:r>
            <a:endParaRPr lang="en-GB" b="1" dirty="0">
              <a:solidFill>
                <a:schemeClr val="tx1"/>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891559640"/>
              </p:ext>
            </p:extLst>
          </p:nvPr>
        </p:nvGraphicFramePr>
        <p:xfrm>
          <a:off x="388878" y="4893564"/>
          <a:ext cx="7920504" cy="1706715"/>
        </p:xfrm>
        <a:graphic>
          <a:graphicData uri="http://schemas.openxmlformats.org/drawingml/2006/table">
            <a:tbl>
              <a:tblPr firstRow="1" bandRow="1">
                <a:tableStyleId>{5940675A-B579-460E-94D1-54222C63F5DA}</a:tableStyleId>
              </a:tblPr>
              <a:tblGrid>
                <a:gridCol w="1483207">
                  <a:extLst>
                    <a:ext uri="{9D8B030D-6E8A-4147-A177-3AD203B41FA5}">
                      <a16:colId xmlns:a16="http://schemas.microsoft.com/office/drawing/2014/main" val="3440154211"/>
                    </a:ext>
                  </a:extLst>
                </a:gridCol>
                <a:gridCol w="1390537">
                  <a:extLst>
                    <a:ext uri="{9D8B030D-6E8A-4147-A177-3AD203B41FA5}">
                      <a16:colId xmlns:a16="http://schemas.microsoft.com/office/drawing/2014/main" val="2354731360"/>
                    </a:ext>
                  </a:extLst>
                </a:gridCol>
                <a:gridCol w="1931603">
                  <a:extLst>
                    <a:ext uri="{9D8B030D-6E8A-4147-A177-3AD203B41FA5}">
                      <a16:colId xmlns:a16="http://schemas.microsoft.com/office/drawing/2014/main" val="2588809912"/>
                    </a:ext>
                  </a:extLst>
                </a:gridCol>
                <a:gridCol w="3115157">
                  <a:extLst>
                    <a:ext uri="{9D8B030D-6E8A-4147-A177-3AD203B41FA5}">
                      <a16:colId xmlns:a16="http://schemas.microsoft.com/office/drawing/2014/main" val="2086218908"/>
                    </a:ext>
                  </a:extLst>
                </a:gridCol>
              </a:tblGrid>
              <a:tr h="335115">
                <a:tc>
                  <a:txBody>
                    <a:bodyPr/>
                    <a:lstStyle/>
                    <a:p>
                      <a:pPr algn="ctr"/>
                      <a:r>
                        <a:rPr lang="en-GB" sz="1200" b="1" smtClean="0">
                          <a:solidFill>
                            <a:schemeClr val="bg1"/>
                          </a:solidFill>
                        </a:rPr>
                        <a:t>Description </a:t>
                      </a:r>
                      <a:endParaRPr lang="en-GB" sz="1200" b="1">
                        <a:solidFill>
                          <a:schemeClr val="bg1"/>
                        </a:solidFill>
                      </a:endParaRPr>
                    </a:p>
                  </a:txBody>
                  <a:tcPr anchor="ctr">
                    <a:solidFill>
                      <a:schemeClr val="accent5"/>
                    </a:solidFill>
                  </a:tcPr>
                </a:tc>
                <a:tc>
                  <a:txBody>
                    <a:bodyPr/>
                    <a:lstStyle/>
                    <a:p>
                      <a:pPr algn="ctr"/>
                      <a:r>
                        <a:rPr lang="en-GB" sz="1200" b="1" smtClean="0">
                          <a:solidFill>
                            <a:schemeClr val="bg1"/>
                          </a:solidFill>
                        </a:rPr>
                        <a:t>Likelihood</a:t>
                      </a:r>
                      <a:endParaRPr lang="en-GB" sz="1200" b="1">
                        <a:solidFill>
                          <a:schemeClr val="bg1"/>
                        </a:solidFill>
                      </a:endParaRPr>
                    </a:p>
                  </a:txBody>
                  <a:tcPr anchor="ctr">
                    <a:solidFill>
                      <a:schemeClr val="accent5"/>
                    </a:solidFill>
                  </a:tcPr>
                </a:tc>
                <a:tc>
                  <a:txBody>
                    <a:bodyPr/>
                    <a:lstStyle/>
                    <a:p>
                      <a:pPr algn="ctr"/>
                      <a:r>
                        <a:rPr lang="en-GB" sz="1200" b="1" smtClean="0">
                          <a:solidFill>
                            <a:schemeClr val="bg1"/>
                          </a:solidFill>
                        </a:rPr>
                        <a:t>Impact </a:t>
                      </a:r>
                      <a:endParaRPr lang="en-GB" sz="1200" b="1">
                        <a:solidFill>
                          <a:schemeClr val="bg1"/>
                        </a:solidFill>
                      </a:endParaRPr>
                    </a:p>
                  </a:txBody>
                  <a:tcPr anchor="ctr">
                    <a:solidFill>
                      <a:schemeClr val="accent5"/>
                    </a:solidFill>
                  </a:tcPr>
                </a:tc>
                <a:tc>
                  <a:txBody>
                    <a:bodyPr/>
                    <a:lstStyle/>
                    <a:p>
                      <a:pPr algn="ctr"/>
                      <a:r>
                        <a:rPr lang="en-GB" sz="1200" b="1" smtClean="0">
                          <a:solidFill>
                            <a:schemeClr val="bg1"/>
                          </a:solidFill>
                        </a:rPr>
                        <a:t>Mitigating Actions</a:t>
                      </a:r>
                      <a:endParaRPr lang="en-GB" sz="1200" b="1">
                        <a:solidFill>
                          <a:schemeClr val="bg1"/>
                        </a:solidFill>
                      </a:endParaRPr>
                    </a:p>
                  </a:txBody>
                  <a:tcPr anchor="ctr">
                    <a:solidFill>
                      <a:schemeClr val="accent5"/>
                    </a:solidFill>
                  </a:tcPr>
                </a:tc>
                <a:extLst>
                  <a:ext uri="{0D108BD9-81ED-4DB2-BD59-A6C34878D82A}">
                    <a16:rowId xmlns:a16="http://schemas.microsoft.com/office/drawing/2014/main" val="4114070743"/>
                  </a:ext>
                </a:extLst>
              </a:tr>
              <a:tr h="739837">
                <a:tc>
                  <a:txBody>
                    <a:bodyPr/>
                    <a:lstStyle/>
                    <a:p>
                      <a:pPr algn="ctr"/>
                      <a:r>
                        <a:rPr lang="en-GB" sz="1200" dirty="0" smtClean="0"/>
                        <a:t>Patient</a:t>
                      </a:r>
                      <a:r>
                        <a:rPr lang="en-GB" sz="1200" baseline="0" dirty="0" smtClean="0"/>
                        <a:t> safety </a:t>
                      </a:r>
                      <a:endParaRPr lang="en-GB" sz="1200" dirty="0"/>
                    </a:p>
                  </a:txBody>
                  <a:tcPr/>
                </a:tc>
                <a:tc>
                  <a:txBody>
                    <a:bodyPr/>
                    <a:lstStyle/>
                    <a:p>
                      <a:pPr algn="ctr"/>
                      <a:r>
                        <a:rPr lang="en-GB" sz="1200" dirty="0" smtClean="0"/>
                        <a:t>High</a:t>
                      </a:r>
                      <a:endParaRPr lang="en-GB" sz="1200" dirty="0"/>
                    </a:p>
                  </a:txBody>
                  <a:tcPr/>
                </a:tc>
                <a:tc>
                  <a:txBody>
                    <a:bodyPr/>
                    <a:lstStyle/>
                    <a:p>
                      <a:pPr algn="ctr"/>
                      <a:r>
                        <a:rPr lang="en-GB" sz="1200" dirty="0" smtClean="0"/>
                        <a:t>Failure to meet national</a:t>
                      </a:r>
                      <a:r>
                        <a:rPr lang="en-GB" sz="1200" baseline="0" dirty="0" smtClean="0"/>
                        <a:t> standard results in </a:t>
                      </a:r>
                      <a:r>
                        <a:rPr lang="en-GB" sz="1200" dirty="0" smtClean="0"/>
                        <a:t>GPs not having access to timely information which can affect care planning</a:t>
                      </a:r>
                      <a:r>
                        <a:rPr lang="en-GB" sz="1200" baseline="0" dirty="0" smtClean="0"/>
                        <a:t> and delivery. </a:t>
                      </a:r>
                      <a:endParaRPr lang="en-GB" sz="1200" dirty="0"/>
                    </a:p>
                  </a:txBody>
                  <a:tcPr/>
                </a:tc>
                <a:tc>
                  <a:txBody>
                    <a:bodyPr/>
                    <a:lstStyle/>
                    <a:p>
                      <a:pPr marL="171450" lvl="0" indent="-171450" algn="ctr">
                        <a:buFont typeface="Arial" panose="020B0604020202020204" pitchFamily="34" charset="0"/>
                        <a:buChar char="•"/>
                      </a:pPr>
                      <a:r>
                        <a:rPr lang="en-US" sz="1200" i="0" kern="1200" dirty="0" smtClean="0">
                          <a:solidFill>
                            <a:schemeClr val="tx1"/>
                          </a:solidFill>
                          <a:effectLst/>
                          <a:latin typeface="+mn-lt"/>
                          <a:ea typeface="+mn-ea"/>
                          <a:cs typeface="+mn-cs"/>
                        </a:rPr>
                        <a:t>Performance reviews monitored locally and reports in place to support improvement.</a:t>
                      </a:r>
                      <a:endParaRPr lang="en-GB" sz="1200" i="0" kern="1200" dirty="0" smtClean="0">
                        <a:solidFill>
                          <a:schemeClr val="tx1"/>
                        </a:solidFill>
                        <a:effectLst/>
                        <a:latin typeface="+mn-lt"/>
                        <a:ea typeface="+mn-ea"/>
                        <a:cs typeface="+mn-cs"/>
                      </a:endParaRPr>
                    </a:p>
                    <a:p>
                      <a:pPr marL="171450" lvl="0" indent="-171450" algn="ctr">
                        <a:buFont typeface="Arial" panose="020B0604020202020204" pitchFamily="34" charset="0"/>
                        <a:buChar char="•"/>
                      </a:pPr>
                      <a:r>
                        <a:rPr lang="en-US" sz="1200" i="0" kern="1200" dirty="0" smtClean="0">
                          <a:solidFill>
                            <a:schemeClr val="tx1"/>
                          </a:solidFill>
                          <a:effectLst/>
                          <a:latin typeface="+mn-lt"/>
                          <a:ea typeface="+mn-ea"/>
                          <a:cs typeface="+mn-cs"/>
                        </a:rPr>
                        <a:t>Establishment of Discharge Notification project board with membership from key areas including local and corporate performance, pharmacy, clinical directors, and digital </a:t>
                      </a:r>
                      <a:endParaRPr lang="en-GB" sz="1200" i="0" kern="1200" dirty="0" smtClean="0">
                        <a:solidFill>
                          <a:schemeClr val="tx1"/>
                        </a:solidFill>
                        <a:effectLst/>
                        <a:latin typeface="+mn-lt"/>
                        <a:ea typeface="+mn-ea"/>
                        <a:cs typeface="+mn-cs"/>
                      </a:endParaRPr>
                    </a:p>
                  </a:txBody>
                  <a:tcPr/>
                </a:tc>
                <a:extLst>
                  <a:ext uri="{0D108BD9-81ED-4DB2-BD59-A6C34878D82A}">
                    <a16:rowId xmlns:a16="http://schemas.microsoft.com/office/drawing/2014/main" val="4050344585"/>
                  </a:ext>
                </a:extLst>
              </a:tr>
            </a:tbl>
          </a:graphicData>
        </a:graphic>
      </p:graphicFrame>
      <p:pic>
        <p:nvPicPr>
          <p:cNvPr id="1044" name="Picture 20" descr="Stakeholder - Free business and finance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74776" y="4686485"/>
            <a:ext cx="368911" cy="368911"/>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flipH="1">
            <a:off x="8876559" y="5119297"/>
            <a:ext cx="1" cy="242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43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5961976" y="861777"/>
            <a:ext cx="6156717" cy="5932561"/>
          </a:xfrm>
          <a:prstGeom prst="rect">
            <a:avLst/>
          </a:prstGeom>
          <a:solidFill>
            <a:srgbClr val="F7F8DE"/>
          </a:solid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9743" y="861778"/>
            <a:ext cx="5827496" cy="5932561"/>
          </a:xfrm>
          <a:prstGeom prst="rect">
            <a:avLst/>
          </a:prstGeom>
          <a:solidFill>
            <a:srgbClr val="E2F4F8"/>
          </a:solid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5586CDC-8088-43B8-B410-90AF18C4E521}"/>
              </a:ext>
            </a:extLst>
          </p:cNvPr>
          <p:cNvSpPr txBox="1"/>
          <p:nvPr/>
        </p:nvSpPr>
        <p:spPr>
          <a:xfrm>
            <a:off x="2070562" y="2376650"/>
            <a:ext cx="3848099" cy="338554"/>
          </a:xfrm>
          <a:prstGeom prst="rect">
            <a:avLst/>
          </a:prstGeom>
          <a:noFill/>
        </p:spPr>
        <p:txBody>
          <a:bodyPr wrap="square" rtlCol="0">
            <a:spAutoFit/>
          </a:bodyPr>
          <a:lstStyle/>
          <a:p>
            <a:r>
              <a:rPr lang="en-GB" sz="1600" dirty="0">
                <a:solidFill>
                  <a:schemeClr val="bg2">
                    <a:lumMod val="50000"/>
                  </a:schemeClr>
                </a:solidFill>
              </a:rPr>
              <a:t>“Had to go to A&amp;E to get support”</a:t>
            </a:r>
          </a:p>
        </p:txBody>
      </p:sp>
      <p:sp>
        <p:nvSpPr>
          <p:cNvPr id="5" name="TextBox 4">
            <a:extLst>
              <a:ext uri="{FF2B5EF4-FFF2-40B4-BE49-F238E27FC236}">
                <a16:creationId xmlns:a16="http://schemas.microsoft.com/office/drawing/2014/main" id="{B4CD6CEE-997E-4253-A4AF-C9BE20DF1D18}"/>
              </a:ext>
            </a:extLst>
          </p:cNvPr>
          <p:cNvSpPr txBox="1"/>
          <p:nvPr/>
        </p:nvSpPr>
        <p:spPr>
          <a:xfrm>
            <a:off x="369354" y="3287971"/>
            <a:ext cx="3602012" cy="338554"/>
          </a:xfrm>
          <a:prstGeom prst="rect">
            <a:avLst/>
          </a:prstGeom>
          <a:noFill/>
        </p:spPr>
        <p:txBody>
          <a:bodyPr wrap="square" rtlCol="0">
            <a:spAutoFit/>
          </a:bodyPr>
          <a:lstStyle/>
          <a:p>
            <a:r>
              <a:rPr lang="en-GB" sz="1600" dirty="0">
                <a:solidFill>
                  <a:srgbClr val="7030A0"/>
                </a:solidFill>
              </a:rPr>
              <a:t>“Be more inclusive, language barriers”</a:t>
            </a:r>
          </a:p>
        </p:txBody>
      </p:sp>
      <p:sp>
        <p:nvSpPr>
          <p:cNvPr id="6" name="TextBox 5">
            <a:extLst>
              <a:ext uri="{FF2B5EF4-FFF2-40B4-BE49-F238E27FC236}">
                <a16:creationId xmlns:a16="http://schemas.microsoft.com/office/drawing/2014/main" id="{9EDA955C-DC9E-4AD0-8900-B1B28EA612C5}"/>
              </a:ext>
            </a:extLst>
          </p:cNvPr>
          <p:cNvSpPr txBox="1"/>
          <p:nvPr/>
        </p:nvSpPr>
        <p:spPr>
          <a:xfrm>
            <a:off x="2133698" y="3937969"/>
            <a:ext cx="3874528" cy="338554"/>
          </a:xfrm>
          <a:prstGeom prst="rect">
            <a:avLst/>
          </a:prstGeom>
          <a:noFill/>
        </p:spPr>
        <p:txBody>
          <a:bodyPr wrap="square" rtlCol="0">
            <a:spAutoFit/>
          </a:bodyPr>
          <a:lstStyle/>
          <a:p>
            <a:r>
              <a:rPr lang="en-GB" sz="1600" dirty="0">
                <a:solidFill>
                  <a:srgbClr val="FF0000"/>
                </a:solidFill>
              </a:rPr>
              <a:t>“Randomly discharged on weekend”</a:t>
            </a:r>
          </a:p>
        </p:txBody>
      </p:sp>
      <p:sp>
        <p:nvSpPr>
          <p:cNvPr id="7" name="TextBox 6">
            <a:extLst>
              <a:ext uri="{FF2B5EF4-FFF2-40B4-BE49-F238E27FC236}">
                <a16:creationId xmlns:a16="http://schemas.microsoft.com/office/drawing/2014/main" id="{017C16F8-AED2-4418-B157-FFE6C4015721}"/>
              </a:ext>
            </a:extLst>
          </p:cNvPr>
          <p:cNvSpPr txBox="1"/>
          <p:nvPr/>
        </p:nvSpPr>
        <p:spPr>
          <a:xfrm>
            <a:off x="3877576" y="2998762"/>
            <a:ext cx="3191069" cy="338554"/>
          </a:xfrm>
          <a:prstGeom prst="rect">
            <a:avLst/>
          </a:prstGeom>
          <a:noFill/>
        </p:spPr>
        <p:txBody>
          <a:bodyPr wrap="square" rtlCol="0">
            <a:spAutoFit/>
          </a:bodyPr>
          <a:lstStyle/>
          <a:p>
            <a:r>
              <a:rPr lang="en-GB" sz="1600" dirty="0">
                <a:solidFill>
                  <a:srgbClr val="FFC000"/>
                </a:solidFill>
              </a:rPr>
              <a:t>“Chaotic discharge” </a:t>
            </a:r>
          </a:p>
        </p:txBody>
      </p:sp>
      <p:sp>
        <p:nvSpPr>
          <p:cNvPr id="8" name="TextBox 7">
            <a:extLst>
              <a:ext uri="{FF2B5EF4-FFF2-40B4-BE49-F238E27FC236}">
                <a16:creationId xmlns:a16="http://schemas.microsoft.com/office/drawing/2014/main" id="{3A0A5F10-C876-48E1-B09B-33165B0CBD12}"/>
              </a:ext>
            </a:extLst>
          </p:cNvPr>
          <p:cNvSpPr txBox="1"/>
          <p:nvPr/>
        </p:nvSpPr>
        <p:spPr>
          <a:xfrm>
            <a:off x="6933251" y="1956346"/>
            <a:ext cx="3191069" cy="338554"/>
          </a:xfrm>
          <a:prstGeom prst="rect">
            <a:avLst/>
          </a:prstGeom>
          <a:noFill/>
        </p:spPr>
        <p:txBody>
          <a:bodyPr wrap="square" rtlCol="0">
            <a:spAutoFit/>
          </a:bodyPr>
          <a:lstStyle/>
          <a:p>
            <a:r>
              <a:rPr lang="en-GB" sz="1600" dirty="0">
                <a:solidFill>
                  <a:schemeClr val="tx2">
                    <a:lumMod val="75000"/>
                  </a:schemeClr>
                </a:solidFill>
              </a:rPr>
              <a:t>“Had to chase for letter”</a:t>
            </a:r>
          </a:p>
        </p:txBody>
      </p:sp>
      <p:sp>
        <p:nvSpPr>
          <p:cNvPr id="9" name="TextBox 8">
            <a:extLst>
              <a:ext uri="{FF2B5EF4-FFF2-40B4-BE49-F238E27FC236}">
                <a16:creationId xmlns:a16="http://schemas.microsoft.com/office/drawing/2014/main" id="{77B7A1B9-3313-4A40-8BD4-658733984B0E}"/>
              </a:ext>
            </a:extLst>
          </p:cNvPr>
          <p:cNvSpPr txBox="1"/>
          <p:nvPr/>
        </p:nvSpPr>
        <p:spPr>
          <a:xfrm>
            <a:off x="7242031" y="1571872"/>
            <a:ext cx="3542525" cy="338554"/>
          </a:xfrm>
          <a:prstGeom prst="rect">
            <a:avLst/>
          </a:prstGeom>
          <a:noFill/>
        </p:spPr>
        <p:txBody>
          <a:bodyPr wrap="square" rtlCol="0">
            <a:spAutoFit/>
          </a:bodyPr>
          <a:lstStyle/>
          <a:p>
            <a:r>
              <a:rPr lang="en-GB" sz="1600" dirty="0">
                <a:solidFill>
                  <a:srgbClr val="00B0F0"/>
                </a:solidFill>
              </a:rPr>
              <a:t>“Missing </a:t>
            </a:r>
            <a:r>
              <a:rPr lang="en-GB" sz="1600" dirty="0" smtClean="0">
                <a:solidFill>
                  <a:srgbClr val="00B0F0"/>
                </a:solidFill>
              </a:rPr>
              <a:t>letter </a:t>
            </a:r>
            <a:r>
              <a:rPr lang="en-GB" sz="1600" dirty="0">
                <a:solidFill>
                  <a:srgbClr val="00B0F0"/>
                </a:solidFill>
              </a:rPr>
              <a:t>delayed medications”</a:t>
            </a:r>
          </a:p>
        </p:txBody>
      </p:sp>
      <p:sp>
        <p:nvSpPr>
          <p:cNvPr id="10" name="TextBox 9">
            <a:extLst>
              <a:ext uri="{FF2B5EF4-FFF2-40B4-BE49-F238E27FC236}">
                <a16:creationId xmlns:a16="http://schemas.microsoft.com/office/drawing/2014/main" id="{CC60683B-12BF-4233-A76E-C0BBB20607D7}"/>
              </a:ext>
            </a:extLst>
          </p:cNvPr>
          <p:cNvSpPr txBox="1"/>
          <p:nvPr/>
        </p:nvSpPr>
        <p:spPr>
          <a:xfrm>
            <a:off x="2414119" y="5825461"/>
            <a:ext cx="3934805" cy="338554"/>
          </a:xfrm>
          <a:prstGeom prst="rect">
            <a:avLst/>
          </a:prstGeom>
          <a:noFill/>
        </p:spPr>
        <p:txBody>
          <a:bodyPr wrap="square" rtlCol="0">
            <a:spAutoFit/>
          </a:bodyPr>
          <a:lstStyle/>
          <a:p>
            <a:r>
              <a:rPr lang="en-GB" sz="1600" dirty="0">
                <a:solidFill>
                  <a:srgbClr val="C00000"/>
                </a:solidFill>
              </a:rPr>
              <a:t>“Repeatedly fell through the cracks”</a:t>
            </a:r>
          </a:p>
        </p:txBody>
      </p:sp>
      <p:sp>
        <p:nvSpPr>
          <p:cNvPr id="12" name="TextBox 11">
            <a:extLst>
              <a:ext uri="{FF2B5EF4-FFF2-40B4-BE49-F238E27FC236}">
                <a16:creationId xmlns:a16="http://schemas.microsoft.com/office/drawing/2014/main" id="{CA20DE14-2B1E-491D-9B1C-644D5BEDFA9E}"/>
              </a:ext>
            </a:extLst>
          </p:cNvPr>
          <p:cNvSpPr txBox="1"/>
          <p:nvPr/>
        </p:nvSpPr>
        <p:spPr>
          <a:xfrm>
            <a:off x="3048484" y="5170535"/>
            <a:ext cx="3195730" cy="338554"/>
          </a:xfrm>
          <a:prstGeom prst="rect">
            <a:avLst/>
          </a:prstGeom>
          <a:noFill/>
        </p:spPr>
        <p:txBody>
          <a:bodyPr wrap="square" rtlCol="0">
            <a:spAutoFit/>
          </a:bodyPr>
          <a:lstStyle/>
          <a:p>
            <a:r>
              <a:rPr lang="en-GB" sz="1600" dirty="0"/>
              <a:t>“Loss in trust and faith in staff”</a:t>
            </a:r>
          </a:p>
        </p:txBody>
      </p:sp>
      <p:sp>
        <p:nvSpPr>
          <p:cNvPr id="13" name="TextBox 12">
            <a:extLst>
              <a:ext uri="{FF2B5EF4-FFF2-40B4-BE49-F238E27FC236}">
                <a16:creationId xmlns:a16="http://schemas.microsoft.com/office/drawing/2014/main" id="{E1C443D4-A03B-418B-8ECE-B23C686DDF5A}"/>
              </a:ext>
            </a:extLst>
          </p:cNvPr>
          <p:cNvSpPr txBox="1"/>
          <p:nvPr/>
        </p:nvSpPr>
        <p:spPr>
          <a:xfrm>
            <a:off x="2761805" y="4345442"/>
            <a:ext cx="3190870" cy="338554"/>
          </a:xfrm>
          <a:prstGeom prst="rect">
            <a:avLst/>
          </a:prstGeom>
          <a:noFill/>
        </p:spPr>
        <p:txBody>
          <a:bodyPr wrap="square" rtlCol="0">
            <a:spAutoFit/>
          </a:bodyPr>
          <a:lstStyle/>
          <a:p>
            <a:r>
              <a:rPr lang="en-GB" sz="1600" dirty="0">
                <a:solidFill>
                  <a:srgbClr val="00B0F0"/>
                </a:solidFill>
              </a:rPr>
              <a:t>“Not involving carer sufficiently”</a:t>
            </a:r>
          </a:p>
        </p:txBody>
      </p:sp>
      <p:sp>
        <p:nvSpPr>
          <p:cNvPr id="14" name="TextBox 13">
            <a:extLst>
              <a:ext uri="{FF2B5EF4-FFF2-40B4-BE49-F238E27FC236}">
                <a16:creationId xmlns:a16="http://schemas.microsoft.com/office/drawing/2014/main" id="{79D3EB0A-354A-4FA6-8F29-E7973F69BAFD}"/>
              </a:ext>
            </a:extLst>
          </p:cNvPr>
          <p:cNvSpPr txBox="1"/>
          <p:nvPr/>
        </p:nvSpPr>
        <p:spPr>
          <a:xfrm>
            <a:off x="9189498" y="2010152"/>
            <a:ext cx="2788685" cy="338554"/>
          </a:xfrm>
          <a:prstGeom prst="rect">
            <a:avLst/>
          </a:prstGeom>
          <a:noFill/>
        </p:spPr>
        <p:txBody>
          <a:bodyPr wrap="square" rtlCol="0">
            <a:spAutoFit/>
          </a:bodyPr>
          <a:lstStyle/>
          <a:p>
            <a:r>
              <a:rPr lang="en-GB" sz="1600" dirty="0">
                <a:solidFill>
                  <a:schemeClr val="accent1"/>
                </a:solidFill>
              </a:rPr>
              <a:t>“Did not get a discharge letter”</a:t>
            </a:r>
          </a:p>
        </p:txBody>
      </p:sp>
      <p:sp>
        <p:nvSpPr>
          <p:cNvPr id="15" name="TextBox 14">
            <a:extLst>
              <a:ext uri="{FF2B5EF4-FFF2-40B4-BE49-F238E27FC236}">
                <a16:creationId xmlns:a16="http://schemas.microsoft.com/office/drawing/2014/main" id="{CD53BFE0-D7B3-4738-9A44-70996E0A4776}"/>
              </a:ext>
            </a:extLst>
          </p:cNvPr>
          <p:cNvSpPr txBox="1"/>
          <p:nvPr/>
        </p:nvSpPr>
        <p:spPr>
          <a:xfrm>
            <a:off x="422694" y="5902209"/>
            <a:ext cx="2321767" cy="338554"/>
          </a:xfrm>
          <a:prstGeom prst="rect">
            <a:avLst/>
          </a:prstGeom>
          <a:noFill/>
        </p:spPr>
        <p:txBody>
          <a:bodyPr wrap="square" rtlCol="0">
            <a:spAutoFit/>
          </a:bodyPr>
          <a:lstStyle/>
          <a:p>
            <a:r>
              <a:rPr lang="en-GB" sz="1600" dirty="0">
                <a:solidFill>
                  <a:srgbClr val="FF0000"/>
                </a:solidFill>
              </a:rPr>
              <a:t>“Staff not listening” </a:t>
            </a:r>
          </a:p>
        </p:txBody>
      </p:sp>
      <p:sp>
        <p:nvSpPr>
          <p:cNvPr id="16" name="TextBox 15">
            <a:extLst>
              <a:ext uri="{FF2B5EF4-FFF2-40B4-BE49-F238E27FC236}">
                <a16:creationId xmlns:a16="http://schemas.microsoft.com/office/drawing/2014/main" id="{1642BDFC-5588-46B3-8C7A-62C4DDA2D240}"/>
              </a:ext>
            </a:extLst>
          </p:cNvPr>
          <p:cNvSpPr txBox="1"/>
          <p:nvPr/>
        </p:nvSpPr>
        <p:spPr>
          <a:xfrm>
            <a:off x="236280" y="1974046"/>
            <a:ext cx="3191069" cy="338554"/>
          </a:xfrm>
          <a:prstGeom prst="rect">
            <a:avLst/>
          </a:prstGeom>
          <a:noFill/>
        </p:spPr>
        <p:txBody>
          <a:bodyPr wrap="square" rtlCol="0">
            <a:spAutoFit/>
          </a:bodyPr>
          <a:lstStyle/>
          <a:p>
            <a:r>
              <a:rPr lang="en-GB" sz="1600" dirty="0">
                <a:solidFill>
                  <a:schemeClr val="accent1">
                    <a:lumMod val="60000"/>
                    <a:lumOff val="40000"/>
                  </a:schemeClr>
                </a:solidFill>
              </a:rPr>
              <a:t>“Poor communication”</a:t>
            </a:r>
          </a:p>
        </p:txBody>
      </p:sp>
      <p:sp>
        <p:nvSpPr>
          <p:cNvPr id="17" name="TextBox 16">
            <a:extLst>
              <a:ext uri="{FF2B5EF4-FFF2-40B4-BE49-F238E27FC236}">
                <a16:creationId xmlns:a16="http://schemas.microsoft.com/office/drawing/2014/main" id="{5783C788-5EBC-432C-AC7D-C36500FF92B3}"/>
              </a:ext>
            </a:extLst>
          </p:cNvPr>
          <p:cNvSpPr txBox="1"/>
          <p:nvPr/>
        </p:nvSpPr>
        <p:spPr>
          <a:xfrm>
            <a:off x="149700" y="1705993"/>
            <a:ext cx="4013717" cy="338554"/>
          </a:xfrm>
          <a:prstGeom prst="rect">
            <a:avLst/>
          </a:prstGeom>
          <a:noFill/>
        </p:spPr>
        <p:txBody>
          <a:bodyPr wrap="square" rtlCol="0">
            <a:spAutoFit/>
          </a:bodyPr>
          <a:lstStyle/>
          <a:p>
            <a:r>
              <a:rPr lang="en-GB" sz="1600" dirty="0">
                <a:solidFill>
                  <a:schemeClr val="accent2">
                    <a:lumMod val="75000"/>
                  </a:schemeClr>
                </a:solidFill>
              </a:rPr>
              <a:t>“Lack of follow-through on agreed plans”</a:t>
            </a:r>
          </a:p>
        </p:txBody>
      </p:sp>
      <p:sp>
        <p:nvSpPr>
          <p:cNvPr id="18" name="TextBox 17">
            <a:extLst>
              <a:ext uri="{FF2B5EF4-FFF2-40B4-BE49-F238E27FC236}">
                <a16:creationId xmlns:a16="http://schemas.microsoft.com/office/drawing/2014/main" id="{0D0A2FF1-A992-4D02-A686-FC269FE9CEDC}"/>
              </a:ext>
            </a:extLst>
          </p:cNvPr>
          <p:cNvSpPr txBox="1"/>
          <p:nvPr/>
        </p:nvSpPr>
        <p:spPr>
          <a:xfrm>
            <a:off x="23720" y="2951302"/>
            <a:ext cx="3825670" cy="338554"/>
          </a:xfrm>
          <a:prstGeom prst="rect">
            <a:avLst/>
          </a:prstGeom>
          <a:noFill/>
        </p:spPr>
        <p:txBody>
          <a:bodyPr wrap="square" rtlCol="0">
            <a:spAutoFit/>
          </a:bodyPr>
          <a:lstStyle/>
          <a:p>
            <a:r>
              <a:rPr lang="en-GB" sz="1600" dirty="0">
                <a:solidFill>
                  <a:srgbClr val="00B050"/>
                </a:solidFill>
              </a:rPr>
              <a:t>“Telephone check-in  provided limited help”</a:t>
            </a:r>
          </a:p>
        </p:txBody>
      </p:sp>
      <p:sp>
        <p:nvSpPr>
          <p:cNvPr id="19" name="TextBox 18">
            <a:extLst>
              <a:ext uri="{FF2B5EF4-FFF2-40B4-BE49-F238E27FC236}">
                <a16:creationId xmlns:a16="http://schemas.microsoft.com/office/drawing/2014/main" id="{8B334EDD-07A9-4E48-92E1-68D0A2047D47}"/>
              </a:ext>
            </a:extLst>
          </p:cNvPr>
          <p:cNvSpPr txBox="1"/>
          <p:nvPr/>
        </p:nvSpPr>
        <p:spPr>
          <a:xfrm>
            <a:off x="273540" y="4309108"/>
            <a:ext cx="3191069" cy="338554"/>
          </a:xfrm>
          <a:prstGeom prst="rect">
            <a:avLst/>
          </a:prstGeom>
          <a:noFill/>
        </p:spPr>
        <p:txBody>
          <a:bodyPr wrap="square" rtlCol="0">
            <a:spAutoFit/>
          </a:bodyPr>
          <a:lstStyle/>
          <a:p>
            <a:r>
              <a:rPr lang="en-GB" sz="1600" dirty="0"/>
              <a:t>“Felt unsafe on discharge”</a:t>
            </a:r>
          </a:p>
        </p:txBody>
      </p:sp>
      <p:sp>
        <p:nvSpPr>
          <p:cNvPr id="20" name="TextBox 19">
            <a:extLst>
              <a:ext uri="{FF2B5EF4-FFF2-40B4-BE49-F238E27FC236}">
                <a16:creationId xmlns:a16="http://schemas.microsoft.com/office/drawing/2014/main" id="{58FCBC38-87B3-4120-B2D3-2CE8E1462130}"/>
              </a:ext>
            </a:extLst>
          </p:cNvPr>
          <p:cNvSpPr txBox="1"/>
          <p:nvPr/>
        </p:nvSpPr>
        <p:spPr>
          <a:xfrm>
            <a:off x="561023" y="2298455"/>
            <a:ext cx="3191069" cy="338554"/>
          </a:xfrm>
          <a:prstGeom prst="rect">
            <a:avLst/>
          </a:prstGeom>
          <a:noFill/>
        </p:spPr>
        <p:txBody>
          <a:bodyPr wrap="square" rtlCol="0">
            <a:spAutoFit/>
          </a:bodyPr>
          <a:lstStyle/>
          <a:p>
            <a:r>
              <a:rPr lang="en-GB" sz="1600" dirty="0">
                <a:solidFill>
                  <a:srgbClr val="7030A0"/>
                </a:solidFill>
              </a:rPr>
              <a:t>“Felt rushed”</a:t>
            </a:r>
          </a:p>
        </p:txBody>
      </p:sp>
      <p:sp>
        <p:nvSpPr>
          <p:cNvPr id="21" name="TextBox 20">
            <a:extLst>
              <a:ext uri="{FF2B5EF4-FFF2-40B4-BE49-F238E27FC236}">
                <a16:creationId xmlns:a16="http://schemas.microsoft.com/office/drawing/2014/main" id="{2CA351EE-651F-4503-B5E2-2E3DDCEFECE5}"/>
              </a:ext>
            </a:extLst>
          </p:cNvPr>
          <p:cNvSpPr txBox="1"/>
          <p:nvPr/>
        </p:nvSpPr>
        <p:spPr>
          <a:xfrm>
            <a:off x="96121" y="4763062"/>
            <a:ext cx="4172836" cy="338554"/>
          </a:xfrm>
          <a:prstGeom prst="rect">
            <a:avLst/>
          </a:prstGeom>
          <a:noFill/>
        </p:spPr>
        <p:txBody>
          <a:bodyPr wrap="square" rtlCol="0">
            <a:spAutoFit/>
          </a:bodyPr>
          <a:lstStyle/>
          <a:p>
            <a:r>
              <a:rPr lang="en-GB" sz="1600" dirty="0">
                <a:solidFill>
                  <a:schemeClr val="bg2">
                    <a:lumMod val="25000"/>
                  </a:schemeClr>
                </a:solidFill>
              </a:rPr>
              <a:t>“Plan for discharge from B&amp;B was unclear” </a:t>
            </a:r>
          </a:p>
        </p:txBody>
      </p:sp>
      <p:sp>
        <p:nvSpPr>
          <p:cNvPr id="22" name="TextBox 21">
            <a:extLst>
              <a:ext uri="{FF2B5EF4-FFF2-40B4-BE49-F238E27FC236}">
                <a16:creationId xmlns:a16="http://schemas.microsoft.com/office/drawing/2014/main" id="{EFC3B09E-F353-4FB2-B38B-18654704DB4A}"/>
              </a:ext>
            </a:extLst>
          </p:cNvPr>
          <p:cNvSpPr txBox="1"/>
          <p:nvPr/>
        </p:nvSpPr>
        <p:spPr>
          <a:xfrm>
            <a:off x="332668" y="3616858"/>
            <a:ext cx="5048660" cy="338554"/>
          </a:xfrm>
          <a:prstGeom prst="rect">
            <a:avLst/>
          </a:prstGeom>
          <a:noFill/>
        </p:spPr>
        <p:txBody>
          <a:bodyPr wrap="square" rtlCol="0">
            <a:spAutoFit/>
          </a:bodyPr>
          <a:lstStyle/>
          <a:p>
            <a:r>
              <a:rPr lang="en-GB" sz="1600" dirty="0">
                <a:solidFill>
                  <a:srgbClr val="00B0F0"/>
                </a:solidFill>
              </a:rPr>
              <a:t>“Transition to community care was disjointed” </a:t>
            </a:r>
          </a:p>
        </p:txBody>
      </p:sp>
      <p:sp>
        <p:nvSpPr>
          <p:cNvPr id="23" name="TextBox 22">
            <a:extLst>
              <a:ext uri="{FF2B5EF4-FFF2-40B4-BE49-F238E27FC236}">
                <a16:creationId xmlns:a16="http://schemas.microsoft.com/office/drawing/2014/main" id="{7D65E19C-1291-4C7D-B2FF-84465DC562FF}"/>
              </a:ext>
            </a:extLst>
          </p:cNvPr>
          <p:cNvSpPr txBox="1"/>
          <p:nvPr/>
        </p:nvSpPr>
        <p:spPr>
          <a:xfrm>
            <a:off x="237475" y="6497952"/>
            <a:ext cx="5048660" cy="338554"/>
          </a:xfrm>
          <a:prstGeom prst="rect">
            <a:avLst/>
          </a:prstGeom>
          <a:noFill/>
        </p:spPr>
        <p:txBody>
          <a:bodyPr wrap="square" rtlCol="0">
            <a:spAutoFit/>
          </a:bodyPr>
          <a:lstStyle/>
          <a:p>
            <a:r>
              <a:rPr lang="en-GB" sz="1600" dirty="0"/>
              <a:t>“Need more help navigating system”</a:t>
            </a:r>
          </a:p>
        </p:txBody>
      </p:sp>
      <p:sp>
        <p:nvSpPr>
          <p:cNvPr id="24" name="TextBox 23">
            <a:extLst>
              <a:ext uri="{FF2B5EF4-FFF2-40B4-BE49-F238E27FC236}">
                <a16:creationId xmlns:a16="http://schemas.microsoft.com/office/drawing/2014/main" id="{3E16D30B-17E8-4016-95B7-9E93FA4D4A43}"/>
              </a:ext>
            </a:extLst>
          </p:cNvPr>
          <p:cNvSpPr txBox="1"/>
          <p:nvPr/>
        </p:nvSpPr>
        <p:spPr>
          <a:xfrm>
            <a:off x="3922447" y="4743827"/>
            <a:ext cx="2321767" cy="338554"/>
          </a:xfrm>
          <a:prstGeom prst="rect">
            <a:avLst/>
          </a:prstGeom>
          <a:noFill/>
        </p:spPr>
        <p:txBody>
          <a:bodyPr wrap="square" rtlCol="0">
            <a:spAutoFit/>
          </a:bodyPr>
          <a:lstStyle/>
          <a:p>
            <a:r>
              <a:rPr lang="en-GB" sz="1600" dirty="0"/>
              <a:t>“Relapsed”</a:t>
            </a:r>
          </a:p>
        </p:txBody>
      </p:sp>
      <p:sp>
        <p:nvSpPr>
          <p:cNvPr id="25" name="TextBox 24">
            <a:extLst>
              <a:ext uri="{FF2B5EF4-FFF2-40B4-BE49-F238E27FC236}">
                <a16:creationId xmlns:a16="http://schemas.microsoft.com/office/drawing/2014/main" id="{E539FADB-F574-47AA-BB59-5B239D8C191A}"/>
              </a:ext>
            </a:extLst>
          </p:cNvPr>
          <p:cNvSpPr txBox="1"/>
          <p:nvPr/>
        </p:nvSpPr>
        <p:spPr>
          <a:xfrm>
            <a:off x="3690094" y="1783597"/>
            <a:ext cx="2321767" cy="338554"/>
          </a:xfrm>
          <a:prstGeom prst="rect">
            <a:avLst/>
          </a:prstGeom>
          <a:noFill/>
        </p:spPr>
        <p:txBody>
          <a:bodyPr wrap="square" rtlCol="0">
            <a:spAutoFit/>
          </a:bodyPr>
          <a:lstStyle/>
          <a:p>
            <a:r>
              <a:rPr lang="en-GB" sz="1600" dirty="0">
                <a:solidFill>
                  <a:srgbClr val="00B0F0"/>
                </a:solidFill>
              </a:rPr>
              <a:t>“No accountability”  </a:t>
            </a:r>
          </a:p>
        </p:txBody>
      </p:sp>
      <p:sp>
        <p:nvSpPr>
          <p:cNvPr id="26" name="TextBox 25">
            <a:extLst>
              <a:ext uri="{FF2B5EF4-FFF2-40B4-BE49-F238E27FC236}">
                <a16:creationId xmlns:a16="http://schemas.microsoft.com/office/drawing/2014/main" id="{7384E607-E8D8-4C18-83AA-E0A06A8F57D0}"/>
              </a:ext>
            </a:extLst>
          </p:cNvPr>
          <p:cNvSpPr txBox="1"/>
          <p:nvPr/>
        </p:nvSpPr>
        <p:spPr>
          <a:xfrm>
            <a:off x="110771" y="5137977"/>
            <a:ext cx="3182070" cy="338554"/>
          </a:xfrm>
          <a:prstGeom prst="rect">
            <a:avLst/>
          </a:prstGeom>
          <a:noFill/>
        </p:spPr>
        <p:txBody>
          <a:bodyPr wrap="square" rtlCol="0">
            <a:spAutoFit/>
          </a:bodyPr>
          <a:lstStyle/>
          <a:p>
            <a:r>
              <a:rPr lang="en-GB" sz="1600" dirty="0">
                <a:solidFill>
                  <a:srgbClr val="7030A0"/>
                </a:solidFill>
              </a:rPr>
              <a:t>“Everything feels like a battle”</a:t>
            </a:r>
          </a:p>
        </p:txBody>
      </p:sp>
      <p:sp>
        <p:nvSpPr>
          <p:cNvPr id="27" name="TextBox 26">
            <a:extLst>
              <a:ext uri="{FF2B5EF4-FFF2-40B4-BE49-F238E27FC236}">
                <a16:creationId xmlns:a16="http://schemas.microsoft.com/office/drawing/2014/main" id="{1F370DF7-8A77-4E10-83D4-FAA90DDD196C}"/>
              </a:ext>
            </a:extLst>
          </p:cNvPr>
          <p:cNvSpPr txBox="1"/>
          <p:nvPr/>
        </p:nvSpPr>
        <p:spPr>
          <a:xfrm>
            <a:off x="2722814" y="1436165"/>
            <a:ext cx="3874529" cy="338554"/>
          </a:xfrm>
          <a:prstGeom prst="rect">
            <a:avLst/>
          </a:prstGeom>
          <a:noFill/>
        </p:spPr>
        <p:txBody>
          <a:bodyPr wrap="square" rtlCol="0">
            <a:spAutoFit/>
          </a:bodyPr>
          <a:lstStyle/>
          <a:p>
            <a:r>
              <a:rPr lang="en-GB" sz="1600" dirty="0">
                <a:solidFill>
                  <a:schemeClr val="accent5">
                    <a:lumMod val="75000"/>
                  </a:schemeClr>
                </a:solidFill>
              </a:rPr>
              <a:t>“More Pre-discharge conversations” </a:t>
            </a:r>
          </a:p>
        </p:txBody>
      </p:sp>
      <p:sp>
        <p:nvSpPr>
          <p:cNvPr id="28" name="TextBox 27">
            <a:extLst>
              <a:ext uri="{FF2B5EF4-FFF2-40B4-BE49-F238E27FC236}">
                <a16:creationId xmlns:a16="http://schemas.microsoft.com/office/drawing/2014/main" id="{8E591459-054C-44A3-AADF-EAF7BF7B21AB}"/>
              </a:ext>
            </a:extLst>
          </p:cNvPr>
          <p:cNvSpPr txBox="1"/>
          <p:nvPr/>
        </p:nvSpPr>
        <p:spPr>
          <a:xfrm>
            <a:off x="188020" y="3914332"/>
            <a:ext cx="3191069" cy="338554"/>
          </a:xfrm>
          <a:prstGeom prst="rect">
            <a:avLst/>
          </a:prstGeom>
          <a:noFill/>
        </p:spPr>
        <p:txBody>
          <a:bodyPr wrap="square" rtlCol="0">
            <a:spAutoFit/>
          </a:bodyPr>
          <a:lstStyle/>
          <a:p>
            <a:r>
              <a:rPr lang="en-GB" sz="1600" dirty="0">
                <a:solidFill>
                  <a:srgbClr val="FFC000"/>
                </a:solidFill>
              </a:rPr>
              <a:t>“Felt Abandoned”</a:t>
            </a:r>
          </a:p>
        </p:txBody>
      </p:sp>
      <p:sp>
        <p:nvSpPr>
          <p:cNvPr id="29" name="TextBox 28">
            <a:extLst>
              <a:ext uri="{FF2B5EF4-FFF2-40B4-BE49-F238E27FC236}">
                <a16:creationId xmlns:a16="http://schemas.microsoft.com/office/drawing/2014/main" id="{B23A27FA-9D51-4ADC-B59B-82870BFE0AFF}"/>
              </a:ext>
            </a:extLst>
          </p:cNvPr>
          <p:cNvSpPr txBox="1"/>
          <p:nvPr/>
        </p:nvSpPr>
        <p:spPr>
          <a:xfrm>
            <a:off x="1583577" y="6223120"/>
            <a:ext cx="4566231" cy="338554"/>
          </a:xfrm>
          <a:prstGeom prst="rect">
            <a:avLst/>
          </a:prstGeom>
          <a:noFill/>
        </p:spPr>
        <p:txBody>
          <a:bodyPr wrap="square" rtlCol="0">
            <a:spAutoFit/>
          </a:bodyPr>
          <a:lstStyle/>
          <a:p>
            <a:r>
              <a:rPr lang="en-GB" sz="1600" dirty="0">
                <a:solidFill>
                  <a:schemeClr val="accent6">
                    <a:lumMod val="75000"/>
                  </a:schemeClr>
                </a:solidFill>
              </a:rPr>
              <a:t>“Appointments not organised in community” </a:t>
            </a:r>
          </a:p>
        </p:txBody>
      </p:sp>
      <p:sp>
        <p:nvSpPr>
          <p:cNvPr id="30" name="TextBox 29"/>
          <p:cNvSpPr txBox="1"/>
          <p:nvPr/>
        </p:nvSpPr>
        <p:spPr>
          <a:xfrm>
            <a:off x="49742" y="40229"/>
            <a:ext cx="12252698" cy="769441"/>
          </a:xfrm>
          <a:prstGeom prst="rect">
            <a:avLst/>
          </a:prstGeom>
          <a:noFill/>
        </p:spPr>
        <p:txBody>
          <a:bodyPr wrap="square" rtlCol="0">
            <a:spAutoFit/>
          </a:bodyPr>
          <a:lstStyle/>
          <a:p>
            <a:r>
              <a:rPr lang="en-GB" sz="4400" dirty="0" smtClean="0">
                <a:solidFill>
                  <a:schemeClr val="accent5"/>
                </a:solidFill>
                <a:cs typeface="Arial" panose="020B0604020202020204" pitchFamily="34" charset="0"/>
              </a:rPr>
              <a:t>Why </a:t>
            </a:r>
            <a:r>
              <a:rPr lang="en-GB" sz="4400" dirty="0">
                <a:solidFill>
                  <a:schemeClr val="accent5"/>
                </a:solidFill>
                <a:cs typeface="Arial" panose="020B0604020202020204" pitchFamily="34" charset="0"/>
              </a:rPr>
              <a:t>this matters: Learning from service users</a:t>
            </a:r>
            <a:endParaRPr lang="en-GB" sz="4400" dirty="0"/>
          </a:p>
        </p:txBody>
      </p:sp>
      <p:sp>
        <p:nvSpPr>
          <p:cNvPr id="31" name="TextBox 30">
            <a:extLst>
              <a:ext uri="{FF2B5EF4-FFF2-40B4-BE49-F238E27FC236}">
                <a16:creationId xmlns:a16="http://schemas.microsoft.com/office/drawing/2014/main" id="{CD53BFE0-D7B3-4738-9A44-70996E0A4776}"/>
              </a:ext>
            </a:extLst>
          </p:cNvPr>
          <p:cNvSpPr txBox="1"/>
          <p:nvPr/>
        </p:nvSpPr>
        <p:spPr>
          <a:xfrm>
            <a:off x="3011229" y="2640169"/>
            <a:ext cx="3337695" cy="338554"/>
          </a:xfrm>
          <a:prstGeom prst="rect">
            <a:avLst/>
          </a:prstGeom>
          <a:noFill/>
        </p:spPr>
        <p:txBody>
          <a:bodyPr wrap="square" rtlCol="0">
            <a:spAutoFit/>
          </a:bodyPr>
          <a:lstStyle/>
          <a:p>
            <a:r>
              <a:rPr lang="en-GB" sz="1600" dirty="0">
                <a:solidFill>
                  <a:srgbClr val="7030A0"/>
                </a:solidFill>
              </a:rPr>
              <a:t>“Lack of community support ”</a:t>
            </a:r>
          </a:p>
        </p:txBody>
      </p:sp>
      <p:sp>
        <p:nvSpPr>
          <p:cNvPr id="32" name="TextBox 31">
            <a:extLst>
              <a:ext uri="{FF2B5EF4-FFF2-40B4-BE49-F238E27FC236}">
                <a16:creationId xmlns:a16="http://schemas.microsoft.com/office/drawing/2014/main" id="{7384E607-E8D8-4C18-83AA-E0A06A8F57D0}"/>
              </a:ext>
            </a:extLst>
          </p:cNvPr>
          <p:cNvSpPr txBox="1"/>
          <p:nvPr/>
        </p:nvSpPr>
        <p:spPr>
          <a:xfrm>
            <a:off x="225239" y="5540392"/>
            <a:ext cx="4965932" cy="338554"/>
          </a:xfrm>
          <a:prstGeom prst="rect">
            <a:avLst/>
          </a:prstGeom>
          <a:noFill/>
        </p:spPr>
        <p:txBody>
          <a:bodyPr wrap="square" rtlCol="0">
            <a:spAutoFit/>
          </a:bodyPr>
          <a:lstStyle/>
          <a:p>
            <a:r>
              <a:rPr lang="en-GB" sz="1600" dirty="0">
                <a:solidFill>
                  <a:schemeClr val="accent2"/>
                </a:solidFill>
              </a:rPr>
              <a:t>“Benefit from information leaflet post discharge”</a:t>
            </a:r>
          </a:p>
        </p:txBody>
      </p:sp>
      <p:sp>
        <p:nvSpPr>
          <p:cNvPr id="2" name="TextBox 1"/>
          <p:cNvSpPr txBox="1"/>
          <p:nvPr/>
        </p:nvSpPr>
        <p:spPr>
          <a:xfrm>
            <a:off x="1701203" y="861777"/>
            <a:ext cx="2694562" cy="369332"/>
          </a:xfrm>
          <a:prstGeom prst="rect">
            <a:avLst/>
          </a:prstGeom>
          <a:noFill/>
        </p:spPr>
        <p:txBody>
          <a:bodyPr wrap="square" rtlCol="0">
            <a:spAutoFit/>
          </a:bodyPr>
          <a:lstStyle/>
          <a:p>
            <a:pPr algn="ctr"/>
            <a:r>
              <a:rPr lang="en-GB" b="1" dirty="0"/>
              <a:t>Discharge Process</a:t>
            </a:r>
          </a:p>
        </p:txBody>
      </p:sp>
      <p:sp>
        <p:nvSpPr>
          <p:cNvPr id="33" name="TextBox 32"/>
          <p:cNvSpPr txBox="1"/>
          <p:nvPr/>
        </p:nvSpPr>
        <p:spPr>
          <a:xfrm>
            <a:off x="7765702" y="999375"/>
            <a:ext cx="2694562" cy="369332"/>
          </a:xfrm>
          <a:prstGeom prst="rect">
            <a:avLst/>
          </a:prstGeom>
          <a:noFill/>
        </p:spPr>
        <p:txBody>
          <a:bodyPr wrap="square" rtlCol="0">
            <a:spAutoFit/>
          </a:bodyPr>
          <a:lstStyle/>
          <a:p>
            <a:pPr algn="ctr"/>
            <a:r>
              <a:rPr lang="en-GB" b="1" dirty="0" smtClean="0"/>
              <a:t>Discharge Liaison </a:t>
            </a:r>
            <a:r>
              <a:rPr lang="en-GB" b="1" dirty="0"/>
              <a:t>Form </a:t>
            </a:r>
          </a:p>
        </p:txBody>
      </p:sp>
      <p:sp>
        <p:nvSpPr>
          <p:cNvPr id="34" name="TextBox 33">
            <a:extLst>
              <a:ext uri="{FF2B5EF4-FFF2-40B4-BE49-F238E27FC236}">
                <a16:creationId xmlns:a16="http://schemas.microsoft.com/office/drawing/2014/main" id="{B4CD6CEE-997E-4253-A4AF-C9BE20DF1D18}"/>
              </a:ext>
            </a:extLst>
          </p:cNvPr>
          <p:cNvSpPr txBox="1"/>
          <p:nvPr/>
        </p:nvSpPr>
        <p:spPr>
          <a:xfrm>
            <a:off x="2414119" y="2066140"/>
            <a:ext cx="3191069" cy="338554"/>
          </a:xfrm>
          <a:prstGeom prst="rect">
            <a:avLst/>
          </a:prstGeom>
          <a:noFill/>
        </p:spPr>
        <p:txBody>
          <a:bodyPr wrap="square" rtlCol="0">
            <a:spAutoFit/>
          </a:bodyPr>
          <a:lstStyle/>
          <a:p>
            <a:r>
              <a:rPr lang="en-GB" sz="1600" dirty="0">
                <a:solidFill>
                  <a:srgbClr val="7030A0"/>
                </a:solidFill>
              </a:rPr>
              <a:t>“Better advance planning with me”</a:t>
            </a:r>
          </a:p>
        </p:txBody>
      </p:sp>
      <p:sp>
        <p:nvSpPr>
          <p:cNvPr id="35" name="TextBox 34">
            <a:extLst>
              <a:ext uri="{FF2B5EF4-FFF2-40B4-BE49-F238E27FC236}">
                <a16:creationId xmlns:a16="http://schemas.microsoft.com/office/drawing/2014/main" id="{5783C788-5EBC-432C-AC7D-C36500FF92B3}"/>
              </a:ext>
            </a:extLst>
          </p:cNvPr>
          <p:cNvSpPr txBox="1"/>
          <p:nvPr/>
        </p:nvSpPr>
        <p:spPr>
          <a:xfrm>
            <a:off x="3962313" y="3340078"/>
            <a:ext cx="4013717" cy="338554"/>
          </a:xfrm>
          <a:prstGeom prst="rect">
            <a:avLst/>
          </a:prstGeom>
          <a:noFill/>
        </p:spPr>
        <p:txBody>
          <a:bodyPr wrap="square" rtlCol="0">
            <a:spAutoFit/>
          </a:bodyPr>
          <a:lstStyle/>
          <a:p>
            <a:r>
              <a:rPr lang="en-GB" sz="1600" dirty="0">
                <a:solidFill>
                  <a:schemeClr val="accent2">
                    <a:lumMod val="75000"/>
                  </a:schemeClr>
                </a:solidFill>
              </a:rPr>
              <a:t>“Staff too busy ”</a:t>
            </a:r>
          </a:p>
        </p:txBody>
      </p:sp>
      <p:sp>
        <p:nvSpPr>
          <p:cNvPr id="36" name="TextBox 35">
            <a:extLst>
              <a:ext uri="{FF2B5EF4-FFF2-40B4-BE49-F238E27FC236}">
                <a16:creationId xmlns:a16="http://schemas.microsoft.com/office/drawing/2014/main" id="{5783C788-5EBC-432C-AC7D-C36500FF92B3}"/>
              </a:ext>
            </a:extLst>
          </p:cNvPr>
          <p:cNvSpPr txBox="1"/>
          <p:nvPr/>
        </p:nvSpPr>
        <p:spPr>
          <a:xfrm>
            <a:off x="6626755" y="2456476"/>
            <a:ext cx="4013717" cy="338554"/>
          </a:xfrm>
          <a:prstGeom prst="rect">
            <a:avLst/>
          </a:prstGeom>
          <a:noFill/>
        </p:spPr>
        <p:txBody>
          <a:bodyPr wrap="square" rtlCol="0">
            <a:spAutoFit/>
          </a:bodyPr>
          <a:lstStyle/>
          <a:p>
            <a:r>
              <a:rPr lang="en-GB" sz="1600" dirty="0">
                <a:solidFill>
                  <a:schemeClr val="accent2">
                    <a:lumMod val="75000"/>
                  </a:schemeClr>
                </a:solidFill>
              </a:rPr>
              <a:t>“Format is good”</a:t>
            </a:r>
          </a:p>
        </p:txBody>
      </p:sp>
      <p:sp>
        <p:nvSpPr>
          <p:cNvPr id="37" name="TextBox 36">
            <a:extLst>
              <a:ext uri="{FF2B5EF4-FFF2-40B4-BE49-F238E27FC236}">
                <a16:creationId xmlns:a16="http://schemas.microsoft.com/office/drawing/2014/main" id="{5783C788-5EBC-432C-AC7D-C36500FF92B3}"/>
              </a:ext>
            </a:extLst>
          </p:cNvPr>
          <p:cNvSpPr txBox="1"/>
          <p:nvPr/>
        </p:nvSpPr>
        <p:spPr>
          <a:xfrm>
            <a:off x="8288723" y="2363199"/>
            <a:ext cx="4013717" cy="338554"/>
          </a:xfrm>
          <a:prstGeom prst="rect">
            <a:avLst/>
          </a:prstGeom>
          <a:noFill/>
        </p:spPr>
        <p:txBody>
          <a:bodyPr wrap="square" rtlCol="0">
            <a:spAutoFit/>
          </a:bodyPr>
          <a:lstStyle/>
          <a:p>
            <a:r>
              <a:rPr lang="en-GB" sz="1600" dirty="0">
                <a:solidFill>
                  <a:schemeClr val="accent2">
                    <a:lumMod val="75000"/>
                  </a:schemeClr>
                </a:solidFill>
              </a:rPr>
              <a:t>“Content written without service user voice”</a:t>
            </a:r>
          </a:p>
        </p:txBody>
      </p:sp>
      <p:sp>
        <p:nvSpPr>
          <p:cNvPr id="38" name="TextBox 37">
            <a:extLst>
              <a:ext uri="{FF2B5EF4-FFF2-40B4-BE49-F238E27FC236}">
                <a16:creationId xmlns:a16="http://schemas.microsoft.com/office/drawing/2014/main" id="{5783C788-5EBC-432C-AC7D-C36500FF92B3}"/>
              </a:ext>
            </a:extLst>
          </p:cNvPr>
          <p:cNvSpPr txBox="1"/>
          <p:nvPr/>
        </p:nvSpPr>
        <p:spPr>
          <a:xfrm>
            <a:off x="6612151" y="2842490"/>
            <a:ext cx="4013717" cy="338554"/>
          </a:xfrm>
          <a:prstGeom prst="rect">
            <a:avLst/>
          </a:prstGeom>
          <a:noFill/>
        </p:spPr>
        <p:txBody>
          <a:bodyPr wrap="square" rtlCol="0">
            <a:spAutoFit/>
          </a:bodyPr>
          <a:lstStyle/>
          <a:p>
            <a:r>
              <a:rPr lang="en-GB" sz="1600" dirty="0">
                <a:solidFill>
                  <a:srgbClr val="00B050"/>
                </a:solidFill>
              </a:rPr>
              <a:t>“Wording can compound feeling stigmatised”</a:t>
            </a:r>
          </a:p>
        </p:txBody>
      </p:sp>
      <p:sp>
        <p:nvSpPr>
          <p:cNvPr id="39" name="TextBox 38">
            <a:extLst>
              <a:ext uri="{FF2B5EF4-FFF2-40B4-BE49-F238E27FC236}">
                <a16:creationId xmlns:a16="http://schemas.microsoft.com/office/drawing/2014/main" id="{5783C788-5EBC-432C-AC7D-C36500FF92B3}"/>
              </a:ext>
            </a:extLst>
          </p:cNvPr>
          <p:cNvSpPr txBox="1"/>
          <p:nvPr/>
        </p:nvSpPr>
        <p:spPr>
          <a:xfrm>
            <a:off x="6521926" y="3393830"/>
            <a:ext cx="4013717" cy="338554"/>
          </a:xfrm>
          <a:prstGeom prst="rect">
            <a:avLst/>
          </a:prstGeom>
          <a:noFill/>
        </p:spPr>
        <p:txBody>
          <a:bodyPr wrap="square" rtlCol="0">
            <a:spAutoFit/>
          </a:bodyPr>
          <a:lstStyle/>
          <a:p>
            <a:r>
              <a:rPr lang="en-GB" sz="1600" dirty="0">
                <a:solidFill>
                  <a:srgbClr val="C00000"/>
                </a:solidFill>
              </a:rPr>
              <a:t>“Less jargon”</a:t>
            </a:r>
          </a:p>
        </p:txBody>
      </p:sp>
      <p:sp>
        <p:nvSpPr>
          <p:cNvPr id="40" name="TextBox 39">
            <a:extLst>
              <a:ext uri="{FF2B5EF4-FFF2-40B4-BE49-F238E27FC236}">
                <a16:creationId xmlns:a16="http://schemas.microsoft.com/office/drawing/2014/main" id="{58FCBC38-87B3-4120-B2D3-2CE8E1462130}"/>
              </a:ext>
            </a:extLst>
          </p:cNvPr>
          <p:cNvSpPr txBox="1"/>
          <p:nvPr/>
        </p:nvSpPr>
        <p:spPr>
          <a:xfrm>
            <a:off x="188020" y="2642016"/>
            <a:ext cx="3191069" cy="338554"/>
          </a:xfrm>
          <a:prstGeom prst="rect">
            <a:avLst/>
          </a:prstGeom>
          <a:noFill/>
        </p:spPr>
        <p:txBody>
          <a:bodyPr wrap="square" rtlCol="0">
            <a:spAutoFit/>
          </a:bodyPr>
          <a:lstStyle/>
          <a:p>
            <a:r>
              <a:rPr lang="en-GB" sz="1600" dirty="0">
                <a:solidFill>
                  <a:srgbClr val="7030A0"/>
                </a:solidFill>
              </a:rPr>
              <a:t>“Didn’t know about HTT”</a:t>
            </a:r>
          </a:p>
        </p:txBody>
      </p:sp>
      <p:sp>
        <p:nvSpPr>
          <p:cNvPr id="41" name="TextBox 40">
            <a:extLst>
              <a:ext uri="{FF2B5EF4-FFF2-40B4-BE49-F238E27FC236}">
                <a16:creationId xmlns:a16="http://schemas.microsoft.com/office/drawing/2014/main" id="{1F370DF7-8A77-4E10-83D4-FAA90DDD196C}"/>
              </a:ext>
            </a:extLst>
          </p:cNvPr>
          <p:cNvSpPr txBox="1"/>
          <p:nvPr/>
        </p:nvSpPr>
        <p:spPr>
          <a:xfrm>
            <a:off x="39776" y="1387343"/>
            <a:ext cx="3874529" cy="338554"/>
          </a:xfrm>
          <a:prstGeom prst="rect">
            <a:avLst/>
          </a:prstGeom>
          <a:noFill/>
        </p:spPr>
        <p:txBody>
          <a:bodyPr wrap="square" rtlCol="0">
            <a:spAutoFit/>
          </a:bodyPr>
          <a:lstStyle/>
          <a:p>
            <a:r>
              <a:rPr lang="en-GB" sz="1600" dirty="0">
                <a:solidFill>
                  <a:schemeClr val="accent5">
                    <a:lumMod val="75000"/>
                  </a:schemeClr>
                </a:solidFill>
              </a:rPr>
              <a:t>“Not as well as staff think I am” </a:t>
            </a:r>
          </a:p>
        </p:txBody>
      </p:sp>
      <p:sp>
        <p:nvSpPr>
          <p:cNvPr id="42" name="TextBox 41">
            <a:extLst>
              <a:ext uri="{FF2B5EF4-FFF2-40B4-BE49-F238E27FC236}">
                <a16:creationId xmlns:a16="http://schemas.microsoft.com/office/drawing/2014/main" id="{5783C788-5EBC-432C-AC7D-C36500FF92B3}"/>
              </a:ext>
            </a:extLst>
          </p:cNvPr>
          <p:cNvSpPr txBox="1"/>
          <p:nvPr/>
        </p:nvSpPr>
        <p:spPr>
          <a:xfrm>
            <a:off x="7006434" y="3803450"/>
            <a:ext cx="4013717" cy="338554"/>
          </a:xfrm>
          <a:prstGeom prst="rect">
            <a:avLst/>
          </a:prstGeom>
          <a:noFill/>
        </p:spPr>
        <p:txBody>
          <a:bodyPr wrap="square" rtlCol="0">
            <a:spAutoFit/>
          </a:bodyPr>
          <a:lstStyle/>
          <a:p>
            <a:r>
              <a:rPr lang="en-GB" sz="1600" dirty="0">
                <a:solidFill>
                  <a:schemeClr val="accent2"/>
                </a:solidFill>
              </a:rPr>
              <a:t>“Discharge letter is very helpful tool ”</a:t>
            </a:r>
          </a:p>
        </p:txBody>
      </p:sp>
      <p:sp>
        <p:nvSpPr>
          <p:cNvPr id="43" name="TextBox 42">
            <a:extLst>
              <a:ext uri="{FF2B5EF4-FFF2-40B4-BE49-F238E27FC236}">
                <a16:creationId xmlns:a16="http://schemas.microsoft.com/office/drawing/2014/main" id="{5783C788-5EBC-432C-AC7D-C36500FF92B3}"/>
              </a:ext>
            </a:extLst>
          </p:cNvPr>
          <p:cNvSpPr txBox="1"/>
          <p:nvPr/>
        </p:nvSpPr>
        <p:spPr>
          <a:xfrm>
            <a:off x="7985621" y="3201360"/>
            <a:ext cx="4013717" cy="584775"/>
          </a:xfrm>
          <a:prstGeom prst="rect">
            <a:avLst/>
          </a:prstGeom>
          <a:noFill/>
        </p:spPr>
        <p:txBody>
          <a:bodyPr wrap="square" rtlCol="0">
            <a:spAutoFit/>
          </a:bodyPr>
          <a:lstStyle/>
          <a:p>
            <a:r>
              <a:rPr lang="en-GB" sz="1600" dirty="0">
                <a:solidFill>
                  <a:srgbClr val="0070C0"/>
                </a:solidFill>
              </a:rPr>
              <a:t>“Staff should incorporate both professional and user perspective to reduce stigma”</a:t>
            </a:r>
          </a:p>
        </p:txBody>
      </p:sp>
      <p:sp>
        <p:nvSpPr>
          <p:cNvPr id="44" name="TextBox 43">
            <a:extLst>
              <a:ext uri="{FF2B5EF4-FFF2-40B4-BE49-F238E27FC236}">
                <a16:creationId xmlns:a16="http://schemas.microsoft.com/office/drawing/2014/main" id="{5783C788-5EBC-432C-AC7D-C36500FF92B3}"/>
              </a:ext>
            </a:extLst>
          </p:cNvPr>
          <p:cNvSpPr txBox="1"/>
          <p:nvPr/>
        </p:nvSpPr>
        <p:spPr>
          <a:xfrm>
            <a:off x="6850508" y="4229220"/>
            <a:ext cx="4013717" cy="584775"/>
          </a:xfrm>
          <a:prstGeom prst="rect">
            <a:avLst/>
          </a:prstGeom>
          <a:noFill/>
        </p:spPr>
        <p:txBody>
          <a:bodyPr wrap="square" rtlCol="0">
            <a:spAutoFit/>
          </a:bodyPr>
          <a:lstStyle/>
          <a:p>
            <a:r>
              <a:rPr lang="en-GB" sz="1600" dirty="0">
                <a:solidFill>
                  <a:schemeClr val="accent6"/>
                </a:solidFill>
              </a:rPr>
              <a:t>“More detail about the follow-up plan so its clear who is responsible and by when”</a:t>
            </a:r>
          </a:p>
        </p:txBody>
      </p:sp>
      <p:sp>
        <p:nvSpPr>
          <p:cNvPr id="45" name="TextBox 44">
            <a:extLst>
              <a:ext uri="{FF2B5EF4-FFF2-40B4-BE49-F238E27FC236}">
                <a16:creationId xmlns:a16="http://schemas.microsoft.com/office/drawing/2014/main" id="{5783C788-5EBC-432C-AC7D-C36500FF92B3}"/>
              </a:ext>
            </a:extLst>
          </p:cNvPr>
          <p:cNvSpPr txBox="1"/>
          <p:nvPr/>
        </p:nvSpPr>
        <p:spPr>
          <a:xfrm>
            <a:off x="7242031" y="4858595"/>
            <a:ext cx="4293635" cy="338554"/>
          </a:xfrm>
          <a:prstGeom prst="rect">
            <a:avLst/>
          </a:prstGeom>
          <a:noFill/>
        </p:spPr>
        <p:txBody>
          <a:bodyPr wrap="square" rtlCol="0">
            <a:spAutoFit/>
          </a:bodyPr>
          <a:lstStyle/>
          <a:p>
            <a:r>
              <a:rPr lang="en-GB" sz="1600" dirty="0"/>
              <a:t>“Letters don’t always get to GP electronically  ”</a:t>
            </a:r>
          </a:p>
        </p:txBody>
      </p:sp>
      <p:sp>
        <p:nvSpPr>
          <p:cNvPr id="46" name="TextBox 45">
            <a:extLst>
              <a:ext uri="{FF2B5EF4-FFF2-40B4-BE49-F238E27FC236}">
                <a16:creationId xmlns:a16="http://schemas.microsoft.com/office/drawing/2014/main" id="{5783C788-5EBC-432C-AC7D-C36500FF92B3}"/>
              </a:ext>
            </a:extLst>
          </p:cNvPr>
          <p:cNvSpPr txBox="1"/>
          <p:nvPr/>
        </p:nvSpPr>
        <p:spPr>
          <a:xfrm>
            <a:off x="7067394" y="5250431"/>
            <a:ext cx="4738934" cy="338554"/>
          </a:xfrm>
          <a:prstGeom prst="rect">
            <a:avLst/>
          </a:prstGeom>
          <a:noFill/>
        </p:spPr>
        <p:txBody>
          <a:bodyPr wrap="square" rtlCol="0">
            <a:spAutoFit/>
          </a:bodyPr>
          <a:lstStyle/>
          <a:p>
            <a:r>
              <a:rPr lang="en-GB" sz="1600" dirty="0">
                <a:solidFill>
                  <a:schemeClr val="accent2"/>
                </a:solidFill>
              </a:rPr>
              <a:t>“More opportunities to discuss this before discharge ”</a:t>
            </a:r>
          </a:p>
        </p:txBody>
      </p:sp>
    </p:spTree>
    <p:extLst>
      <p:ext uri="{BB962C8B-B14F-4D97-AF65-F5344CB8AC3E}">
        <p14:creationId xmlns:p14="http://schemas.microsoft.com/office/powerpoint/2010/main" val="302828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ntitled design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r="50316"/>
          <a:stretch/>
        </p:blipFill>
        <p:spPr>
          <a:xfrm>
            <a:off x="3957965" y="1696660"/>
            <a:ext cx="4195180" cy="4749501"/>
          </a:xfrm>
        </p:spPr>
      </p:pic>
      <p:sp>
        <p:nvSpPr>
          <p:cNvPr id="5" name="TextBox 4"/>
          <p:cNvSpPr txBox="1"/>
          <p:nvPr/>
        </p:nvSpPr>
        <p:spPr>
          <a:xfrm>
            <a:off x="112917" y="118175"/>
            <a:ext cx="10809442" cy="769441"/>
          </a:xfrm>
          <a:prstGeom prst="rect">
            <a:avLst/>
          </a:prstGeom>
          <a:noFill/>
        </p:spPr>
        <p:txBody>
          <a:bodyPr wrap="square" rtlCol="0">
            <a:spAutoFit/>
          </a:bodyPr>
          <a:lstStyle/>
          <a:p>
            <a:r>
              <a:rPr lang="en-GB" sz="4400" dirty="0" smtClean="0">
                <a:solidFill>
                  <a:schemeClr val="accent5"/>
                </a:solidFill>
                <a:cs typeface="Arial" panose="020B0604020202020204" pitchFamily="34" charset="0"/>
              </a:rPr>
              <a:t>Why </a:t>
            </a:r>
            <a:r>
              <a:rPr lang="en-GB" sz="4400" dirty="0">
                <a:solidFill>
                  <a:schemeClr val="accent5"/>
                </a:solidFill>
                <a:cs typeface="Arial" panose="020B0604020202020204" pitchFamily="34" charset="0"/>
              </a:rPr>
              <a:t>this matters: Service user experience</a:t>
            </a:r>
          </a:p>
        </p:txBody>
      </p:sp>
      <p:sp>
        <p:nvSpPr>
          <p:cNvPr id="7" name="TextBox 6"/>
          <p:cNvSpPr txBox="1"/>
          <p:nvPr/>
        </p:nvSpPr>
        <p:spPr>
          <a:xfrm>
            <a:off x="3492297" y="1143692"/>
            <a:ext cx="5126517"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Video: 2 minutes watch time</a:t>
            </a:r>
          </a:p>
        </p:txBody>
      </p:sp>
    </p:spTree>
    <p:extLst>
      <p:ext uri="{BB962C8B-B14F-4D97-AF65-F5344CB8AC3E}">
        <p14:creationId xmlns:p14="http://schemas.microsoft.com/office/powerpoint/2010/main" val="4167329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988148" y="1370485"/>
          <a:ext cx="10106186" cy="4935652"/>
        </p:xfrm>
        <a:graphic>
          <a:graphicData uri="http://schemas.openxmlformats.org/drawingml/2006/table">
            <a:tbl>
              <a:tblPr firstRow="1" bandRow="1">
                <a:tableStyleId>{5940675A-B579-460E-94D1-54222C63F5DA}</a:tableStyleId>
              </a:tblPr>
              <a:tblGrid>
                <a:gridCol w="2132666">
                  <a:extLst>
                    <a:ext uri="{9D8B030D-6E8A-4147-A177-3AD203B41FA5}">
                      <a16:colId xmlns:a16="http://schemas.microsoft.com/office/drawing/2014/main" val="4138090314"/>
                    </a:ext>
                  </a:extLst>
                </a:gridCol>
                <a:gridCol w="7973520">
                  <a:extLst>
                    <a:ext uri="{9D8B030D-6E8A-4147-A177-3AD203B41FA5}">
                      <a16:colId xmlns:a16="http://schemas.microsoft.com/office/drawing/2014/main" val="198948069"/>
                    </a:ext>
                  </a:extLst>
                </a:gridCol>
              </a:tblGrid>
              <a:tr h="789624">
                <a:tc gridSpan="2">
                  <a:txBody>
                    <a:bodyPr/>
                    <a:lstStyle/>
                    <a:p>
                      <a:pPr algn="ctr"/>
                      <a:r>
                        <a:rPr lang="en-GB" sz="2400" b="1">
                          <a:latin typeface="Arial" panose="020B0604020202020204" pitchFamily="34" charset="0"/>
                          <a:cs typeface="Arial" panose="020B0604020202020204" pitchFamily="34" charset="0"/>
                        </a:rPr>
                        <a:t>Stakeholder</a:t>
                      </a:r>
                      <a:r>
                        <a:rPr lang="en-GB" sz="2400" b="1" baseline="0">
                          <a:latin typeface="Arial" panose="020B0604020202020204" pitchFamily="34" charset="0"/>
                          <a:cs typeface="Arial" panose="020B0604020202020204" pitchFamily="34" charset="0"/>
                        </a:rPr>
                        <a:t> </a:t>
                      </a:r>
                      <a:r>
                        <a:rPr lang="en-GB" sz="2400" b="1">
                          <a:latin typeface="Arial" panose="020B0604020202020204" pitchFamily="34" charset="0"/>
                          <a:cs typeface="Arial" panose="020B0604020202020204" pitchFamily="34" charset="0"/>
                        </a:rPr>
                        <a:t>Feedback</a:t>
                      </a:r>
                    </a:p>
                  </a:txBody>
                  <a:tcPr anchor="ctr">
                    <a:solidFill>
                      <a:schemeClr val="accent1">
                        <a:lumMod val="40000"/>
                        <a:lumOff val="60000"/>
                      </a:schemeClr>
                    </a:solidFill>
                  </a:tcPr>
                </a:tc>
                <a:tc hMerge="1">
                  <a:txBody>
                    <a:bodyPr/>
                    <a:lstStyle/>
                    <a:p>
                      <a:pPr algn="ctr"/>
                      <a:endParaRPr lang="en-GB" sz="2400" b="1">
                        <a:latin typeface="Arial" panose="020B0604020202020204" pitchFamily="34" charset="0"/>
                        <a:cs typeface="Arial" panose="020B0604020202020204" pitchFamily="34" charset="0"/>
                      </a:endParaRPr>
                    </a:p>
                  </a:txBody>
                  <a:tcPr anchor="ctr">
                    <a:solidFill>
                      <a:schemeClr val="accent1">
                        <a:lumMod val="40000"/>
                        <a:lumOff val="60000"/>
                      </a:schemeClr>
                    </a:solidFill>
                  </a:tcPr>
                </a:tc>
                <a:extLst>
                  <a:ext uri="{0D108BD9-81ED-4DB2-BD59-A6C34878D82A}">
                    <a16:rowId xmlns:a16="http://schemas.microsoft.com/office/drawing/2014/main" val="1215607864"/>
                  </a:ext>
                </a:extLst>
              </a:tr>
              <a:tr h="1981948">
                <a:tc>
                  <a:txBody>
                    <a:bodyPr/>
                    <a:lstStyle/>
                    <a:p>
                      <a:pPr marL="0" indent="0" algn="ctr">
                        <a:buFont typeface="Arial" panose="020B0604020202020204" pitchFamily="34" charset="0"/>
                        <a:buNone/>
                      </a:pPr>
                      <a:r>
                        <a:rPr lang="en-GB" b="1" dirty="0">
                          <a:latin typeface="Arial" panose="020B0604020202020204" pitchFamily="34" charset="0"/>
                          <a:cs typeface="Arial" panose="020B0604020202020204" pitchFamily="34" charset="0"/>
                        </a:rPr>
                        <a:t>Junior</a:t>
                      </a:r>
                      <a:r>
                        <a:rPr lang="en-GB" b="1" baseline="0" dirty="0">
                          <a:latin typeface="Arial" panose="020B0604020202020204" pitchFamily="34" charset="0"/>
                          <a:cs typeface="Arial" panose="020B0604020202020204" pitchFamily="34" charset="0"/>
                        </a:rPr>
                        <a:t> Doctors/Pharmacists </a:t>
                      </a:r>
                      <a:endParaRPr lang="en-GB" b="1" dirty="0">
                        <a:latin typeface="Arial" panose="020B0604020202020204" pitchFamily="34" charset="0"/>
                        <a:cs typeface="Arial" panose="020B0604020202020204" pitchFamily="34" charset="0"/>
                      </a:endParaRPr>
                    </a:p>
                  </a:txBody>
                  <a:tcPr anchor="ctr">
                    <a:solidFill>
                      <a:schemeClr val="accent1">
                        <a:lumMod val="40000"/>
                        <a:lumOff val="60000"/>
                      </a:schemeClr>
                    </a:solidFill>
                  </a:tcPr>
                </a:tc>
                <a:tc>
                  <a:txBody>
                    <a:bodyPr/>
                    <a:lstStyle/>
                    <a:p>
                      <a:pPr marL="285750" indent="-285750">
                        <a:spcBef>
                          <a:spcPts val="600"/>
                        </a:spcBef>
                        <a:buFont typeface="Arial" panose="020B0604020202020204" pitchFamily="34" charset="0"/>
                        <a:buChar char="•"/>
                      </a:pPr>
                      <a:r>
                        <a:rPr lang="en-GB" baseline="0">
                          <a:latin typeface="Arial" panose="020B0604020202020204" pitchFamily="34" charset="0"/>
                          <a:cs typeface="Arial" panose="020B0604020202020204" pitchFamily="34" charset="0"/>
                        </a:rPr>
                        <a:t>Generally the process feels faster </a:t>
                      </a:r>
                    </a:p>
                    <a:p>
                      <a:pPr marL="285750" indent="-285750">
                        <a:spcBef>
                          <a:spcPts val="600"/>
                        </a:spcBef>
                        <a:buFont typeface="Arial" panose="020B0604020202020204" pitchFamily="34" charset="0"/>
                        <a:buChar char="•"/>
                      </a:pPr>
                      <a:r>
                        <a:rPr lang="en-GB" baseline="0">
                          <a:latin typeface="Arial" panose="020B0604020202020204" pitchFamily="34" charset="0"/>
                          <a:cs typeface="Arial" panose="020B0604020202020204" pitchFamily="34" charset="0"/>
                        </a:rPr>
                        <a:t>The removal of the progress and treatment summary makes it harder for Junior Doctors to refer back to previous admissions if a service user is readmitted - This is now being managed through progress notes, existing records and as part of the follow-up plan</a:t>
                      </a:r>
                    </a:p>
                  </a:txBody>
                  <a:tcPr anchor="ctr"/>
                </a:tc>
                <a:extLst>
                  <a:ext uri="{0D108BD9-81ED-4DB2-BD59-A6C34878D82A}">
                    <a16:rowId xmlns:a16="http://schemas.microsoft.com/office/drawing/2014/main" val="4134818852"/>
                  </a:ext>
                </a:extLst>
              </a:tr>
              <a:tr h="2096697">
                <a:tc>
                  <a:txBody>
                    <a:bodyPr/>
                    <a:lstStyle/>
                    <a:p>
                      <a:pPr marL="0" indent="0" algn="ctr">
                        <a:buFont typeface="Arial" panose="020B0604020202020204" pitchFamily="34" charset="0"/>
                        <a:buNone/>
                      </a:pPr>
                      <a:r>
                        <a:rPr lang="en-GB" b="1">
                          <a:latin typeface="Arial" panose="020B0604020202020204" pitchFamily="34" charset="0"/>
                          <a:cs typeface="Arial" panose="020B0604020202020204" pitchFamily="34" charset="0"/>
                        </a:rPr>
                        <a:t>GPs</a:t>
                      </a:r>
                    </a:p>
                  </a:txBody>
                  <a:tcPr anchor="ctr">
                    <a:solidFill>
                      <a:schemeClr val="accent1">
                        <a:lumMod val="40000"/>
                        <a:lumOff val="60000"/>
                      </a:schemeClr>
                    </a:solidFill>
                  </a:tcPr>
                </a:tc>
                <a:tc>
                  <a:txBody>
                    <a:bodyPr/>
                    <a:lstStyle/>
                    <a:p>
                      <a:pPr marL="285750" indent="-285750">
                        <a:spcBef>
                          <a:spcPts val="600"/>
                        </a:spcBef>
                        <a:buFont typeface="Arial" panose="020B0604020202020204" pitchFamily="34" charset="0"/>
                        <a:buChar char="•"/>
                      </a:pPr>
                      <a:r>
                        <a:rPr lang="en-GB" baseline="0" dirty="0">
                          <a:latin typeface="Arial" panose="020B0604020202020204" pitchFamily="34" charset="0"/>
                          <a:cs typeface="Arial" panose="020B0604020202020204" pitchFamily="34" charset="0"/>
                        </a:rPr>
                        <a:t>The discharge letter can sometimes lack clarity of what’s happened during the admission – the information provided can be long and unnecessary contextual information</a:t>
                      </a:r>
                    </a:p>
                    <a:p>
                      <a:pPr marL="285750" indent="-285750">
                        <a:spcBef>
                          <a:spcPts val="600"/>
                        </a:spcBef>
                        <a:buFont typeface="Arial" panose="020B0604020202020204" pitchFamily="34" charset="0"/>
                        <a:buChar char="•"/>
                      </a:pPr>
                      <a:r>
                        <a:rPr lang="en-GB" baseline="0" dirty="0">
                          <a:latin typeface="Arial" panose="020B0604020202020204" pitchFamily="34" charset="0"/>
                          <a:cs typeface="Arial" panose="020B0604020202020204" pitchFamily="34" charset="0"/>
                        </a:rPr>
                        <a:t>The discharge letter should provide a short, concise summary of the reason for admission, diagnoses, and any changes in medication</a:t>
                      </a:r>
                    </a:p>
                    <a:p>
                      <a:pPr marL="285750" indent="-285750">
                        <a:spcBef>
                          <a:spcPts val="600"/>
                        </a:spcBef>
                        <a:buFont typeface="Arial" panose="020B0604020202020204" pitchFamily="34" charset="0"/>
                        <a:buChar char="•"/>
                      </a:pPr>
                      <a:r>
                        <a:rPr lang="en-GB" baseline="0" dirty="0">
                          <a:latin typeface="Arial" panose="020B0604020202020204" pitchFamily="34" charset="0"/>
                          <a:cs typeface="Arial" panose="020B0604020202020204" pitchFamily="34" charset="0"/>
                        </a:rPr>
                        <a:t>If there are requests for the GP to complete specific actions, they would like to know why, if not already mentioned in the discharge letter</a:t>
                      </a:r>
                    </a:p>
                  </a:txBody>
                  <a:tcPr/>
                </a:tc>
                <a:extLst>
                  <a:ext uri="{0D108BD9-81ED-4DB2-BD59-A6C34878D82A}">
                    <a16:rowId xmlns:a16="http://schemas.microsoft.com/office/drawing/2014/main" val="3049715895"/>
                  </a:ext>
                </a:extLst>
              </a:tr>
            </a:tbl>
          </a:graphicData>
        </a:graphic>
      </p:graphicFrame>
      <p:sp>
        <p:nvSpPr>
          <p:cNvPr id="3" name="TextBox 2"/>
          <p:cNvSpPr txBox="1"/>
          <p:nvPr/>
        </p:nvSpPr>
        <p:spPr>
          <a:xfrm>
            <a:off x="360217" y="176899"/>
            <a:ext cx="10995735" cy="646331"/>
          </a:xfrm>
          <a:prstGeom prst="rect">
            <a:avLst/>
          </a:prstGeom>
          <a:noFill/>
        </p:spPr>
        <p:txBody>
          <a:bodyPr wrap="square" rtlCol="0">
            <a:spAutoFit/>
          </a:bodyPr>
          <a:lstStyle/>
          <a:p>
            <a:pPr algn="ctr"/>
            <a:r>
              <a:rPr lang="en-GB" sz="3600" dirty="0" smtClean="0">
                <a:solidFill>
                  <a:schemeClr val="accent5"/>
                </a:solidFill>
                <a:latin typeface="Arial" panose="020B0604020202020204" pitchFamily="34" charset="0"/>
                <a:cs typeface="Arial" panose="020B0604020202020204" pitchFamily="34" charset="0"/>
              </a:rPr>
              <a:t>Why </a:t>
            </a:r>
            <a:r>
              <a:rPr lang="en-GB" sz="3600" dirty="0">
                <a:solidFill>
                  <a:schemeClr val="accent5"/>
                </a:solidFill>
                <a:latin typeface="Arial" panose="020B0604020202020204" pitchFamily="34" charset="0"/>
                <a:cs typeface="Arial" panose="020B0604020202020204" pitchFamily="34" charset="0"/>
              </a:rPr>
              <a:t>this matters: Learning from </a:t>
            </a:r>
            <a:r>
              <a:rPr lang="en-GB" sz="3600" dirty="0" smtClean="0">
                <a:solidFill>
                  <a:schemeClr val="accent5"/>
                </a:solidFill>
                <a:latin typeface="Arial" panose="020B0604020202020204" pitchFamily="34" charset="0"/>
                <a:cs typeface="Arial" panose="020B0604020202020204" pitchFamily="34" charset="0"/>
              </a:rPr>
              <a:t>staff and GPs</a:t>
            </a:r>
            <a:endParaRPr lang="en-GB" sz="3600" dirty="0"/>
          </a:p>
        </p:txBody>
      </p:sp>
    </p:spTree>
    <p:extLst>
      <p:ext uri="{BB962C8B-B14F-4D97-AF65-F5344CB8AC3E}">
        <p14:creationId xmlns:p14="http://schemas.microsoft.com/office/powerpoint/2010/main" val="3466371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8589" y="293153"/>
            <a:ext cx="7693946" cy="769441"/>
          </a:xfrm>
          <a:prstGeom prst="rect">
            <a:avLst/>
          </a:prstGeom>
          <a:noFill/>
        </p:spPr>
        <p:txBody>
          <a:bodyPr wrap="square" rtlCol="0">
            <a:spAutoFit/>
          </a:bodyPr>
          <a:lstStyle/>
          <a:p>
            <a:r>
              <a:rPr lang="en-GB" sz="4400" dirty="0" smtClean="0">
                <a:solidFill>
                  <a:schemeClr val="accent5"/>
                </a:solidFill>
              </a:rPr>
              <a:t>Key changes to the process</a:t>
            </a:r>
            <a:endParaRPr lang="en-GB" sz="4400" dirty="0">
              <a:solidFill>
                <a:schemeClr val="accent5"/>
              </a:solidFill>
            </a:endParaRPr>
          </a:p>
        </p:txBody>
      </p:sp>
      <p:sp>
        <p:nvSpPr>
          <p:cNvPr id="5" name="TextBox 4"/>
          <p:cNvSpPr txBox="1"/>
          <p:nvPr/>
        </p:nvSpPr>
        <p:spPr>
          <a:xfrm>
            <a:off x="2467257" y="1689593"/>
            <a:ext cx="8559650" cy="646331"/>
          </a:xfrm>
          <a:prstGeom prst="rect">
            <a:avLst/>
          </a:prstGeom>
          <a:noFill/>
          <a:ln>
            <a:solidFill>
              <a:schemeClr val="tx1"/>
            </a:solidFill>
            <a:prstDash val="dash"/>
          </a:ln>
        </p:spPr>
        <p:txBody>
          <a:bodyPr wrap="square" rtlCol="0">
            <a:spAutoFit/>
          </a:bodyPr>
          <a:lstStyle/>
          <a:p>
            <a:r>
              <a:rPr lang="en-GB" dirty="0" smtClean="0"/>
              <a:t>The Discharge Liaison Form in RiO has been redesigned to be shorter and more concise, resulting in fewer sections that clinicians need to complete. </a:t>
            </a:r>
            <a:endParaRPr lang="en-GB" dirty="0"/>
          </a:p>
        </p:txBody>
      </p:sp>
      <p:sp>
        <p:nvSpPr>
          <p:cNvPr id="6" name="Oval 5"/>
          <p:cNvSpPr/>
          <p:nvPr/>
        </p:nvSpPr>
        <p:spPr>
          <a:xfrm>
            <a:off x="1276912" y="1593434"/>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1</a:t>
            </a:r>
            <a:endParaRPr lang="en-GB"/>
          </a:p>
        </p:txBody>
      </p:sp>
      <p:sp>
        <p:nvSpPr>
          <p:cNvPr id="7" name="Oval 6"/>
          <p:cNvSpPr/>
          <p:nvPr/>
        </p:nvSpPr>
        <p:spPr>
          <a:xfrm>
            <a:off x="1276911" y="2826419"/>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8" name="TextBox 7"/>
          <p:cNvSpPr txBox="1"/>
          <p:nvPr/>
        </p:nvSpPr>
        <p:spPr>
          <a:xfrm>
            <a:off x="2467257" y="2784080"/>
            <a:ext cx="8559650" cy="923330"/>
          </a:xfrm>
          <a:prstGeom prst="rect">
            <a:avLst/>
          </a:prstGeom>
          <a:noFill/>
          <a:ln>
            <a:solidFill>
              <a:schemeClr val="tx1"/>
            </a:solidFill>
            <a:prstDash val="dash"/>
          </a:ln>
        </p:spPr>
        <p:txBody>
          <a:bodyPr wrap="square" rtlCol="0">
            <a:spAutoFit/>
          </a:bodyPr>
          <a:lstStyle/>
          <a:p>
            <a:r>
              <a:rPr lang="en-GB" dirty="0" smtClean="0"/>
              <a:t>The ‘Treatment and Progress Summary’ has been removed and the ‘Follow-up Plan’ section has been reorganised, resulting in clearer post-discharge guidance for GPs and community teams</a:t>
            </a:r>
            <a:endParaRPr lang="en-GB" dirty="0"/>
          </a:p>
        </p:txBody>
      </p:sp>
      <p:sp>
        <p:nvSpPr>
          <p:cNvPr id="9" name="Oval 8"/>
          <p:cNvSpPr/>
          <p:nvPr/>
        </p:nvSpPr>
        <p:spPr>
          <a:xfrm>
            <a:off x="1276911" y="4059404"/>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sp>
        <p:nvSpPr>
          <p:cNvPr id="10" name="TextBox 9"/>
          <p:cNvSpPr txBox="1"/>
          <p:nvPr/>
        </p:nvSpPr>
        <p:spPr>
          <a:xfrm>
            <a:off x="2467257" y="4155566"/>
            <a:ext cx="8559650" cy="646331"/>
          </a:xfrm>
          <a:prstGeom prst="rect">
            <a:avLst/>
          </a:prstGeom>
          <a:noFill/>
          <a:ln>
            <a:solidFill>
              <a:schemeClr val="tx1"/>
            </a:solidFill>
            <a:prstDash val="dash"/>
          </a:ln>
        </p:spPr>
        <p:txBody>
          <a:bodyPr wrap="square" rtlCol="0">
            <a:spAutoFit/>
          </a:bodyPr>
          <a:lstStyle/>
          <a:p>
            <a:r>
              <a:rPr lang="en-GB" dirty="0" smtClean="0"/>
              <a:t>The Trust Informatics team has developed new Power BI dashboards to help wards more closely monitor performance </a:t>
            </a:r>
            <a:endParaRPr lang="en-GB" dirty="0"/>
          </a:p>
        </p:txBody>
      </p:sp>
      <p:sp>
        <p:nvSpPr>
          <p:cNvPr id="11" name="Oval 10"/>
          <p:cNvSpPr/>
          <p:nvPr/>
        </p:nvSpPr>
        <p:spPr>
          <a:xfrm>
            <a:off x="1314786" y="5475391"/>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12" name="TextBox 11"/>
          <p:cNvSpPr txBox="1"/>
          <p:nvPr/>
        </p:nvSpPr>
        <p:spPr>
          <a:xfrm>
            <a:off x="2467257" y="5571550"/>
            <a:ext cx="8559650" cy="646331"/>
          </a:xfrm>
          <a:prstGeom prst="rect">
            <a:avLst/>
          </a:prstGeom>
          <a:noFill/>
          <a:ln>
            <a:solidFill>
              <a:schemeClr val="tx1"/>
            </a:solidFill>
            <a:prstDash val="dash"/>
          </a:ln>
        </p:spPr>
        <p:txBody>
          <a:bodyPr wrap="square" rtlCol="0">
            <a:spAutoFit/>
          </a:bodyPr>
          <a:lstStyle/>
          <a:p>
            <a:r>
              <a:rPr lang="en-GB" dirty="0"/>
              <a:t>The project group clarified the scope and purpose of the discharge letter to ensure that only vital information pertaining to the admission and discharge plan is conveyed.</a:t>
            </a:r>
            <a:endParaRPr lang="en-GB" dirty="0" smtClean="0"/>
          </a:p>
        </p:txBody>
      </p:sp>
    </p:spTree>
    <p:extLst>
      <p:ext uri="{BB962C8B-B14F-4D97-AF65-F5344CB8AC3E}">
        <p14:creationId xmlns:p14="http://schemas.microsoft.com/office/powerpoint/2010/main" val="2777626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218" y="102802"/>
            <a:ext cx="10966008" cy="769441"/>
          </a:xfrm>
          <a:prstGeom prst="rect">
            <a:avLst/>
          </a:prstGeom>
          <a:noFill/>
        </p:spPr>
        <p:txBody>
          <a:bodyPr wrap="square" rtlCol="0">
            <a:spAutoFit/>
          </a:bodyPr>
          <a:lstStyle/>
          <a:p>
            <a:r>
              <a:rPr lang="en-GB" sz="4400" dirty="0" smtClean="0">
                <a:solidFill>
                  <a:schemeClr val="accent5"/>
                </a:solidFill>
              </a:rPr>
              <a:t>Performance Highlights and Change Ideas</a:t>
            </a:r>
            <a:endParaRPr lang="en-GB" sz="4400" dirty="0">
              <a:solidFill>
                <a:schemeClr val="accent5"/>
              </a:solidFill>
            </a:endParaRPr>
          </a:p>
        </p:txBody>
      </p:sp>
      <p:sp>
        <p:nvSpPr>
          <p:cNvPr id="5" name="Oval 4"/>
          <p:cNvSpPr/>
          <p:nvPr/>
        </p:nvSpPr>
        <p:spPr>
          <a:xfrm>
            <a:off x="4923691" y="2126949"/>
            <a:ext cx="1899140" cy="112000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Change Ideas</a:t>
            </a:r>
            <a:endParaRPr lang="en-GB" b="1" dirty="0">
              <a:solidFill>
                <a:schemeClr val="tx1"/>
              </a:solidFill>
            </a:endParaRPr>
          </a:p>
        </p:txBody>
      </p:sp>
      <p:sp>
        <p:nvSpPr>
          <p:cNvPr id="7" name="TextBox 6"/>
          <p:cNvSpPr txBox="1"/>
          <p:nvPr/>
        </p:nvSpPr>
        <p:spPr>
          <a:xfrm>
            <a:off x="319228" y="4831711"/>
            <a:ext cx="11519276" cy="1846659"/>
          </a:xfrm>
          <a:prstGeom prst="rect">
            <a:avLst/>
          </a:prstGeom>
          <a:solidFill>
            <a:schemeClr val="accent5">
              <a:lumMod val="60000"/>
              <a:lumOff val="40000"/>
            </a:schemeClr>
          </a:solidFill>
        </p:spPr>
        <p:txBody>
          <a:bodyPr wrap="square" rtlCol="0">
            <a:spAutoFit/>
          </a:bodyPr>
          <a:lstStyle/>
          <a:p>
            <a:r>
              <a:rPr lang="en-GB" b="1" dirty="0" smtClean="0"/>
              <a:t>Performance Highlights</a:t>
            </a:r>
            <a:endParaRPr lang="en-GB" b="1" dirty="0"/>
          </a:p>
          <a:p>
            <a:pPr marL="285750" indent="-285750">
              <a:buFont typeface="Arial" panose="020B0604020202020204" pitchFamily="34" charset="0"/>
              <a:buChar char="•"/>
            </a:pPr>
            <a:r>
              <a:rPr lang="en-GB" sz="1200" dirty="0" smtClean="0"/>
              <a:t>The Trust has seen improvements in the average time taken for the discharge notification to be uploaded</a:t>
            </a:r>
          </a:p>
          <a:p>
            <a:pPr marL="285750" indent="-285750">
              <a:buFont typeface="Arial" panose="020B0604020202020204" pitchFamily="34" charset="0"/>
              <a:buChar char="•"/>
            </a:pPr>
            <a:r>
              <a:rPr lang="en-GB" sz="1200" dirty="0" smtClean="0"/>
              <a:t>Tower Hamlets has reduced the average time for the discharge notification to be uploaded by 58%</a:t>
            </a:r>
          </a:p>
          <a:p>
            <a:pPr marL="285750" indent="-285750">
              <a:buFont typeface="Arial" panose="020B0604020202020204" pitchFamily="34" charset="0"/>
              <a:buChar char="•"/>
            </a:pPr>
            <a:r>
              <a:rPr lang="en-GB" sz="1200" dirty="0" smtClean="0"/>
              <a:t>Tower Hamlets has improved their oversight and governance processes around the completion of the discharge liaison form</a:t>
            </a:r>
          </a:p>
          <a:p>
            <a:pPr marL="285750" indent="-285750">
              <a:buFont typeface="Arial" panose="020B0604020202020204" pitchFamily="34" charset="0"/>
              <a:buChar char="•"/>
            </a:pPr>
            <a:r>
              <a:rPr lang="en-GB" sz="1200" dirty="0" smtClean="0"/>
              <a:t>Newham has reduced the average time for the discharge notification to be uploaded by 35% </a:t>
            </a:r>
          </a:p>
          <a:p>
            <a:pPr marL="285750" indent="-285750">
              <a:buFont typeface="Arial" panose="020B0604020202020204" pitchFamily="34" charset="0"/>
              <a:buChar char="•"/>
            </a:pPr>
            <a:r>
              <a:rPr lang="en-GB" sz="1200" dirty="0" smtClean="0"/>
              <a:t>Newham have implemented a ward round template that allows them to capture key aspects of the service users admission prior to discharge and as a result are not completing the discharge letter at the point of discharge.</a:t>
            </a:r>
          </a:p>
          <a:p>
            <a:pPr marL="285750" indent="-285750">
              <a:buFont typeface="Arial" panose="020B0604020202020204" pitchFamily="34" charset="0"/>
              <a:buChar char="•"/>
            </a:pPr>
            <a:r>
              <a:rPr lang="en-GB" sz="1200" dirty="0" smtClean="0"/>
              <a:t>Across the Trust, daily reminders are being issued by admin staff on the wards to ensure that junior doctors are aware of any service user </a:t>
            </a:r>
          </a:p>
          <a:p>
            <a:pPr marL="285750" indent="-285750">
              <a:buFont typeface="Arial" panose="020B0604020202020204" pitchFamily="34" charset="0"/>
              <a:buChar char="•"/>
            </a:pPr>
            <a:r>
              <a:rPr lang="en-GB" sz="1200" dirty="0" smtClean="0"/>
              <a:t>In Luton &amp; Bedfordshire, the patient is unable to leave the ward without TTA medication and as a result performance has been better</a:t>
            </a:r>
          </a:p>
        </p:txBody>
      </p:sp>
      <p:sp>
        <p:nvSpPr>
          <p:cNvPr id="9" name="Oval 8"/>
          <p:cNvSpPr/>
          <p:nvPr/>
        </p:nvSpPr>
        <p:spPr>
          <a:xfrm>
            <a:off x="7330987" y="1104899"/>
            <a:ext cx="1812565" cy="102205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Daily reminders for outstanding discharge notifications  – reduced the backlog by over 60%</a:t>
            </a:r>
            <a:endParaRPr lang="en-GB" sz="1000" dirty="0">
              <a:solidFill>
                <a:schemeClr val="tx1"/>
              </a:solidFill>
            </a:endParaRPr>
          </a:p>
        </p:txBody>
      </p:sp>
      <p:sp>
        <p:nvSpPr>
          <p:cNvPr id="10" name="Oval 9"/>
          <p:cNvSpPr/>
          <p:nvPr/>
        </p:nvSpPr>
        <p:spPr>
          <a:xfrm>
            <a:off x="2719300" y="1104899"/>
            <a:ext cx="1812565" cy="102205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smtClean="0">
                <a:solidFill>
                  <a:schemeClr val="tx1"/>
                </a:solidFill>
              </a:rPr>
              <a:t>Ward round template developed by Junior Doctors to capture essential information prior to discharge</a:t>
            </a:r>
            <a:endParaRPr lang="en-GB" sz="1050" dirty="0">
              <a:solidFill>
                <a:schemeClr val="tx1"/>
              </a:solidFill>
            </a:endParaRPr>
          </a:p>
        </p:txBody>
      </p:sp>
      <p:sp>
        <p:nvSpPr>
          <p:cNvPr id="11" name="Oval 10"/>
          <p:cNvSpPr/>
          <p:nvPr/>
        </p:nvSpPr>
        <p:spPr>
          <a:xfrm>
            <a:off x="2665191" y="3279698"/>
            <a:ext cx="1920781" cy="123362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Establishment of clear oversight to ensure doctor reviews the quality of the letter</a:t>
            </a:r>
            <a:endParaRPr lang="en-GB" sz="1100" dirty="0">
              <a:solidFill>
                <a:schemeClr val="tx1"/>
              </a:solidFill>
            </a:endParaRPr>
          </a:p>
        </p:txBody>
      </p:sp>
      <p:sp>
        <p:nvSpPr>
          <p:cNvPr id="12" name="Oval 11"/>
          <p:cNvSpPr/>
          <p:nvPr/>
        </p:nvSpPr>
        <p:spPr>
          <a:xfrm>
            <a:off x="7214657" y="3218969"/>
            <a:ext cx="2045226" cy="1168700"/>
          </a:xfrm>
          <a:prstGeom prst="ellipse">
            <a:avLst/>
          </a:prstGeom>
          <a:solidFill>
            <a:srgbClr val="B7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Improve communication with service users prior to discharge through posters/leaflet </a:t>
            </a:r>
            <a:endParaRPr lang="en-GB" sz="1200" dirty="0">
              <a:solidFill>
                <a:schemeClr val="tx1"/>
              </a:solidFill>
            </a:endParaRPr>
          </a:p>
        </p:txBody>
      </p:sp>
      <p:sp>
        <p:nvSpPr>
          <p:cNvPr id="13" name="Oval 12"/>
          <p:cNvSpPr/>
          <p:nvPr/>
        </p:nvSpPr>
        <p:spPr>
          <a:xfrm>
            <a:off x="9593541" y="2175926"/>
            <a:ext cx="1812565" cy="1022050"/>
          </a:xfrm>
          <a:prstGeom prst="ellipse">
            <a:avLst/>
          </a:prstGeom>
          <a:solidFill>
            <a:srgbClr val="E6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Establishment of QI flow project </a:t>
            </a:r>
            <a:endParaRPr lang="en-GB" sz="1200" dirty="0">
              <a:solidFill>
                <a:schemeClr val="tx1"/>
              </a:solidFill>
            </a:endParaRPr>
          </a:p>
        </p:txBody>
      </p:sp>
      <p:sp>
        <p:nvSpPr>
          <p:cNvPr id="15" name="Oval 14"/>
          <p:cNvSpPr/>
          <p:nvPr/>
        </p:nvSpPr>
        <p:spPr>
          <a:xfrm>
            <a:off x="460800" y="2187592"/>
            <a:ext cx="1812565" cy="1022050"/>
          </a:xfrm>
          <a:prstGeom prst="ellipse">
            <a:avLst/>
          </a:prstGeom>
          <a:solidFill>
            <a:srgbClr val="C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smtClean="0">
                <a:solidFill>
                  <a:schemeClr val="tx1"/>
                </a:solidFill>
              </a:rPr>
              <a:t>Broadening of Power BI displays on the wards to allow for better monitoring of performance</a:t>
            </a:r>
            <a:endParaRPr lang="en-GB" sz="1050" dirty="0">
              <a:solidFill>
                <a:schemeClr val="tx1"/>
              </a:solidFill>
            </a:endParaRPr>
          </a:p>
        </p:txBody>
      </p:sp>
      <p:cxnSp>
        <p:nvCxnSpPr>
          <p:cNvPr id="17" name="Straight Arrow Connector 16"/>
          <p:cNvCxnSpPr>
            <a:stCxn id="5" idx="2"/>
            <a:endCxn id="15" idx="6"/>
          </p:cNvCxnSpPr>
          <p:nvPr/>
        </p:nvCxnSpPr>
        <p:spPr>
          <a:xfrm flipH="1">
            <a:off x="2273365" y="2686952"/>
            <a:ext cx="2650326" cy="11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6"/>
            <a:endCxn id="13" idx="2"/>
          </p:cNvCxnSpPr>
          <p:nvPr/>
        </p:nvCxnSpPr>
        <p:spPr>
          <a:xfrm flipV="1">
            <a:off x="6822831" y="2686951"/>
            <a:ext cx="277071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5"/>
            <a:endCxn id="12" idx="2"/>
          </p:cNvCxnSpPr>
          <p:nvPr/>
        </p:nvCxnSpPr>
        <p:spPr>
          <a:xfrm>
            <a:off x="6544708" y="3082933"/>
            <a:ext cx="669949" cy="720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 idx="3"/>
            <a:endCxn id="11" idx="6"/>
          </p:cNvCxnSpPr>
          <p:nvPr/>
        </p:nvCxnSpPr>
        <p:spPr>
          <a:xfrm flipH="1">
            <a:off x="4585972" y="3082933"/>
            <a:ext cx="615842" cy="813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7"/>
            <a:endCxn id="9" idx="2"/>
          </p:cNvCxnSpPr>
          <p:nvPr/>
        </p:nvCxnSpPr>
        <p:spPr>
          <a:xfrm flipV="1">
            <a:off x="6544708" y="1615924"/>
            <a:ext cx="786279" cy="675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1"/>
            <a:endCxn id="10" idx="6"/>
          </p:cNvCxnSpPr>
          <p:nvPr/>
        </p:nvCxnSpPr>
        <p:spPr>
          <a:xfrm flipH="1" flipV="1">
            <a:off x="4531865" y="1615924"/>
            <a:ext cx="669949" cy="675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4966978" y="754050"/>
            <a:ext cx="1812565" cy="1022050"/>
          </a:xfrm>
          <a:prstGeom prst="ellipse">
            <a:avLst/>
          </a:prstGeom>
          <a:solidFill>
            <a:srgbClr val="FB9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MDT ward huddles to support discharge planning </a:t>
            </a:r>
            <a:endParaRPr lang="en-GB" sz="1200" dirty="0">
              <a:solidFill>
                <a:schemeClr val="tx1"/>
              </a:solidFill>
            </a:endParaRPr>
          </a:p>
        </p:txBody>
      </p:sp>
      <p:sp>
        <p:nvSpPr>
          <p:cNvPr id="37" name="Oval 36"/>
          <p:cNvSpPr/>
          <p:nvPr/>
        </p:nvSpPr>
        <p:spPr>
          <a:xfrm>
            <a:off x="4966979" y="3736336"/>
            <a:ext cx="1812565" cy="1022050"/>
          </a:xfrm>
          <a:prstGeom prst="ellipse">
            <a:avLst/>
          </a:prstGeom>
          <a:solidFill>
            <a:srgbClr val="FC9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Local performance training with Junior Doctors and Pharmacy</a:t>
            </a:r>
            <a:endParaRPr lang="en-GB" sz="1200" dirty="0">
              <a:solidFill>
                <a:schemeClr val="tx1"/>
              </a:solidFill>
            </a:endParaRPr>
          </a:p>
        </p:txBody>
      </p:sp>
      <p:cxnSp>
        <p:nvCxnSpPr>
          <p:cNvPr id="39" name="Straight Arrow Connector 38"/>
          <p:cNvCxnSpPr>
            <a:stCxn id="5" idx="0"/>
            <a:endCxn id="36" idx="4"/>
          </p:cNvCxnSpPr>
          <p:nvPr/>
        </p:nvCxnSpPr>
        <p:spPr>
          <a:xfrm flipV="1">
            <a:off x="5873261" y="1776100"/>
            <a:ext cx="0" cy="350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5" idx="4"/>
            <a:endCxn id="37" idx="0"/>
          </p:cNvCxnSpPr>
          <p:nvPr/>
        </p:nvCxnSpPr>
        <p:spPr>
          <a:xfrm>
            <a:off x="5873261" y="3246954"/>
            <a:ext cx="1" cy="4893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351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189709201"/>
              </p:ext>
            </p:extLst>
          </p:nvPr>
        </p:nvGraphicFramePr>
        <p:xfrm>
          <a:off x="0" y="-1"/>
          <a:ext cx="12192000" cy="3051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61297" y="3348908"/>
            <a:ext cx="2288706" cy="1938992"/>
          </a:xfrm>
          <a:prstGeom prst="rect">
            <a:avLst/>
          </a:prstGeom>
          <a:noFill/>
          <a:ln>
            <a:solidFill>
              <a:schemeClr val="tx1"/>
            </a:solidFill>
          </a:ln>
        </p:spPr>
        <p:txBody>
          <a:bodyPr wrap="square" rtlCol="0">
            <a:spAutoFit/>
          </a:bodyPr>
          <a:lstStyle/>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Junior doctor will complete the "</a:t>
            </a:r>
            <a:r>
              <a:rPr lang="en-GB" sz="1200" dirty="0">
                <a:latin typeface="Arial" panose="020B0604020202020204" pitchFamily="34" charset="0"/>
                <a:cs typeface="Arial" panose="020B0604020202020204" pitchFamily="34" charset="0"/>
              </a:rPr>
              <a:t>Hospital Discharge" form.</a:t>
            </a:r>
          </a:p>
          <a:p>
            <a:pPr marL="285750" lvl="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Junior Doctor to ensure that all the information on the form is correct including admission and discharge date.</a:t>
            </a:r>
          </a:p>
          <a:p>
            <a:pPr marL="285750" lvl="0" indent="-285750">
              <a:buFont typeface="Arial" panose="020B0604020202020204" pitchFamily="34" charset="0"/>
              <a:buChar char="•"/>
            </a:pPr>
            <a:endParaRPr lang="en-US" sz="1200" dirty="0"/>
          </a:p>
        </p:txBody>
      </p:sp>
      <p:sp>
        <p:nvSpPr>
          <p:cNvPr id="9" name="TextBox 8"/>
          <p:cNvSpPr txBox="1"/>
          <p:nvPr/>
        </p:nvSpPr>
        <p:spPr>
          <a:xfrm>
            <a:off x="4743312" y="3348908"/>
            <a:ext cx="2288706" cy="3231654"/>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Ward pharmacist will validate the form and digitally sign. </a:t>
            </a:r>
            <a:r>
              <a:rPr lang="en-US" sz="1200" b="1" dirty="0">
                <a:latin typeface="Arial" panose="020B0604020202020204" pitchFamily="34" charset="0"/>
                <a:cs typeface="Arial" panose="020B0604020202020204" pitchFamily="34" charset="0"/>
              </a:rPr>
              <a:t>Please note that the pharmacist will just be reviewing medication and allergies.</a:t>
            </a:r>
          </a:p>
          <a:p>
            <a:pPr marL="171450" lvl="0" indent="-1714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Pharmacy will validate medication on the same day if received </a:t>
            </a:r>
            <a:r>
              <a:rPr lang="en-US" sz="1200" b="1" u="sng" dirty="0">
                <a:latin typeface="Arial" panose="020B0604020202020204" pitchFamily="34" charset="0"/>
                <a:cs typeface="Arial" panose="020B0604020202020204" pitchFamily="34" charset="0"/>
              </a:rPr>
              <a:t>before 2pm. </a:t>
            </a:r>
            <a:endParaRPr lang="en-US" sz="1200" b="1"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Ward pharmacist will use editable letters to create the discharge liaison letter (see email below for guide on how to complete this)</a:t>
            </a:r>
          </a:p>
          <a:p>
            <a:pPr lvl="0"/>
            <a:endParaRPr lang="en-US" sz="1200" dirty="0"/>
          </a:p>
        </p:txBody>
      </p:sp>
      <p:sp>
        <p:nvSpPr>
          <p:cNvPr id="10" name="TextBox 9"/>
          <p:cNvSpPr txBox="1"/>
          <p:nvPr/>
        </p:nvSpPr>
        <p:spPr>
          <a:xfrm>
            <a:off x="7128668" y="3348908"/>
            <a:ext cx="2288706" cy="1938992"/>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Gold standard is a copy of discharge letter printed and given to patient</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Patient to be given medication, which has been sense checked by Ward Nurse</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Patient discharged</a:t>
            </a:r>
          </a:p>
        </p:txBody>
      </p:sp>
      <p:sp>
        <p:nvSpPr>
          <p:cNvPr id="11" name="TextBox 10"/>
          <p:cNvSpPr txBox="1"/>
          <p:nvPr/>
        </p:nvSpPr>
        <p:spPr>
          <a:xfrm>
            <a:off x="9514024" y="3348908"/>
            <a:ext cx="2288706" cy="2492990"/>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Depending on the borough the ward administrator, Pharmacist, or Doctor will send the discharge letter to the GP. </a:t>
            </a:r>
          </a:p>
          <a:p>
            <a:pPr lvl="0"/>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Please note, it is the Junior Doctors responsibility to check the final letter before it is sent to the GP and ensure all quality checks have been completed</a:t>
            </a:r>
          </a:p>
        </p:txBody>
      </p:sp>
      <p:sp>
        <p:nvSpPr>
          <p:cNvPr id="12" name="TextBox 11"/>
          <p:cNvSpPr txBox="1"/>
          <p:nvPr/>
        </p:nvSpPr>
        <p:spPr>
          <a:xfrm>
            <a:off x="2442559" y="3348908"/>
            <a:ext cx="2195821" cy="3416320"/>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Establish or follow existing governance process for reviewing final </a:t>
            </a:r>
            <a:r>
              <a:rPr lang="en-US" sz="1200" dirty="0" smtClean="0">
                <a:latin typeface="Arial" panose="020B0604020202020204" pitchFamily="34" charset="0"/>
                <a:cs typeface="Arial" panose="020B0604020202020204" pitchFamily="34" charset="0"/>
              </a:rPr>
              <a:t>discharge </a:t>
            </a:r>
            <a:r>
              <a:rPr lang="en-US" sz="1200" dirty="0">
                <a:latin typeface="Arial" panose="020B0604020202020204" pitchFamily="34" charset="0"/>
                <a:cs typeface="Arial" panose="020B0604020202020204" pitchFamily="34" charset="0"/>
              </a:rPr>
              <a:t>letter. Use </a:t>
            </a:r>
            <a:r>
              <a:rPr lang="en-US" sz="1200" dirty="0" smtClean="0">
                <a:latin typeface="Arial" panose="020B0604020202020204" pitchFamily="34" charset="0"/>
                <a:cs typeface="Arial" panose="020B0604020202020204" pitchFamily="34" charset="0"/>
              </a:rPr>
              <a:t>‘DLF Data Report’ </a:t>
            </a:r>
            <a:r>
              <a:rPr lang="en-US" sz="1200" dirty="0">
                <a:latin typeface="Arial" panose="020B0604020202020204" pitchFamily="34" charset="0"/>
                <a:cs typeface="Arial" panose="020B0604020202020204" pitchFamily="34" charset="0"/>
              </a:rPr>
              <a:t>to view contents of complete form.</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Doctors are responsible for the quality and accuracy of the discharge letter prior to pharmacy sign off and/or admin sending to GP</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Junior Doctor or the Consultant will email Pharmacy to notify pharmacy that their form is ready for validation</a:t>
            </a:r>
          </a:p>
        </p:txBody>
      </p:sp>
      <p:sp>
        <p:nvSpPr>
          <p:cNvPr id="8" name="TextBox 7"/>
          <p:cNvSpPr txBox="1"/>
          <p:nvPr/>
        </p:nvSpPr>
        <p:spPr>
          <a:xfrm>
            <a:off x="107739" y="0"/>
            <a:ext cx="8485532" cy="707886"/>
          </a:xfrm>
          <a:prstGeom prst="rect">
            <a:avLst/>
          </a:prstGeom>
          <a:noFill/>
        </p:spPr>
        <p:txBody>
          <a:bodyPr wrap="square" rtlCol="0">
            <a:spAutoFit/>
          </a:bodyPr>
          <a:lstStyle/>
          <a:p>
            <a:r>
              <a:rPr lang="en-GB" sz="4000" dirty="0" smtClean="0">
                <a:solidFill>
                  <a:schemeClr val="accent5"/>
                </a:solidFill>
                <a:cs typeface="Arial" panose="020B0604020202020204" pitchFamily="34" charset="0"/>
              </a:rPr>
              <a:t>Recommended </a:t>
            </a:r>
            <a:r>
              <a:rPr lang="en-GB" sz="4000" dirty="0">
                <a:solidFill>
                  <a:schemeClr val="accent5"/>
                </a:solidFill>
                <a:cs typeface="Arial" panose="020B0604020202020204" pitchFamily="34" charset="0"/>
              </a:rPr>
              <a:t>process flow</a:t>
            </a:r>
            <a:endParaRPr lang="en-GB" sz="6600" dirty="0">
              <a:solidFill>
                <a:schemeClr val="accent5"/>
              </a:solidFill>
              <a:cs typeface="Arial" panose="020B0604020202020204" pitchFamily="34" charset="0"/>
            </a:endParaRPr>
          </a:p>
        </p:txBody>
      </p:sp>
      <p:sp>
        <p:nvSpPr>
          <p:cNvPr id="2" name="Right Arrow 1"/>
          <p:cNvSpPr/>
          <p:nvPr/>
        </p:nvSpPr>
        <p:spPr>
          <a:xfrm>
            <a:off x="7404140" y="1865536"/>
            <a:ext cx="4682688" cy="1261819"/>
          </a:xfrm>
          <a:prstGeom prst="rightArrow">
            <a:avLst>
              <a:gd name="adj1" fmla="val 613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Arial" panose="020B0604020202020204" pitchFamily="34" charset="0"/>
              <a:cs typeface="Arial" panose="020B0604020202020204" pitchFamily="34" charset="0"/>
            </a:endParaRPr>
          </a:p>
        </p:txBody>
      </p:sp>
      <p:sp>
        <p:nvSpPr>
          <p:cNvPr id="15" name="Pentagon 14"/>
          <p:cNvSpPr/>
          <p:nvPr/>
        </p:nvSpPr>
        <p:spPr>
          <a:xfrm>
            <a:off x="107739" y="2104341"/>
            <a:ext cx="4530641" cy="76086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Prior to discharge (24 hours of earlier)</a:t>
            </a:r>
          </a:p>
        </p:txBody>
      </p:sp>
      <p:sp>
        <p:nvSpPr>
          <p:cNvPr id="16" name="Pentagon 15"/>
          <p:cNvSpPr/>
          <p:nvPr/>
        </p:nvSpPr>
        <p:spPr>
          <a:xfrm>
            <a:off x="4675231" y="2102996"/>
            <a:ext cx="2623737" cy="76221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Arial" panose="020B0604020202020204" pitchFamily="34" charset="0"/>
              <a:cs typeface="Arial" panose="020B0604020202020204" pitchFamily="34" charset="0"/>
            </a:endParaRPr>
          </a:p>
        </p:txBody>
      </p:sp>
      <p:sp>
        <p:nvSpPr>
          <p:cNvPr id="17" name="Isosceles Triangle 16"/>
          <p:cNvSpPr/>
          <p:nvPr/>
        </p:nvSpPr>
        <p:spPr>
          <a:xfrm rot="5400000">
            <a:off x="-82943" y="2295304"/>
            <a:ext cx="762210"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rot="5400000">
            <a:off x="4482923" y="2307648"/>
            <a:ext cx="762210"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5000940" y="2102996"/>
            <a:ext cx="1972318" cy="1015663"/>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Send to Pharmacy by 2pm to validate same day</a:t>
            </a:r>
          </a:p>
          <a:p>
            <a:endParaRPr lang="en-GB" dirty="0"/>
          </a:p>
        </p:txBody>
      </p:sp>
      <p:sp>
        <p:nvSpPr>
          <p:cNvPr id="20" name="Isosceles Triangle 19"/>
          <p:cNvSpPr/>
          <p:nvPr/>
        </p:nvSpPr>
        <p:spPr>
          <a:xfrm rot="5400000">
            <a:off x="7195288" y="2297386"/>
            <a:ext cx="782733"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7997791" y="2229745"/>
            <a:ext cx="3551487" cy="800219"/>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Share with service user and send to GP within 24 hours of discharge</a:t>
            </a:r>
          </a:p>
          <a:p>
            <a:endParaRPr lang="en-GB" dirty="0"/>
          </a:p>
        </p:txBody>
      </p:sp>
    </p:spTree>
    <p:extLst>
      <p:ext uri="{BB962C8B-B14F-4D97-AF65-F5344CB8AC3E}">
        <p14:creationId xmlns:p14="http://schemas.microsoft.com/office/powerpoint/2010/main" val="3335444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594" y="1335119"/>
            <a:ext cx="10863798" cy="5083847"/>
          </a:xfrm>
        </p:spPr>
        <p:txBody>
          <a:bodyPr vert="horz" lIns="91440" tIns="45720" rIns="91440" bIns="45720" rtlCol="0" anchor="t">
            <a:normAutofit fontScale="47500" lnSpcReduction="20000"/>
          </a:bodyPr>
          <a:lstStyle/>
          <a:p>
            <a:pPr marL="0" indent="0">
              <a:lnSpc>
                <a:spcPct val="110000"/>
              </a:lnSpc>
              <a:spcBef>
                <a:spcPts val="600"/>
              </a:spcBef>
              <a:buNone/>
            </a:pPr>
            <a:r>
              <a:rPr lang="en-GB" sz="3200" dirty="0">
                <a:cs typeface="Arial" panose="020B0604020202020204" pitchFamily="34" charset="0"/>
              </a:rPr>
              <a:t>Establish a way for doctors to view the completed discharge letter before it goes to the service user and GP, to ensure high quality </a:t>
            </a:r>
            <a:endParaRPr lang="en-GB" sz="3200" dirty="0" smtClean="0">
              <a:cs typeface="Arial" panose="020B0604020202020204" pitchFamily="34" charset="0"/>
            </a:endParaRPr>
          </a:p>
          <a:p>
            <a:pPr marL="0" indent="0">
              <a:lnSpc>
                <a:spcPct val="110000"/>
              </a:lnSpc>
              <a:spcBef>
                <a:spcPts val="600"/>
              </a:spcBef>
              <a:buNone/>
            </a:pPr>
            <a:endParaRPr lang="en-GB" sz="3200" dirty="0" smtClean="0">
              <a:cs typeface="Arial" panose="020B0604020202020204" pitchFamily="34" charset="0"/>
            </a:endParaRPr>
          </a:p>
          <a:p>
            <a:pPr marL="0" indent="0">
              <a:lnSpc>
                <a:spcPct val="110000"/>
              </a:lnSpc>
              <a:spcBef>
                <a:spcPts val="600"/>
              </a:spcBef>
              <a:buNone/>
            </a:pPr>
            <a:endParaRPr lang="en-GB" sz="3200" dirty="0">
              <a:cs typeface="Arial" panose="020B0604020202020204" pitchFamily="34" charset="0"/>
            </a:endParaRPr>
          </a:p>
          <a:p>
            <a:pPr marL="0" indent="0">
              <a:lnSpc>
                <a:spcPct val="110000"/>
              </a:lnSpc>
              <a:spcBef>
                <a:spcPts val="600"/>
              </a:spcBef>
              <a:buNone/>
            </a:pPr>
            <a:r>
              <a:rPr lang="en-GB" sz="3200" dirty="0"/>
              <a:t>Develop the discharge plan during the ward round or pre-discharge meeting, so that all information is captured in </a:t>
            </a:r>
            <a:r>
              <a:rPr lang="en-GB" sz="3200" dirty="0" smtClean="0"/>
              <a:t>advance</a:t>
            </a:r>
          </a:p>
          <a:p>
            <a:pPr marL="0" indent="0">
              <a:lnSpc>
                <a:spcPct val="110000"/>
              </a:lnSpc>
              <a:spcBef>
                <a:spcPts val="600"/>
              </a:spcBef>
              <a:buNone/>
            </a:pPr>
            <a:endParaRPr lang="en-GB" sz="3200" dirty="0"/>
          </a:p>
          <a:p>
            <a:pPr marL="0" indent="0">
              <a:lnSpc>
                <a:spcPct val="110000"/>
              </a:lnSpc>
              <a:spcBef>
                <a:spcPts val="600"/>
              </a:spcBef>
              <a:buNone/>
            </a:pPr>
            <a:r>
              <a:rPr lang="en-GB" sz="3200" dirty="0"/>
              <a:t>Coproduce the discharge plan with the service user, prior to discharge, and use this opportunity to ensure contact information is up-to-date for the 72-hour </a:t>
            </a:r>
            <a:r>
              <a:rPr lang="en-GB" sz="3200" dirty="0" smtClean="0"/>
              <a:t>follow-up</a:t>
            </a:r>
          </a:p>
          <a:p>
            <a:pPr marL="0" indent="0">
              <a:lnSpc>
                <a:spcPct val="110000"/>
              </a:lnSpc>
              <a:spcBef>
                <a:spcPts val="600"/>
              </a:spcBef>
              <a:buNone/>
            </a:pPr>
            <a:endParaRPr lang="en-GB" sz="3200" dirty="0"/>
          </a:p>
          <a:p>
            <a:pPr marL="0" indent="0">
              <a:lnSpc>
                <a:spcPct val="110000"/>
              </a:lnSpc>
              <a:spcBef>
                <a:spcPts val="600"/>
              </a:spcBef>
              <a:buNone/>
            </a:pPr>
            <a:r>
              <a:rPr lang="en-GB" sz="3200" dirty="0" smtClean="0"/>
              <a:t>Use </a:t>
            </a:r>
            <a:r>
              <a:rPr lang="en-GB" sz="3200" dirty="0"/>
              <a:t>the data in </a:t>
            </a:r>
            <a:r>
              <a:rPr lang="en-GB" sz="3200" dirty="0" err="1"/>
              <a:t>PowerBI</a:t>
            </a:r>
            <a:r>
              <a:rPr lang="en-GB" sz="3200" dirty="0"/>
              <a:t> at ward level to view performance </a:t>
            </a:r>
            <a:endParaRPr lang="en-GB" sz="3200" dirty="0" smtClean="0"/>
          </a:p>
          <a:p>
            <a:pPr marL="0" indent="0">
              <a:lnSpc>
                <a:spcPct val="110000"/>
              </a:lnSpc>
              <a:spcBef>
                <a:spcPts val="600"/>
              </a:spcBef>
              <a:buNone/>
            </a:pPr>
            <a:endParaRPr lang="en-GB" sz="3200" dirty="0"/>
          </a:p>
          <a:p>
            <a:pPr marL="0" indent="0">
              <a:lnSpc>
                <a:spcPct val="110000"/>
              </a:lnSpc>
              <a:spcBef>
                <a:spcPts val="600"/>
              </a:spcBef>
              <a:buNone/>
            </a:pPr>
            <a:r>
              <a:rPr lang="en-GB" sz="3200" dirty="0"/>
              <a:t>Provide the “My Recovery Plan” to the service user at the point of discharge, together with the discharge </a:t>
            </a:r>
            <a:r>
              <a:rPr lang="en-GB" sz="3200" dirty="0" smtClean="0"/>
              <a:t>letter</a:t>
            </a:r>
            <a:endParaRPr lang="en-GB" sz="3200" dirty="0"/>
          </a:p>
          <a:p>
            <a:pPr marL="0" indent="0">
              <a:lnSpc>
                <a:spcPct val="110000"/>
              </a:lnSpc>
              <a:spcBef>
                <a:spcPts val="600"/>
              </a:spcBef>
              <a:buNone/>
            </a:pPr>
            <a:endParaRPr lang="en-GB" sz="3200" dirty="0"/>
          </a:p>
          <a:p>
            <a:pPr marL="0" indent="0">
              <a:lnSpc>
                <a:spcPct val="110000"/>
              </a:lnSpc>
              <a:spcBef>
                <a:spcPts val="600"/>
              </a:spcBef>
              <a:buNone/>
            </a:pPr>
            <a:r>
              <a:rPr lang="en-GB" sz="3200" dirty="0"/>
              <a:t>Consider creating an information leaflet or ward poster that helps explain the support available from community services </a:t>
            </a:r>
            <a:r>
              <a:rPr lang="en-GB" sz="3200" dirty="0" smtClean="0"/>
              <a:t>following discharge</a:t>
            </a:r>
          </a:p>
          <a:p>
            <a:pPr marL="0" indent="0">
              <a:lnSpc>
                <a:spcPct val="110000"/>
              </a:lnSpc>
              <a:spcBef>
                <a:spcPts val="600"/>
              </a:spcBef>
              <a:buNone/>
            </a:pPr>
            <a:endParaRPr lang="en-GB" sz="3200" dirty="0" smtClean="0"/>
          </a:p>
          <a:p>
            <a:pPr marL="0" indent="0">
              <a:lnSpc>
                <a:spcPct val="110000"/>
              </a:lnSpc>
              <a:spcBef>
                <a:spcPts val="600"/>
              </a:spcBef>
              <a:buNone/>
            </a:pPr>
            <a:r>
              <a:rPr lang="en-GB" sz="3400" dirty="0"/>
              <a:t>Explore expanding the peer support offer on wards to help the transition from hospital to community care settings</a:t>
            </a:r>
            <a:endParaRPr lang="en-GB" sz="4200" dirty="0"/>
          </a:p>
        </p:txBody>
      </p:sp>
      <p:sp>
        <p:nvSpPr>
          <p:cNvPr id="4" name="Title 3"/>
          <p:cNvSpPr txBox="1">
            <a:spLocks noGrp="1"/>
          </p:cNvSpPr>
          <p:nvPr>
            <p:ph type="title"/>
          </p:nvPr>
        </p:nvSpPr>
        <p:spPr>
          <a:xfrm>
            <a:off x="476127" y="337073"/>
            <a:ext cx="11073222" cy="646331"/>
          </a:xfrm>
          <a:prstGeom prst="rect">
            <a:avLst/>
          </a:prstGeom>
          <a:noFill/>
        </p:spPr>
        <p:txBody>
          <a:bodyPr wrap="square" rtlCol="0">
            <a:spAutoFit/>
          </a:bodyPr>
          <a:lstStyle/>
          <a:p>
            <a:r>
              <a:rPr lang="en-GB" sz="4000" dirty="0" smtClean="0">
                <a:solidFill>
                  <a:schemeClr val="accent5"/>
                </a:solidFill>
                <a:latin typeface="Arial" panose="020B0604020202020204" pitchFamily="34" charset="0"/>
                <a:cs typeface="Arial" panose="020B0604020202020204" pitchFamily="34" charset="0"/>
              </a:rPr>
              <a:t>Recommendations for Directorate Teams</a:t>
            </a:r>
            <a:endParaRPr lang="en-GB" sz="4000" dirty="0">
              <a:solidFill>
                <a:schemeClr val="accent5"/>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85747" y="1262806"/>
            <a:ext cx="441160" cy="500825"/>
          </a:xfrm>
          <a:prstGeom prst="rect">
            <a:avLst/>
          </a:prstGeom>
        </p:spPr>
      </p:pic>
      <p:pic>
        <p:nvPicPr>
          <p:cNvPr id="6" name="Picture 5"/>
          <p:cNvPicPr>
            <a:picLocks noChangeAspect="1"/>
          </p:cNvPicPr>
          <p:nvPr/>
        </p:nvPicPr>
        <p:blipFill>
          <a:blip r:embed="rId3"/>
          <a:stretch>
            <a:fillRect/>
          </a:stretch>
        </p:blipFill>
        <p:spPr>
          <a:xfrm>
            <a:off x="476127" y="2087915"/>
            <a:ext cx="460400" cy="511555"/>
          </a:xfrm>
          <a:prstGeom prst="rect">
            <a:avLst/>
          </a:prstGeom>
        </p:spPr>
      </p:pic>
      <p:pic>
        <p:nvPicPr>
          <p:cNvPr id="7" name="Picture 6"/>
          <p:cNvPicPr>
            <a:picLocks noChangeAspect="1"/>
          </p:cNvPicPr>
          <p:nvPr/>
        </p:nvPicPr>
        <p:blipFill>
          <a:blip r:embed="rId4"/>
          <a:stretch>
            <a:fillRect/>
          </a:stretch>
        </p:blipFill>
        <p:spPr>
          <a:xfrm>
            <a:off x="398629" y="2746996"/>
            <a:ext cx="537898" cy="525838"/>
          </a:xfrm>
          <a:prstGeom prst="rect">
            <a:avLst/>
          </a:prstGeom>
        </p:spPr>
      </p:pic>
      <p:pic>
        <p:nvPicPr>
          <p:cNvPr id="8" name="Picture 7"/>
          <p:cNvPicPr>
            <a:picLocks noChangeAspect="1"/>
          </p:cNvPicPr>
          <p:nvPr/>
        </p:nvPicPr>
        <p:blipFill>
          <a:blip r:embed="rId5"/>
          <a:stretch>
            <a:fillRect/>
          </a:stretch>
        </p:blipFill>
        <p:spPr>
          <a:xfrm>
            <a:off x="476127" y="3441071"/>
            <a:ext cx="407973" cy="435971"/>
          </a:xfrm>
          <a:prstGeom prst="rect">
            <a:avLst/>
          </a:prstGeom>
        </p:spPr>
      </p:pic>
      <p:pic>
        <p:nvPicPr>
          <p:cNvPr id="10" name="Picture 9"/>
          <p:cNvPicPr>
            <a:picLocks noChangeAspect="1"/>
          </p:cNvPicPr>
          <p:nvPr/>
        </p:nvPicPr>
        <p:blipFill>
          <a:blip r:embed="rId6"/>
          <a:stretch>
            <a:fillRect/>
          </a:stretch>
        </p:blipFill>
        <p:spPr>
          <a:xfrm>
            <a:off x="355610" y="4639769"/>
            <a:ext cx="528490" cy="501671"/>
          </a:xfrm>
          <a:prstGeom prst="rect">
            <a:avLst/>
          </a:prstGeom>
        </p:spPr>
      </p:pic>
      <p:pic>
        <p:nvPicPr>
          <p:cNvPr id="11" name="Picture 10"/>
          <p:cNvPicPr>
            <a:picLocks noChangeAspect="1"/>
          </p:cNvPicPr>
          <p:nvPr/>
        </p:nvPicPr>
        <p:blipFill>
          <a:blip r:embed="rId7">
            <a:extLst/>
          </a:blip>
          <a:stretch>
            <a:fillRect/>
          </a:stretch>
        </p:blipFill>
        <p:spPr>
          <a:xfrm>
            <a:off x="476127" y="4031734"/>
            <a:ext cx="355222" cy="453343"/>
          </a:xfrm>
          <a:prstGeom prst="rect">
            <a:avLst/>
          </a:prstGeom>
        </p:spPr>
      </p:pic>
      <p:pic>
        <p:nvPicPr>
          <p:cNvPr id="1026" name="Picture 2" descr="Peer help Vector Icons free download in SVG, PNG Form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810" y="5296132"/>
            <a:ext cx="441855" cy="441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0708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519BAE8345774E8669FA46DF2DD9E1" ma:contentTypeVersion="19" ma:contentTypeDescription="Create a new document." ma:contentTypeScope="" ma:versionID="fa2263b710239e4f5d7ab157163caa0c">
  <xsd:schema xmlns:xsd="http://www.w3.org/2001/XMLSchema" xmlns:xs="http://www.w3.org/2001/XMLSchema" xmlns:p="http://schemas.microsoft.com/office/2006/metadata/properties" xmlns:ns1="http://schemas.microsoft.com/sharepoint/v3" xmlns:ns2="4d648a74-5c83-46a7-8e4c-7f989ae960a5" xmlns:ns3="6194e418-5875-4308-b033-74eb9c181361" targetNamespace="http://schemas.microsoft.com/office/2006/metadata/properties" ma:root="true" ma:fieldsID="8d3b0e2c279178309cdc8e9ab4488619" ns1:_="" ns2:_="" ns3:_="">
    <xsd:import namespace="http://schemas.microsoft.com/sharepoint/v3"/>
    <xsd:import namespace="4d648a74-5c83-46a7-8e4c-7f989ae960a5"/>
    <xsd:import namespace="6194e418-5875-4308-b033-74eb9c1813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648a74-5c83-46a7-8e4c-7f989ae96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94e418-5875-4308-b033-74eb9c18136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6777f02-5793-47ea-9637-5fc0f7654bd6}" ma:internalName="TaxCatchAll" ma:showField="CatchAllData" ma:web="6194e418-5875-4308-b033-74eb9c1813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d648a74-5c83-46a7-8e4c-7f989ae960a5">
      <Terms xmlns="http://schemas.microsoft.com/office/infopath/2007/PartnerControls"/>
    </lcf76f155ced4ddcb4097134ff3c332f>
    <_ip_UnifiedCompliancePolicyProperties xmlns="http://schemas.microsoft.com/sharepoint/v3" xsi:nil="true"/>
    <TaxCatchAll xmlns="6194e418-5875-4308-b033-74eb9c181361"/>
  </documentManagement>
</p:properties>
</file>

<file path=customXml/itemProps1.xml><?xml version="1.0" encoding="utf-8"?>
<ds:datastoreItem xmlns:ds="http://schemas.openxmlformats.org/officeDocument/2006/customXml" ds:itemID="{3E3C4D36-42D3-46D2-97D9-9B3B754860C7}">
  <ds:schemaRefs>
    <ds:schemaRef ds:uri="http://schemas.microsoft.com/sharepoint/v3/contenttype/forms"/>
  </ds:schemaRefs>
</ds:datastoreItem>
</file>

<file path=customXml/itemProps2.xml><?xml version="1.0" encoding="utf-8"?>
<ds:datastoreItem xmlns:ds="http://schemas.openxmlformats.org/officeDocument/2006/customXml" ds:itemID="{29117CD9-833F-409D-91DC-A80AD1DE27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d648a74-5c83-46a7-8e4c-7f989ae960a5"/>
    <ds:schemaRef ds:uri="6194e418-5875-4308-b033-74eb9c1813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5FA3EE-CFE5-459B-B208-2EC69959BA12}">
  <ds:schemaRefs>
    <ds:schemaRef ds:uri="4d648a74-5c83-46a7-8e4c-7f989ae960a5"/>
    <ds:schemaRef ds:uri="http://purl.org/dc/terms/"/>
    <ds:schemaRef ds:uri="http://schemas.microsoft.com/office/2006/documentManagement/types"/>
    <ds:schemaRef ds:uri="http://purl.org/dc/dcmitype/"/>
    <ds:schemaRef ds:uri="6194e418-5875-4308-b033-74eb9c181361"/>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8837</TotalTime>
  <Words>1733</Words>
  <Application>Microsoft Office PowerPoint</Application>
  <PresentationFormat>Widescreen</PresentationFormat>
  <Paragraphs>226</Paragraphs>
  <Slides>10</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Improving Discharge Notifications – Lessons Learned and Reflections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 for Directorate Teams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Discharge Notification Project</dc:title>
  <dc:creator>Sandford James</dc:creator>
  <cp:lastModifiedBy>Amber Baksh de la Iglesia</cp:lastModifiedBy>
  <cp:revision>52</cp:revision>
  <dcterms:created xsi:type="dcterms:W3CDTF">2023-07-25T07:54:22Z</dcterms:created>
  <dcterms:modified xsi:type="dcterms:W3CDTF">2023-08-01T16:11:48Z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0x0101007B519BAE8345774E8669FA46DF2DD9E1</vt:lpwstr>
  </property>
  <property fmtid="{D5CDD505-2E9C-101B-9397-08002B2CF9AE}" pid="3" name="MediaServiceImageTags">
    <vt:lpwstr/>
  </property>
</Properties>
</file>