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notesSlides/notesSlide8.xml" ContentType="application/vnd.openxmlformats-officedocument.presentationml.notesSlide+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notesSlides/notesSlide9.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notesSlides/notesSlide10.xml" ContentType="application/vnd.openxmlformats-officedocument.presentationml.notesSlide+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notesSlides/notesSlide11.xml" ContentType="application/vnd.openxmlformats-officedocument.presentationml.notesSlide+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notesSlides/notesSlide13.xml" ContentType="application/vnd.openxmlformats-officedocument.presentationml.notesSlide+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notesSlides/notesSlide14.xml" ContentType="application/vnd.openxmlformats-officedocument.presentationml.notesSlide+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notesSlides/notesSlide15.xml" ContentType="application/vnd.openxmlformats-officedocument.presentationml.notesSlide+xml"/>
  <Override PartName="/ppt/charts/chart37.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6.xml" ContentType="application/vnd.openxmlformats-officedocument.presentationml.notesSlide+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notesSlides/notesSlide17.xml" ContentType="application/vnd.openxmlformats-officedocument.presentationml.notesSlide+xml"/>
  <Override PartName="/ppt/charts/chart41.xml" ContentType="application/vnd.openxmlformats-officedocument.drawingml.chart+xml"/>
  <Override PartName="/ppt/charts/style4.xml" ContentType="application/vnd.ms-office.chartstyle+xml"/>
  <Override PartName="/ppt/charts/colors4.xml" ContentType="application/vnd.ms-office.chartcolorstyle+xml"/>
  <Override PartName="/ppt/charts/chart42.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8.xml" ContentType="application/vnd.openxmlformats-officedocument.presentationml.notesSlide+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684" r:id="rId5"/>
    <p:sldMasterId id="2147483660" r:id="rId6"/>
    <p:sldMasterId id="2147483672" r:id="rId7"/>
    <p:sldMasterId id="2147483648" r:id="rId8"/>
  </p:sldMasterIdLst>
  <p:notesMasterIdLst>
    <p:notesMasterId r:id="rId29"/>
  </p:notesMasterIdLst>
  <p:sldIdLst>
    <p:sldId id="277" r:id="rId9"/>
    <p:sldId id="281" r:id="rId10"/>
    <p:sldId id="276" r:id="rId11"/>
    <p:sldId id="283" r:id="rId12"/>
    <p:sldId id="284" r:id="rId13"/>
    <p:sldId id="285" r:id="rId14"/>
    <p:sldId id="286" r:id="rId15"/>
    <p:sldId id="282" r:id="rId16"/>
    <p:sldId id="258" r:id="rId17"/>
    <p:sldId id="262" r:id="rId18"/>
    <p:sldId id="264" r:id="rId19"/>
    <p:sldId id="265" r:id="rId20"/>
    <p:sldId id="266" r:id="rId21"/>
    <p:sldId id="267" r:id="rId22"/>
    <p:sldId id="275" r:id="rId23"/>
    <p:sldId id="269" r:id="rId24"/>
    <p:sldId id="271" r:id="rId25"/>
    <p:sldId id="270" r:id="rId26"/>
    <p:sldId id="272" r:id="rId27"/>
    <p:sldId id="27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D5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heme" Target="theme/theme1.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H, Amar (EAST LONDON NHS FOUNDATION TRUST)" userId="50fcb134-79d1-4ffc-9310-7a4d03c4ee80" providerId="ADAL" clId="{12548CA6-C0B3-4C1E-B315-144363D6DE46}"/>
    <pc:docChg chg="modSld">
      <pc:chgData name="SHAH, Amar (EAST LONDON NHS FOUNDATION TRUST)" userId="50fcb134-79d1-4ffc-9310-7a4d03c4ee80" providerId="ADAL" clId="{12548CA6-C0B3-4C1E-B315-144363D6DE46}" dt="2023-08-30T13:18:14.429" v="11" actId="14100"/>
      <pc:docMkLst>
        <pc:docMk/>
      </pc:docMkLst>
      <pc:sldChg chg="modSp mod">
        <pc:chgData name="SHAH, Amar (EAST LONDON NHS FOUNDATION TRUST)" userId="50fcb134-79d1-4ffc-9310-7a4d03c4ee80" providerId="ADAL" clId="{12548CA6-C0B3-4C1E-B315-144363D6DE46}" dt="2023-08-30T13:18:14.429" v="11" actId="14100"/>
        <pc:sldMkLst>
          <pc:docMk/>
          <pc:sldMk cId="1547479613" sldId="283"/>
        </pc:sldMkLst>
        <pc:graphicFrameChg chg="modGraphic">
          <ac:chgData name="SHAH, Amar (EAST LONDON NHS FOUNDATION TRUST)" userId="50fcb134-79d1-4ffc-9310-7a4d03c4ee80" providerId="ADAL" clId="{12548CA6-C0B3-4C1E-B315-144363D6DE46}" dt="2023-08-30T13:18:14.429" v="11" actId="14100"/>
          <ac:graphicFrameMkLst>
            <pc:docMk/>
            <pc:sldMk cId="1547479613" sldId="283"/>
            <ac:graphicFrameMk id="11" creationId="{811DAD58-C4C0-4BF9-B4BF-721BFFEF35C9}"/>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bakshdelaiglesiaa\Documents\Annual%20Planning%20Data.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oleObject" Target="https://nhs.sharepoint.com/sites/RWK_PlanningandPerformance/Shared%20Documents/Annual%20Plan/Annual%20Plan%202022-23/Annual%20progress%20updates/Annual%20Plan%20Quarterly%20Updat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https://nhs.sharepoint.com/sites/RWK_PlanningandPerformance/Shared%20Documents/Annual%20Plan/Annual%20Plan%202022-23/Annual%20progress%20updates/Annual%20Plan%20Quarterly%20Updat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7.xml.rels><?xml version="1.0" encoding="UTF-8" standalone="yes"?>
<Relationships xmlns="http://schemas.openxmlformats.org/package/2006/relationships"><Relationship Id="rId3" Type="http://schemas.openxmlformats.org/officeDocument/2006/relationships/oleObject" Target="file:///\\svr-fs02.xelcmht.nhs.uk\I_DeptData\Information%20Team\Information%20Reporting\2023-2024%20Reporting\Performance%20Report%20-%20Board\Equity\June_2023\Appendix\LD_June.xlsx" TargetMode="External"/><Relationship Id="rId2" Type="http://schemas.microsoft.com/office/2011/relationships/chartColorStyle" Target="colors2.xml"/><Relationship Id="rId1" Type="http://schemas.microsoft.com/office/2011/relationships/chartStyle" Target="style2.xml"/></Relationships>
</file>

<file path=ppt/charts/_rels/chart28.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7.xml.rels><?xml version="1.0" encoding="UTF-8" standalone="yes"?>
<Relationships xmlns="http://schemas.openxmlformats.org/package/2006/relationships"><Relationship Id="rId3" Type="http://schemas.openxmlformats.org/officeDocument/2006/relationships/oleObject" Target="file:///C:\Users\bakshdelaiglesiaa\Documents\Annual%20Planning%20Data.xlsx" TargetMode="External"/><Relationship Id="rId2" Type="http://schemas.microsoft.com/office/2011/relationships/chartColorStyle" Target="colors3.xml"/><Relationship Id="rId1" Type="http://schemas.microsoft.com/office/2011/relationships/chartStyle" Target="style3.xml"/></Relationships>
</file>

<file path=ppt/charts/_rels/chart38.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41.xml.rels><?xml version="1.0" encoding="UTF-8" standalone="yes"?>
<Relationships xmlns="http://schemas.openxmlformats.org/package/2006/relationships"><Relationship Id="rId3" Type="http://schemas.openxmlformats.org/officeDocument/2006/relationships/oleObject" Target="file:///C:\Users\bakshdelaiglesiaa\Documents\Annual%20Planning%20Data.xlsx" TargetMode="External"/><Relationship Id="rId2" Type="http://schemas.microsoft.com/office/2011/relationships/chartColorStyle" Target="colors4.xml"/><Relationship Id="rId1" Type="http://schemas.microsoft.com/office/2011/relationships/chartStyle" Target="style4.xml"/></Relationships>
</file>

<file path=ppt/charts/_rels/chart42.xml.rels><?xml version="1.0" encoding="UTF-8" standalone="yes"?>
<Relationships xmlns="http://schemas.openxmlformats.org/package/2006/relationships"><Relationship Id="rId3" Type="http://schemas.openxmlformats.org/officeDocument/2006/relationships/oleObject" Target="file:///C:\Users\bakshdelaiglesiaa\Documents\Annual%20Planning%20Data.xlsx" TargetMode="External"/><Relationship Id="rId2" Type="http://schemas.microsoft.com/office/2011/relationships/chartColorStyle" Target="colors5.xml"/><Relationship Id="rId1" Type="http://schemas.microsoft.com/office/2011/relationships/chartStyle" Target="style5.xml"/></Relationships>
</file>

<file path=ppt/charts/_rels/chart43.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44.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45.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bakshdelaiglesiaa\Documents\Annual%20Planning%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'Improved Value'!$F$8</c:f>
              <c:strCache>
                <c:ptCount val="1"/>
                <c:pt idx="0">
                  <c:v>Actual YTD financial delivery</c:v>
                </c:pt>
              </c:strCache>
            </c:strRef>
          </c:tx>
          <c:spPr>
            <a:ln w="19050" cap="rnd">
              <a:solidFill>
                <a:schemeClr val="accent1">
                  <a:lumMod val="60000"/>
                  <a:lumOff val="40000"/>
                </a:schemeClr>
              </a:solidFill>
              <a:round/>
            </a:ln>
            <a:effectLst/>
          </c:spPr>
          <c:marker>
            <c:symbol val="circle"/>
            <c:size val="3"/>
            <c:spPr>
              <a:solidFill>
                <a:schemeClr val="accent5">
                  <a:lumMod val="50000"/>
                </a:schemeClr>
              </a:solidFill>
              <a:ln w="9525">
                <a:solidFill>
                  <a:schemeClr val="accent5">
                    <a:lumMod val="50000"/>
                  </a:schemeClr>
                </a:solidFill>
              </a:ln>
              <a:effectLst/>
            </c:spPr>
          </c:marker>
          <c:cat>
            <c:numRef>
              <c:f>'Improved Value'!$E$9:$E$12</c:f>
              <c:numCache>
                <c:formatCode>mmm\-yy</c:formatCode>
                <c:ptCount val="4"/>
                <c:pt idx="0">
                  <c:v>45017</c:v>
                </c:pt>
                <c:pt idx="1">
                  <c:v>45047</c:v>
                </c:pt>
                <c:pt idx="2">
                  <c:v>45078</c:v>
                </c:pt>
                <c:pt idx="3">
                  <c:v>45108</c:v>
                </c:pt>
              </c:numCache>
            </c:numRef>
          </c:cat>
          <c:val>
            <c:numRef>
              <c:f>'Improved Value'!$F$9:$F$12</c:f>
              <c:numCache>
                <c:formatCode>#,##0.00</c:formatCode>
                <c:ptCount val="4"/>
                <c:pt idx="0">
                  <c:v>0.57999999999999996</c:v>
                </c:pt>
                <c:pt idx="1">
                  <c:v>1.2</c:v>
                </c:pt>
                <c:pt idx="2">
                  <c:v>2.5</c:v>
                </c:pt>
                <c:pt idx="3">
                  <c:v>3.7</c:v>
                </c:pt>
              </c:numCache>
            </c:numRef>
          </c:val>
          <c:smooth val="0"/>
          <c:extLst>
            <c:ext xmlns:c16="http://schemas.microsoft.com/office/drawing/2014/chart" uri="{C3380CC4-5D6E-409C-BE32-E72D297353CC}">
              <c16:uniqueId val="{00000000-EA6C-4EC7-9620-23CAA9DF2FF2}"/>
            </c:ext>
          </c:extLst>
        </c:ser>
        <c:ser>
          <c:idx val="1"/>
          <c:order val="1"/>
          <c:tx>
            <c:strRef>
              <c:f>'Improved Value'!$G$8</c:f>
              <c:strCache>
                <c:ptCount val="1"/>
                <c:pt idx="0">
                  <c:v>Target</c:v>
                </c:pt>
              </c:strCache>
            </c:strRef>
          </c:tx>
          <c:spPr>
            <a:ln w="19050" cap="rnd">
              <a:solidFill>
                <a:srgbClr val="F4A988"/>
              </a:solidFill>
              <a:round/>
            </a:ln>
            <a:effectLst/>
          </c:spPr>
          <c:marker>
            <c:symbol val="circle"/>
            <c:size val="2"/>
            <c:spPr>
              <a:solidFill>
                <a:schemeClr val="accent2">
                  <a:lumMod val="50000"/>
                </a:schemeClr>
              </a:solidFill>
              <a:ln w="19050">
                <a:solidFill>
                  <a:schemeClr val="accent2">
                    <a:lumMod val="50000"/>
                  </a:schemeClr>
                </a:solidFill>
              </a:ln>
              <a:effectLst/>
            </c:spPr>
          </c:marker>
          <c:cat>
            <c:numRef>
              <c:f>'Improved Value'!$E$9:$E$12</c:f>
              <c:numCache>
                <c:formatCode>mmm\-yy</c:formatCode>
                <c:ptCount val="4"/>
                <c:pt idx="0">
                  <c:v>45017</c:v>
                </c:pt>
                <c:pt idx="1">
                  <c:v>45047</c:v>
                </c:pt>
                <c:pt idx="2">
                  <c:v>45078</c:v>
                </c:pt>
                <c:pt idx="3">
                  <c:v>45108</c:v>
                </c:pt>
              </c:numCache>
            </c:numRef>
          </c:cat>
          <c:val>
            <c:numRef>
              <c:f>'Improved Value'!$G$9:$G$12</c:f>
              <c:numCache>
                <c:formatCode>General</c:formatCode>
                <c:ptCount val="4"/>
                <c:pt idx="0">
                  <c:v>0.59</c:v>
                </c:pt>
                <c:pt idx="1">
                  <c:v>2.1</c:v>
                </c:pt>
                <c:pt idx="2">
                  <c:v>3.1</c:v>
                </c:pt>
                <c:pt idx="3">
                  <c:v>4.3</c:v>
                </c:pt>
              </c:numCache>
            </c:numRef>
          </c:val>
          <c:smooth val="0"/>
          <c:extLst>
            <c:ext xmlns:c16="http://schemas.microsoft.com/office/drawing/2014/chart" uri="{C3380CC4-5D6E-409C-BE32-E72D297353CC}">
              <c16:uniqueId val="{00000001-EA6C-4EC7-9620-23CAA9DF2FF2}"/>
            </c:ext>
          </c:extLst>
        </c:ser>
        <c:dLbls>
          <c:showLegendKey val="0"/>
          <c:showVal val="0"/>
          <c:showCatName val="0"/>
          <c:showSerName val="0"/>
          <c:showPercent val="0"/>
          <c:showBubbleSize val="0"/>
        </c:dLbls>
        <c:marker val="1"/>
        <c:smooth val="0"/>
        <c:axId val="672460032"/>
        <c:axId val="672462656"/>
      </c:lineChart>
      <c:dateAx>
        <c:axId val="672460032"/>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72462656"/>
        <c:crosses val="autoZero"/>
        <c:auto val="1"/>
        <c:lblOffset val="100"/>
        <c:baseTimeUnit val="months"/>
      </c:dateAx>
      <c:valAx>
        <c:axId val="672462656"/>
        <c:scaling>
          <c:orientation val="minMax"/>
        </c:scaling>
        <c:delete val="0"/>
        <c:axPos val="l"/>
        <c:majorGridlines>
          <c:spPr>
            <a:ln w="9525" cap="flat" cmpd="sng" algn="ctr">
              <a:solidFill>
                <a:schemeClr val="bg1"/>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7246003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6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006553862542352"/>
          <c:y val="0.13073265429642214"/>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wksDatabase02!$FF$62:$FF$65</c:f>
              <c:numCache>
                <c:formatCode>General</c:formatCode>
                <c:ptCount val="4"/>
                <c:pt idx="0">
                  <c:v>2019</c:v>
                </c:pt>
                <c:pt idx="1">
                  <c:v>2020</c:v>
                </c:pt>
                <c:pt idx="2">
                  <c:v>2021</c:v>
                </c:pt>
                <c:pt idx="3">
                  <c:v>2022</c:v>
                </c:pt>
              </c:numCache>
            </c:numRef>
          </c:cat>
          <c:val>
            <c:numRef>
              <c:f>wksDatabase02!$FG$62:$FG$65</c:f>
              <c:numCache>
                <c:formatCode>General</c:formatCode>
                <c:ptCount val="4"/>
                <c:pt idx="0">
                  <c:v>2.14</c:v>
                </c:pt>
                <c:pt idx="1">
                  <c:v>2.38</c:v>
                </c:pt>
                <c:pt idx="2">
                  <c:v>1.34</c:v>
                </c:pt>
                <c:pt idx="3">
                  <c:v>1.33</c:v>
                </c:pt>
              </c:numCache>
            </c:numRef>
          </c:val>
          <c:smooth val="0"/>
          <c:extLst>
            <c:ext xmlns:c16="http://schemas.microsoft.com/office/drawing/2014/chart" uri="{C3380CC4-5D6E-409C-BE32-E72D297353CC}">
              <c16:uniqueId val="{00000000-2984-45D7-B142-5C04919A8176}"/>
            </c:ext>
          </c:extLst>
        </c:ser>
        <c:ser>
          <c:idx val="1"/>
          <c:order val="1"/>
          <c:tx>
            <c:v>Center</c:v>
          </c:tx>
          <c:spPr>
            <a:ln w="12700">
              <a:solidFill>
                <a:srgbClr val="000000"/>
              </a:solidFill>
              <a:prstDash val="solid"/>
            </a:ln>
          </c:spPr>
          <c:marker>
            <c:symbol val="none"/>
          </c:marker>
          <c:cat>
            <c:numRef>
              <c:f>wksDatabase02!$FF$62:$FF$65</c:f>
              <c:numCache>
                <c:formatCode>General</c:formatCode>
                <c:ptCount val="4"/>
                <c:pt idx="0">
                  <c:v>2019</c:v>
                </c:pt>
                <c:pt idx="1">
                  <c:v>2020</c:v>
                </c:pt>
                <c:pt idx="2">
                  <c:v>2021</c:v>
                </c:pt>
                <c:pt idx="3">
                  <c:v>2022</c:v>
                </c:pt>
              </c:numCache>
            </c:numRef>
          </c:cat>
          <c:val>
            <c:numRef>
              <c:f>wksDatabase02!$FP$62:$FP$65</c:f>
              <c:numCache>
                <c:formatCode>0.0</c:formatCode>
                <c:ptCount val="4"/>
                <c:pt idx="0">
                  <c:v>1.7974999999999999</c:v>
                </c:pt>
                <c:pt idx="1">
                  <c:v>1.7974999999999999</c:v>
                </c:pt>
                <c:pt idx="2">
                  <c:v>1.7974999999999999</c:v>
                </c:pt>
                <c:pt idx="3">
                  <c:v>1.7974999999999999</c:v>
                </c:pt>
              </c:numCache>
            </c:numRef>
          </c:val>
          <c:smooth val="0"/>
          <c:extLst>
            <c:ext xmlns:c16="http://schemas.microsoft.com/office/drawing/2014/chart" uri="{C3380CC4-5D6E-409C-BE32-E72D297353CC}">
              <c16:uniqueId val="{00000001-2984-45D7-B142-5C04919A8176}"/>
            </c:ext>
          </c:extLst>
        </c:ser>
        <c:dLbls>
          <c:showLegendKey val="0"/>
          <c:showVal val="0"/>
          <c:showCatName val="0"/>
          <c:showSerName val="0"/>
          <c:showPercent val="0"/>
          <c:showBubbleSize val="0"/>
        </c:dLbls>
        <c:marker val="1"/>
        <c:smooth val="0"/>
        <c:axId val="637178696"/>
        <c:axId val="1"/>
      </c:lineChart>
      <c:catAx>
        <c:axId val="637178696"/>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637178696"/>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105697315849005"/>
          <c:y val="0.12707012490437744"/>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dPt>
            <c:idx val="1"/>
            <c:bubble3D val="0"/>
            <c:extLst>
              <c:ext xmlns:c16="http://schemas.microsoft.com/office/drawing/2014/chart" uri="{C3380CC4-5D6E-409C-BE32-E72D297353CC}">
                <c16:uniqueId val="{00000002-78E1-4F1D-A249-1C8FB9C8503A}"/>
              </c:ext>
            </c:extLst>
          </c:dPt>
          <c:cat>
            <c:numRef>
              <c:f>wksDatabase02!$EL$62:$EL$65</c:f>
              <c:numCache>
                <c:formatCode>General</c:formatCode>
                <c:ptCount val="4"/>
                <c:pt idx="0">
                  <c:v>2019</c:v>
                </c:pt>
                <c:pt idx="1">
                  <c:v>2020</c:v>
                </c:pt>
                <c:pt idx="2">
                  <c:v>2021</c:v>
                </c:pt>
                <c:pt idx="3">
                  <c:v>2022</c:v>
                </c:pt>
              </c:numCache>
            </c:numRef>
          </c:cat>
          <c:val>
            <c:numRef>
              <c:f>wksDatabase02!$EM$62:$EM$65</c:f>
              <c:numCache>
                <c:formatCode>General</c:formatCode>
                <c:ptCount val="4"/>
                <c:pt idx="0">
                  <c:v>4027</c:v>
                </c:pt>
                <c:pt idx="1">
                  <c:v>2540</c:v>
                </c:pt>
                <c:pt idx="2">
                  <c:v>2321</c:v>
                </c:pt>
                <c:pt idx="3">
                  <c:v>2083</c:v>
                </c:pt>
              </c:numCache>
            </c:numRef>
          </c:val>
          <c:smooth val="0"/>
          <c:extLst>
            <c:ext xmlns:c16="http://schemas.microsoft.com/office/drawing/2014/chart" uri="{C3380CC4-5D6E-409C-BE32-E72D297353CC}">
              <c16:uniqueId val="{00000000-78E1-4F1D-A249-1C8FB9C8503A}"/>
            </c:ext>
          </c:extLst>
        </c:ser>
        <c:ser>
          <c:idx val="1"/>
          <c:order val="1"/>
          <c:tx>
            <c:v>Center</c:v>
          </c:tx>
          <c:spPr>
            <a:ln w="12700">
              <a:solidFill>
                <a:srgbClr val="000000"/>
              </a:solidFill>
              <a:prstDash val="solid"/>
            </a:ln>
          </c:spPr>
          <c:marker>
            <c:symbol val="none"/>
          </c:marker>
          <c:cat>
            <c:numRef>
              <c:f>wksDatabase02!$EL$62:$EL$65</c:f>
              <c:numCache>
                <c:formatCode>General</c:formatCode>
                <c:ptCount val="4"/>
                <c:pt idx="0">
                  <c:v>2019</c:v>
                </c:pt>
                <c:pt idx="1">
                  <c:v>2020</c:v>
                </c:pt>
                <c:pt idx="2">
                  <c:v>2021</c:v>
                </c:pt>
                <c:pt idx="3">
                  <c:v>2022</c:v>
                </c:pt>
              </c:numCache>
            </c:numRef>
          </c:cat>
          <c:val>
            <c:numRef>
              <c:f>wksDatabase02!$EV$62:$EV$65</c:f>
              <c:numCache>
                <c:formatCode>0.0</c:formatCode>
                <c:ptCount val="4"/>
                <c:pt idx="0">
                  <c:v>2742.75</c:v>
                </c:pt>
                <c:pt idx="1">
                  <c:v>2742.75</c:v>
                </c:pt>
                <c:pt idx="2">
                  <c:v>2742.75</c:v>
                </c:pt>
                <c:pt idx="3">
                  <c:v>2742.75</c:v>
                </c:pt>
              </c:numCache>
            </c:numRef>
          </c:val>
          <c:smooth val="0"/>
          <c:extLst>
            <c:ext xmlns:c16="http://schemas.microsoft.com/office/drawing/2014/chart" uri="{C3380CC4-5D6E-409C-BE32-E72D297353CC}">
              <c16:uniqueId val="{00000001-78E1-4F1D-A249-1C8FB9C8503A}"/>
            </c:ext>
          </c:extLst>
        </c:ser>
        <c:dLbls>
          <c:showLegendKey val="0"/>
          <c:showVal val="0"/>
          <c:showCatName val="0"/>
          <c:showSerName val="0"/>
          <c:showPercent val="0"/>
          <c:showBubbleSize val="0"/>
        </c:dLbls>
        <c:marker val="1"/>
        <c:smooth val="0"/>
        <c:axId val="637175416"/>
        <c:axId val="1"/>
      </c:lineChart>
      <c:catAx>
        <c:axId val="637175416"/>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637175416"/>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wksDatabase03!$DR$62:$DR$79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wksDatabase03!$DS$62:$DS$79</c:f>
              <c:numCache>
                <c:formatCode>General</c:formatCode>
                <c:ptCount val="18"/>
                <c:pt idx="0">
                  <c:v>92.5</c:v>
                </c:pt>
                <c:pt idx="1">
                  <c:v>88.2</c:v>
                </c:pt>
                <c:pt idx="2">
                  <c:v>87.5</c:v>
                </c:pt>
                <c:pt idx="3">
                  <c:v>93.3</c:v>
                </c:pt>
                <c:pt idx="4">
                  <c:v>92.8</c:v>
                </c:pt>
                <c:pt idx="5">
                  <c:v>94.5</c:v>
                </c:pt>
                <c:pt idx="6">
                  <c:v>98</c:v>
                </c:pt>
                <c:pt idx="7">
                  <c:v>99</c:v>
                </c:pt>
                <c:pt idx="8">
                  <c:v>98.8</c:v>
                </c:pt>
                <c:pt idx="9">
                  <c:v>98.1</c:v>
                </c:pt>
                <c:pt idx="10">
                  <c:v>100</c:v>
                </c:pt>
                <c:pt idx="11">
                  <c:v>97.4</c:v>
                </c:pt>
                <c:pt idx="12">
                  <c:v>100</c:v>
                </c:pt>
                <c:pt idx="13">
                  <c:v>98.8</c:v>
                </c:pt>
                <c:pt idx="14">
                  <c:v>100</c:v>
                </c:pt>
                <c:pt idx="15">
                  <c:v>100</c:v>
                </c:pt>
                <c:pt idx="16">
                  <c:v>94.5</c:v>
                </c:pt>
                <c:pt idx="17">
                  <c:v>94</c:v>
                </c:pt>
              </c:numCache>
            </c:numRef>
          </c:val>
          <c:smooth val="0"/>
          <c:extLst>
            <c:ext xmlns:c16="http://schemas.microsoft.com/office/drawing/2014/chart" uri="{C3380CC4-5D6E-409C-BE32-E72D297353CC}">
              <c16:uniqueId val="{00000000-A110-4DFF-9494-178CDE0982CE}"/>
            </c:ext>
          </c:extLst>
        </c:ser>
        <c:ser>
          <c:idx val="1"/>
          <c:order val="1"/>
          <c:tx>
            <c:v>Center</c:v>
          </c:tx>
          <c:spPr>
            <a:ln w="12700">
              <a:solidFill>
                <a:srgbClr val="000000"/>
              </a:solidFill>
              <a:prstDash val="solid"/>
            </a:ln>
          </c:spPr>
          <c:marker>
            <c:symbol val="none"/>
          </c:marker>
          <c:cat>
            <c:numRef>
              <c:f>wksDatabase03!$DR$62:$DR$79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wksDatabase03!$EB$62:$EB$79</c:f>
              <c:numCache>
                <c:formatCode>0.0</c:formatCode>
                <c:ptCount val="18"/>
                <c:pt idx="0">
                  <c:v>95.966666666666654</c:v>
                </c:pt>
                <c:pt idx="1">
                  <c:v>95.966666666666654</c:v>
                </c:pt>
                <c:pt idx="2">
                  <c:v>95.966666666666654</c:v>
                </c:pt>
                <c:pt idx="3">
                  <c:v>95.966666666666654</c:v>
                </c:pt>
                <c:pt idx="4">
                  <c:v>95.966666666666654</c:v>
                </c:pt>
                <c:pt idx="5">
                  <c:v>95.966666666666654</c:v>
                </c:pt>
                <c:pt idx="6">
                  <c:v>95.966666666666654</c:v>
                </c:pt>
                <c:pt idx="7">
                  <c:v>95.966666666666654</c:v>
                </c:pt>
                <c:pt idx="8">
                  <c:v>95.966666666666654</c:v>
                </c:pt>
                <c:pt idx="9">
                  <c:v>95.966666666666654</c:v>
                </c:pt>
                <c:pt idx="10">
                  <c:v>95.966666666666654</c:v>
                </c:pt>
                <c:pt idx="11">
                  <c:v>95.966666666666654</c:v>
                </c:pt>
                <c:pt idx="12">
                  <c:v>95.966666666666654</c:v>
                </c:pt>
                <c:pt idx="13">
                  <c:v>95.966666666666654</c:v>
                </c:pt>
                <c:pt idx="14">
                  <c:v>95.966666666666654</c:v>
                </c:pt>
                <c:pt idx="15">
                  <c:v>95.966666666666654</c:v>
                </c:pt>
                <c:pt idx="16">
                  <c:v>95.966666666666654</c:v>
                </c:pt>
                <c:pt idx="17">
                  <c:v>95.966666666666654</c:v>
                </c:pt>
              </c:numCache>
            </c:numRef>
          </c:val>
          <c:smooth val="0"/>
          <c:extLst>
            <c:ext xmlns:c16="http://schemas.microsoft.com/office/drawing/2014/chart" uri="{C3380CC4-5D6E-409C-BE32-E72D297353CC}">
              <c16:uniqueId val="{00000001-A110-4DFF-9494-178CDE0982CE}"/>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A110-4DFF-9494-178CDE0982CE}"/>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wksDatabase03!$DR$62:$DR$79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wksDatabase03!$EC$62:$EC$79</c:f>
              <c:numCache>
                <c:formatCode>0.0</c:formatCode>
                <c:ptCount val="18"/>
                <c:pt idx="0">
                  <c:v>#N/A</c:v>
                </c:pt>
                <c:pt idx="1">
                  <c:v>101.27017104714226</c:v>
                </c:pt>
                <c:pt idx="2">
                  <c:v>101.27017104714226</c:v>
                </c:pt>
                <c:pt idx="3">
                  <c:v>101.27017104714226</c:v>
                </c:pt>
                <c:pt idx="4">
                  <c:v>101.27017104714226</c:v>
                </c:pt>
                <c:pt idx="5">
                  <c:v>101.27017104714226</c:v>
                </c:pt>
                <c:pt idx="6">
                  <c:v>101.27017104714226</c:v>
                </c:pt>
                <c:pt idx="7">
                  <c:v>101.27017104714226</c:v>
                </c:pt>
                <c:pt idx="8">
                  <c:v>101.27017104714226</c:v>
                </c:pt>
                <c:pt idx="9">
                  <c:v>101.27017104714226</c:v>
                </c:pt>
                <c:pt idx="10">
                  <c:v>101.27017104714226</c:v>
                </c:pt>
                <c:pt idx="11">
                  <c:v>101.27017104714226</c:v>
                </c:pt>
                <c:pt idx="12">
                  <c:v>101.27017104714226</c:v>
                </c:pt>
                <c:pt idx="13">
                  <c:v>101.27017104714226</c:v>
                </c:pt>
                <c:pt idx="14">
                  <c:v>101.27017104714226</c:v>
                </c:pt>
                <c:pt idx="15">
                  <c:v>101.27017104714226</c:v>
                </c:pt>
                <c:pt idx="16">
                  <c:v>101.27017104714226</c:v>
                </c:pt>
                <c:pt idx="17">
                  <c:v>101.27017104714226</c:v>
                </c:pt>
              </c:numCache>
            </c:numRef>
          </c:val>
          <c:smooth val="0"/>
          <c:extLst>
            <c:ext xmlns:c16="http://schemas.microsoft.com/office/drawing/2014/chart" uri="{C3380CC4-5D6E-409C-BE32-E72D297353CC}">
              <c16:uniqueId val="{00000003-A110-4DFF-9494-178CDE0982CE}"/>
            </c:ext>
          </c:extLst>
        </c:ser>
        <c:ser>
          <c:idx val="3"/>
          <c:order val="3"/>
          <c:tx>
            <c:v>LCL</c:v>
          </c:tx>
          <c:spPr>
            <a:ln w="12700">
              <a:solidFill>
                <a:srgbClr val="000000"/>
              </a:solidFill>
              <a:prstDash val="sysDash"/>
            </a:ln>
          </c:spPr>
          <c:marker>
            <c:symbol val="none"/>
          </c:marker>
          <c:cat>
            <c:numRef>
              <c:f>wksDatabase03!$DR$62:$DR$79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wksDatabase03!$ED$62:$ED$79</c:f>
              <c:numCache>
                <c:formatCode>0.0</c:formatCode>
                <c:ptCount val="18"/>
                <c:pt idx="0">
                  <c:v>#N/A</c:v>
                </c:pt>
                <c:pt idx="1">
                  <c:v>90.663162286191053</c:v>
                </c:pt>
                <c:pt idx="2">
                  <c:v>90.663162286191053</c:v>
                </c:pt>
                <c:pt idx="3">
                  <c:v>90.663162286191053</c:v>
                </c:pt>
                <c:pt idx="4">
                  <c:v>90.663162286191053</c:v>
                </c:pt>
                <c:pt idx="5">
                  <c:v>90.663162286191053</c:v>
                </c:pt>
                <c:pt idx="6">
                  <c:v>90.663162286191053</c:v>
                </c:pt>
                <c:pt idx="7">
                  <c:v>90.663162286191053</c:v>
                </c:pt>
                <c:pt idx="8">
                  <c:v>90.663162286191053</c:v>
                </c:pt>
                <c:pt idx="9">
                  <c:v>90.663162286191053</c:v>
                </c:pt>
                <c:pt idx="10">
                  <c:v>90.663162286191053</c:v>
                </c:pt>
                <c:pt idx="11">
                  <c:v>90.663162286191053</c:v>
                </c:pt>
                <c:pt idx="12">
                  <c:v>90.663162286191053</c:v>
                </c:pt>
                <c:pt idx="13">
                  <c:v>90.663162286191053</c:v>
                </c:pt>
                <c:pt idx="14">
                  <c:v>90.663162286191053</c:v>
                </c:pt>
                <c:pt idx="15">
                  <c:v>90.663162286191053</c:v>
                </c:pt>
                <c:pt idx="16">
                  <c:v>90.663162286191053</c:v>
                </c:pt>
                <c:pt idx="17">
                  <c:v>90.663162286191053</c:v>
                </c:pt>
              </c:numCache>
            </c:numRef>
          </c:val>
          <c:smooth val="0"/>
          <c:extLst>
            <c:ext xmlns:c16="http://schemas.microsoft.com/office/drawing/2014/chart" uri="{C3380CC4-5D6E-409C-BE32-E72D297353CC}">
              <c16:uniqueId val="{00000005-A110-4DFF-9494-178CDE0982CE}"/>
            </c:ext>
          </c:extLst>
        </c:ser>
        <c:dLbls>
          <c:showLegendKey val="0"/>
          <c:showVal val="0"/>
          <c:showCatName val="0"/>
          <c:showSerName val="0"/>
          <c:showPercent val="0"/>
          <c:showBubbleSize val="0"/>
        </c:dLbls>
        <c:marker val="1"/>
        <c:smooth val="0"/>
        <c:axId val="534609296"/>
        <c:axId val="1"/>
      </c:lineChart>
      <c:catAx>
        <c:axId val="53460929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max val="1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34609296"/>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Trustwide PCN Caseload (C Chart)</a:t>
            </a:r>
          </a:p>
        </c:rich>
      </c:tx>
      <c:layout>
        <c:manualLayout>
          <c:xMode val="edge"/>
          <c:yMode val="edge"/>
          <c:x val="0.1930764237725176"/>
          <c:y val="3.1692367008762094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wksDatabase01!$B$62:$B$79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wksDatabase01!$C$62:$C$79</c:f>
              <c:numCache>
                <c:formatCode>General</c:formatCode>
                <c:ptCount val="18"/>
                <c:pt idx="0">
                  <c:v>5127</c:v>
                </c:pt>
                <c:pt idx="1">
                  <c:v>5480</c:v>
                </c:pt>
                <c:pt idx="2">
                  <c:v>8198</c:v>
                </c:pt>
                <c:pt idx="3">
                  <c:v>9291</c:v>
                </c:pt>
                <c:pt idx="4">
                  <c:v>9429</c:v>
                </c:pt>
                <c:pt idx="5">
                  <c:v>9612</c:v>
                </c:pt>
                <c:pt idx="6">
                  <c:v>9732</c:v>
                </c:pt>
                <c:pt idx="7">
                  <c:v>9921</c:v>
                </c:pt>
                <c:pt idx="8">
                  <c:v>10526</c:v>
                </c:pt>
                <c:pt idx="9">
                  <c:v>11281</c:v>
                </c:pt>
                <c:pt idx="10">
                  <c:v>11426</c:v>
                </c:pt>
                <c:pt idx="11">
                  <c:v>11473</c:v>
                </c:pt>
                <c:pt idx="12">
                  <c:v>11429</c:v>
                </c:pt>
                <c:pt idx="13">
                  <c:v>11976</c:v>
                </c:pt>
                <c:pt idx="14">
                  <c:v>12126</c:v>
                </c:pt>
                <c:pt idx="15">
                  <c:v>12651</c:v>
                </c:pt>
                <c:pt idx="16">
                  <c:v>12788</c:v>
                </c:pt>
                <c:pt idx="17">
                  <c:v>12897</c:v>
                </c:pt>
              </c:numCache>
            </c:numRef>
          </c:val>
          <c:smooth val="0"/>
          <c:extLst>
            <c:ext xmlns:c16="http://schemas.microsoft.com/office/drawing/2014/chart" uri="{C3380CC4-5D6E-409C-BE32-E72D297353CC}">
              <c16:uniqueId val="{00000000-4BAB-4FA1-8A9D-1B905EE1A4D2}"/>
            </c:ext>
          </c:extLst>
        </c:ser>
        <c:ser>
          <c:idx val="1"/>
          <c:order val="1"/>
          <c:tx>
            <c:v>Center</c:v>
          </c:tx>
          <c:spPr>
            <a:ln w="12700">
              <a:solidFill>
                <a:srgbClr val="000000"/>
              </a:solidFill>
              <a:prstDash val="solid"/>
            </a:ln>
          </c:spPr>
          <c:marker>
            <c:symbol val="none"/>
          </c:marker>
          <c:cat>
            <c:numRef>
              <c:f>wksDatabase01!$B$62:$B$79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wksDatabase01!$L$62:$L$79</c:f>
              <c:numCache>
                <c:formatCode>0.0</c:formatCode>
                <c:ptCount val="18"/>
                <c:pt idx="0">
                  <c:v>8348.75</c:v>
                </c:pt>
                <c:pt idx="1">
                  <c:v>8348.75</c:v>
                </c:pt>
                <c:pt idx="2">
                  <c:v>8348.75</c:v>
                </c:pt>
                <c:pt idx="3">
                  <c:v>8348.75</c:v>
                </c:pt>
                <c:pt idx="4">
                  <c:v>8348.75</c:v>
                </c:pt>
                <c:pt idx="5">
                  <c:v>8348.75</c:v>
                </c:pt>
                <c:pt idx="6">
                  <c:v>8348.75</c:v>
                </c:pt>
                <c:pt idx="7">
                  <c:v>8348.75</c:v>
                </c:pt>
                <c:pt idx="8">
                  <c:v>11857.3</c:v>
                </c:pt>
                <c:pt idx="9">
                  <c:v>11857.3</c:v>
                </c:pt>
                <c:pt idx="10">
                  <c:v>11857.3</c:v>
                </c:pt>
                <c:pt idx="11">
                  <c:v>11857.3</c:v>
                </c:pt>
                <c:pt idx="12">
                  <c:v>11857.3</c:v>
                </c:pt>
                <c:pt idx="13">
                  <c:v>11857.3</c:v>
                </c:pt>
                <c:pt idx="14">
                  <c:v>11857.3</c:v>
                </c:pt>
                <c:pt idx="15">
                  <c:v>11857.3</c:v>
                </c:pt>
                <c:pt idx="16">
                  <c:v>11857.3</c:v>
                </c:pt>
                <c:pt idx="17">
                  <c:v>11857.3</c:v>
                </c:pt>
              </c:numCache>
            </c:numRef>
          </c:val>
          <c:smooth val="0"/>
          <c:extLst>
            <c:ext xmlns:c16="http://schemas.microsoft.com/office/drawing/2014/chart" uri="{C3380CC4-5D6E-409C-BE32-E72D297353CC}">
              <c16:uniqueId val="{00000001-4BAB-4FA1-8A9D-1B905EE1A4D2}"/>
            </c:ext>
          </c:extLst>
        </c:ser>
        <c:ser>
          <c:idx val="2"/>
          <c:order val="2"/>
          <c:tx>
            <c:v>UCL</c:v>
          </c:tx>
          <c:spPr>
            <a:ln w="12700">
              <a:solidFill>
                <a:srgbClr val="000000"/>
              </a:solidFill>
              <a:prstDash val="sysDash"/>
            </a:ln>
          </c:spPr>
          <c:marker>
            <c:symbol val="none"/>
          </c:marker>
          <c:cat>
            <c:numRef>
              <c:f>wksDatabase01!$B$62:$B$79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wksDatabase01!$M$62:$M$79</c:f>
              <c:numCache>
                <c:formatCode>0.0</c:formatCode>
                <c:ptCount val="18"/>
                <c:pt idx="0">
                  <c:v>#N/A</c:v>
                </c:pt>
                <c:pt idx="1">
                  <c:v>9268.9627659574471</c:v>
                </c:pt>
                <c:pt idx="2">
                  <c:v>9268.9627659574471</c:v>
                </c:pt>
                <c:pt idx="3">
                  <c:v>9268.9627659574471</c:v>
                </c:pt>
                <c:pt idx="4">
                  <c:v>9268.9627659574471</c:v>
                </c:pt>
                <c:pt idx="5">
                  <c:v>9268.9627659574471</c:v>
                </c:pt>
                <c:pt idx="6">
                  <c:v>9268.9627659574471</c:v>
                </c:pt>
                <c:pt idx="7">
                  <c:v>9268.9627659574471</c:v>
                </c:pt>
                <c:pt idx="8">
                  <c:v>#N/A</c:v>
                </c:pt>
                <c:pt idx="9">
                  <c:v>12672.193617021276</c:v>
                </c:pt>
                <c:pt idx="10">
                  <c:v>12672.193617021276</c:v>
                </c:pt>
                <c:pt idx="11">
                  <c:v>12672.193617021276</c:v>
                </c:pt>
                <c:pt idx="12">
                  <c:v>12672.193617021276</c:v>
                </c:pt>
                <c:pt idx="13">
                  <c:v>12672.193617021276</c:v>
                </c:pt>
                <c:pt idx="14">
                  <c:v>12672.193617021276</c:v>
                </c:pt>
                <c:pt idx="15">
                  <c:v>12672.193617021276</c:v>
                </c:pt>
                <c:pt idx="16">
                  <c:v>12672.193617021276</c:v>
                </c:pt>
                <c:pt idx="17">
                  <c:v>12672.193617021276</c:v>
                </c:pt>
              </c:numCache>
            </c:numRef>
          </c:val>
          <c:smooth val="0"/>
          <c:extLst>
            <c:ext xmlns:c16="http://schemas.microsoft.com/office/drawing/2014/chart" uri="{C3380CC4-5D6E-409C-BE32-E72D297353CC}">
              <c16:uniqueId val="{00000003-4BAB-4FA1-8A9D-1B905EE1A4D2}"/>
            </c:ext>
          </c:extLst>
        </c:ser>
        <c:ser>
          <c:idx val="3"/>
          <c:order val="3"/>
          <c:tx>
            <c:v>LCL</c:v>
          </c:tx>
          <c:spPr>
            <a:ln w="12700">
              <a:solidFill>
                <a:srgbClr val="000000"/>
              </a:solidFill>
              <a:prstDash val="sysDash"/>
            </a:ln>
          </c:spPr>
          <c:marker>
            <c:symbol val="none"/>
          </c:marker>
          <c:cat>
            <c:numRef>
              <c:f>wksDatabase01!$B$62:$B$79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wksDatabase01!$N$62:$N$79</c:f>
              <c:numCache>
                <c:formatCode>0.0</c:formatCode>
                <c:ptCount val="18"/>
                <c:pt idx="0">
                  <c:v>#N/A</c:v>
                </c:pt>
                <c:pt idx="1">
                  <c:v>7428.5372340425529</c:v>
                </c:pt>
                <c:pt idx="2">
                  <c:v>7428.5372340425529</c:v>
                </c:pt>
                <c:pt idx="3">
                  <c:v>7428.5372340425529</c:v>
                </c:pt>
                <c:pt idx="4">
                  <c:v>7428.5372340425529</c:v>
                </c:pt>
                <c:pt idx="5">
                  <c:v>7428.5372340425529</c:v>
                </c:pt>
                <c:pt idx="6">
                  <c:v>7428.5372340425529</c:v>
                </c:pt>
                <c:pt idx="7">
                  <c:v>7428.5372340425529</c:v>
                </c:pt>
                <c:pt idx="8">
                  <c:v>#N/A</c:v>
                </c:pt>
                <c:pt idx="9">
                  <c:v>11042.406382978723</c:v>
                </c:pt>
                <c:pt idx="10">
                  <c:v>11042.406382978723</c:v>
                </c:pt>
                <c:pt idx="11">
                  <c:v>11042.406382978723</c:v>
                </c:pt>
                <c:pt idx="12">
                  <c:v>11042.406382978723</c:v>
                </c:pt>
                <c:pt idx="13">
                  <c:v>11042.406382978723</c:v>
                </c:pt>
                <c:pt idx="14">
                  <c:v>11042.406382978723</c:v>
                </c:pt>
                <c:pt idx="15">
                  <c:v>11042.406382978723</c:v>
                </c:pt>
                <c:pt idx="16">
                  <c:v>11042.406382978723</c:v>
                </c:pt>
                <c:pt idx="17">
                  <c:v>11042.406382978723</c:v>
                </c:pt>
              </c:numCache>
            </c:numRef>
          </c:val>
          <c:smooth val="0"/>
          <c:extLst>
            <c:ext xmlns:c16="http://schemas.microsoft.com/office/drawing/2014/chart" uri="{C3380CC4-5D6E-409C-BE32-E72D297353CC}">
              <c16:uniqueId val="{00000005-4BAB-4FA1-8A9D-1B905EE1A4D2}"/>
            </c:ext>
          </c:extLst>
        </c:ser>
        <c:dLbls>
          <c:showLegendKey val="0"/>
          <c:showVal val="0"/>
          <c:showCatName val="0"/>
          <c:showSerName val="0"/>
          <c:showPercent val="0"/>
          <c:showBubbleSize val="0"/>
        </c:dLbls>
        <c:marker val="1"/>
        <c:smooth val="0"/>
        <c:axId val="581799128"/>
        <c:axId val="1"/>
      </c:lineChart>
      <c:catAx>
        <c:axId val="58179912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40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8179912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Dialog assessments completed across the Trust (C Chart)</a:t>
            </a:r>
          </a:p>
        </c:rich>
      </c:tx>
      <c:layout>
        <c:manualLayout>
          <c:xMode val="edge"/>
          <c:yMode val="edge"/>
          <c:x val="0.19176151106790038"/>
          <c:y val="1.3094145650757992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wksDatabase01!$V$62:$V$79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wksDatabase01!$W$62:$W$79</c:f>
              <c:numCache>
                <c:formatCode>General</c:formatCode>
                <c:ptCount val="18"/>
                <c:pt idx="0">
                  <c:v>77</c:v>
                </c:pt>
                <c:pt idx="1">
                  <c:v>85</c:v>
                </c:pt>
                <c:pt idx="2">
                  <c:v>94</c:v>
                </c:pt>
                <c:pt idx="3">
                  <c:v>83</c:v>
                </c:pt>
                <c:pt idx="4">
                  <c:v>91</c:v>
                </c:pt>
                <c:pt idx="5">
                  <c:v>81</c:v>
                </c:pt>
                <c:pt idx="6">
                  <c:v>73</c:v>
                </c:pt>
                <c:pt idx="7">
                  <c:v>77</c:v>
                </c:pt>
                <c:pt idx="8">
                  <c:v>85</c:v>
                </c:pt>
                <c:pt idx="9">
                  <c:v>82</c:v>
                </c:pt>
                <c:pt idx="10">
                  <c:v>81</c:v>
                </c:pt>
                <c:pt idx="11">
                  <c:v>106</c:v>
                </c:pt>
                <c:pt idx="12">
                  <c:v>101</c:v>
                </c:pt>
                <c:pt idx="13">
                  <c:v>123</c:v>
                </c:pt>
                <c:pt idx="14">
                  <c:v>154</c:v>
                </c:pt>
                <c:pt idx="15">
                  <c:v>144</c:v>
                </c:pt>
                <c:pt idx="16">
                  <c:v>159</c:v>
                </c:pt>
                <c:pt idx="17">
                  <c:v>157</c:v>
                </c:pt>
              </c:numCache>
            </c:numRef>
          </c:val>
          <c:smooth val="0"/>
          <c:extLst>
            <c:ext xmlns:c16="http://schemas.microsoft.com/office/drawing/2014/chart" uri="{C3380CC4-5D6E-409C-BE32-E72D297353CC}">
              <c16:uniqueId val="{00000000-736F-4E7D-8E42-9D4DE12FF5CD}"/>
            </c:ext>
          </c:extLst>
        </c:ser>
        <c:ser>
          <c:idx val="1"/>
          <c:order val="1"/>
          <c:tx>
            <c:v>Center</c:v>
          </c:tx>
          <c:spPr>
            <a:ln w="12700">
              <a:solidFill>
                <a:srgbClr val="000000"/>
              </a:solidFill>
              <a:prstDash val="solid"/>
            </a:ln>
          </c:spPr>
          <c:marker>
            <c:symbol val="none"/>
          </c:marker>
          <c:cat>
            <c:numRef>
              <c:f>wksDatabase01!$V$62:$V$79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wksDatabase01!$AF$62:$AF$79</c:f>
              <c:numCache>
                <c:formatCode>0.0</c:formatCode>
                <c:ptCount val="18"/>
                <c:pt idx="0">
                  <c:v>82.63636363636364</c:v>
                </c:pt>
                <c:pt idx="1">
                  <c:v>82.63636363636364</c:v>
                </c:pt>
                <c:pt idx="2">
                  <c:v>82.63636363636364</c:v>
                </c:pt>
                <c:pt idx="3">
                  <c:v>82.63636363636364</c:v>
                </c:pt>
                <c:pt idx="4">
                  <c:v>82.63636363636364</c:v>
                </c:pt>
                <c:pt idx="5">
                  <c:v>82.63636363636364</c:v>
                </c:pt>
                <c:pt idx="6">
                  <c:v>82.63636363636364</c:v>
                </c:pt>
                <c:pt idx="7">
                  <c:v>82.63636363636364</c:v>
                </c:pt>
                <c:pt idx="8">
                  <c:v>82.63636363636364</c:v>
                </c:pt>
                <c:pt idx="9">
                  <c:v>82.63636363636364</c:v>
                </c:pt>
                <c:pt idx="10">
                  <c:v>82.63636363636364</c:v>
                </c:pt>
                <c:pt idx="11">
                  <c:v>134.85714285714286</c:v>
                </c:pt>
                <c:pt idx="12">
                  <c:v>134.85714285714286</c:v>
                </c:pt>
                <c:pt idx="13">
                  <c:v>134.85714285714286</c:v>
                </c:pt>
                <c:pt idx="14">
                  <c:v>134.85714285714286</c:v>
                </c:pt>
                <c:pt idx="15">
                  <c:v>134.85714285714286</c:v>
                </c:pt>
                <c:pt idx="16">
                  <c:v>134.85714285714286</c:v>
                </c:pt>
                <c:pt idx="17">
                  <c:v>134.85714285714286</c:v>
                </c:pt>
              </c:numCache>
            </c:numRef>
          </c:val>
          <c:smooth val="0"/>
          <c:extLst>
            <c:ext xmlns:c16="http://schemas.microsoft.com/office/drawing/2014/chart" uri="{C3380CC4-5D6E-409C-BE32-E72D297353CC}">
              <c16:uniqueId val="{00000001-736F-4E7D-8E42-9D4DE12FF5CD}"/>
            </c:ext>
          </c:extLst>
        </c:ser>
        <c:ser>
          <c:idx val="2"/>
          <c:order val="2"/>
          <c:tx>
            <c:v>UCL</c:v>
          </c:tx>
          <c:spPr>
            <a:ln w="12700">
              <a:solidFill>
                <a:srgbClr val="000000"/>
              </a:solidFill>
              <a:prstDash val="sysDash"/>
            </a:ln>
          </c:spPr>
          <c:marker>
            <c:symbol val="none"/>
          </c:marker>
          <c:cat>
            <c:numRef>
              <c:f>wksDatabase01!$V$62:$V$79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wksDatabase01!$AG$62:$AG$79</c:f>
              <c:numCache>
                <c:formatCode>0.0</c:formatCode>
                <c:ptCount val="18"/>
                <c:pt idx="0">
                  <c:v>#N/A</c:v>
                </c:pt>
                <c:pt idx="1">
                  <c:v>101.25338491295939</c:v>
                </c:pt>
                <c:pt idx="2">
                  <c:v>101.25338491295939</c:v>
                </c:pt>
                <c:pt idx="3">
                  <c:v>101.25338491295939</c:v>
                </c:pt>
                <c:pt idx="4">
                  <c:v>101.25338491295939</c:v>
                </c:pt>
                <c:pt idx="5">
                  <c:v>101.25338491295939</c:v>
                </c:pt>
                <c:pt idx="6">
                  <c:v>101.25338491295939</c:v>
                </c:pt>
                <c:pt idx="7">
                  <c:v>101.25338491295939</c:v>
                </c:pt>
                <c:pt idx="8">
                  <c:v>101.25338491295939</c:v>
                </c:pt>
                <c:pt idx="9">
                  <c:v>101.25338491295939</c:v>
                </c:pt>
                <c:pt idx="10">
                  <c:v>101.25338491295939</c:v>
                </c:pt>
                <c:pt idx="11">
                  <c:v>#N/A</c:v>
                </c:pt>
                <c:pt idx="12">
                  <c:v>176.65045592705167</c:v>
                </c:pt>
                <c:pt idx="13">
                  <c:v>176.65045592705167</c:v>
                </c:pt>
                <c:pt idx="14">
                  <c:v>176.65045592705167</c:v>
                </c:pt>
                <c:pt idx="15">
                  <c:v>176.65045592705167</c:v>
                </c:pt>
                <c:pt idx="16">
                  <c:v>176.65045592705167</c:v>
                </c:pt>
                <c:pt idx="17">
                  <c:v>176.65045592705167</c:v>
                </c:pt>
              </c:numCache>
            </c:numRef>
          </c:val>
          <c:smooth val="0"/>
          <c:extLst>
            <c:ext xmlns:c16="http://schemas.microsoft.com/office/drawing/2014/chart" uri="{C3380CC4-5D6E-409C-BE32-E72D297353CC}">
              <c16:uniqueId val="{00000003-736F-4E7D-8E42-9D4DE12FF5CD}"/>
            </c:ext>
          </c:extLst>
        </c:ser>
        <c:ser>
          <c:idx val="3"/>
          <c:order val="3"/>
          <c:tx>
            <c:v>LCL</c:v>
          </c:tx>
          <c:spPr>
            <a:ln w="12700">
              <a:solidFill>
                <a:srgbClr val="000000"/>
              </a:solidFill>
              <a:prstDash val="sysDash"/>
            </a:ln>
          </c:spPr>
          <c:marker>
            <c:symbol val="none"/>
          </c:marker>
          <c:cat>
            <c:numRef>
              <c:f>wksDatabase01!$V$62:$V$79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wksDatabase01!$AH$62:$AH$79</c:f>
              <c:numCache>
                <c:formatCode>0.0</c:formatCode>
                <c:ptCount val="18"/>
                <c:pt idx="0">
                  <c:v>#N/A</c:v>
                </c:pt>
                <c:pt idx="1">
                  <c:v>64.01934235976789</c:v>
                </c:pt>
                <c:pt idx="2">
                  <c:v>64.01934235976789</c:v>
                </c:pt>
                <c:pt idx="3">
                  <c:v>64.01934235976789</c:v>
                </c:pt>
                <c:pt idx="4">
                  <c:v>64.01934235976789</c:v>
                </c:pt>
                <c:pt idx="5">
                  <c:v>64.01934235976789</c:v>
                </c:pt>
                <c:pt idx="6">
                  <c:v>64.01934235976789</c:v>
                </c:pt>
                <c:pt idx="7">
                  <c:v>64.01934235976789</c:v>
                </c:pt>
                <c:pt idx="8">
                  <c:v>64.01934235976789</c:v>
                </c:pt>
                <c:pt idx="9">
                  <c:v>64.01934235976789</c:v>
                </c:pt>
                <c:pt idx="10">
                  <c:v>64.01934235976789</c:v>
                </c:pt>
                <c:pt idx="11">
                  <c:v>#N/A</c:v>
                </c:pt>
                <c:pt idx="12">
                  <c:v>93.063829787234056</c:v>
                </c:pt>
                <c:pt idx="13">
                  <c:v>93.063829787234056</c:v>
                </c:pt>
                <c:pt idx="14">
                  <c:v>93.063829787234056</c:v>
                </c:pt>
                <c:pt idx="15">
                  <c:v>93.063829787234056</c:v>
                </c:pt>
                <c:pt idx="16">
                  <c:v>93.063829787234056</c:v>
                </c:pt>
                <c:pt idx="17">
                  <c:v>93.063829787234056</c:v>
                </c:pt>
              </c:numCache>
            </c:numRef>
          </c:val>
          <c:smooth val="0"/>
          <c:extLst>
            <c:ext xmlns:c16="http://schemas.microsoft.com/office/drawing/2014/chart" uri="{C3380CC4-5D6E-409C-BE32-E72D297353CC}">
              <c16:uniqueId val="{00000005-736F-4E7D-8E42-9D4DE12FF5CD}"/>
            </c:ext>
          </c:extLst>
        </c:ser>
        <c:dLbls>
          <c:showLegendKey val="0"/>
          <c:showVal val="0"/>
          <c:showCatName val="0"/>
          <c:showSerName val="0"/>
          <c:showPercent val="0"/>
          <c:showBubbleSize val="0"/>
        </c:dLbls>
        <c:marker val="1"/>
        <c:smooth val="0"/>
        <c:axId val="516159688"/>
        <c:axId val="1"/>
      </c:lineChart>
      <c:catAx>
        <c:axId val="51615968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1615968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Compliance against 28 day access target (%) - P Chart</a:t>
            </a:r>
          </a:p>
        </c:rich>
      </c:tx>
      <c:layout>
        <c:manualLayout>
          <c:xMode val="edge"/>
          <c:yMode val="edge"/>
          <c:x val="0.19932304557837857"/>
          <c:y val="0"/>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wksDatabase01!$AQ$62:$AQ$79</c:f>
              <c:numCache>
                <c:formatCode>General</c:formatCode>
                <c:ptCount val="18"/>
                <c:pt idx="0">
                  <c:v>53.900000000000006</c:v>
                </c:pt>
                <c:pt idx="1">
                  <c:v>55.05</c:v>
                </c:pt>
                <c:pt idx="2">
                  <c:v>65.2</c:v>
                </c:pt>
                <c:pt idx="3">
                  <c:v>52.45</c:v>
                </c:pt>
                <c:pt idx="4">
                  <c:v>57.45</c:v>
                </c:pt>
                <c:pt idx="5">
                  <c:v>35.299999999999997</c:v>
                </c:pt>
                <c:pt idx="6">
                  <c:v>70.25</c:v>
                </c:pt>
                <c:pt idx="7">
                  <c:v>68.2</c:v>
                </c:pt>
                <c:pt idx="8">
                  <c:v>77.900000000000006</c:v>
                </c:pt>
                <c:pt idx="9">
                  <c:v>68.349999999999994</c:v>
                </c:pt>
                <c:pt idx="10">
                  <c:v>74.849999999999994</c:v>
                </c:pt>
                <c:pt idx="11">
                  <c:v>60.800000000000004</c:v>
                </c:pt>
                <c:pt idx="12">
                  <c:v>63.65</c:v>
                </c:pt>
                <c:pt idx="13">
                  <c:v>79</c:v>
                </c:pt>
                <c:pt idx="14">
                  <c:v>76.599999999999994</c:v>
                </c:pt>
                <c:pt idx="15">
                  <c:v>77.45</c:v>
                </c:pt>
                <c:pt idx="16">
                  <c:v>81.2</c:v>
                </c:pt>
                <c:pt idx="17">
                  <c:v>75</c:v>
                </c:pt>
              </c:numCache>
            </c:numRef>
          </c:val>
          <c:smooth val="0"/>
          <c:extLst>
            <c:ext xmlns:c16="http://schemas.microsoft.com/office/drawing/2014/chart" uri="{C3380CC4-5D6E-409C-BE32-E72D297353CC}">
              <c16:uniqueId val="{00000000-C823-4B7A-B632-2862423F3DDB}"/>
            </c:ext>
          </c:extLst>
        </c:ser>
        <c:ser>
          <c:idx val="1"/>
          <c:order val="1"/>
          <c:tx>
            <c:v>Center</c:v>
          </c:tx>
          <c:spPr>
            <a:ln w="12700">
              <a:solidFill>
                <a:srgbClr val="000000"/>
              </a:solidFill>
              <a:prstDash val="solid"/>
            </a:ln>
          </c:spPr>
          <c:marker>
            <c:symbol val="none"/>
          </c:marker>
          <c:cat>
            <c:numRef>
              <c:f>wksDatabase01!$AP$62:$AP$79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wksDatabase01!$AZ$62:$AZ$79</c:f>
              <c:numCache>
                <c:formatCode>0.0</c:formatCode>
                <c:ptCount val="18"/>
                <c:pt idx="0">
                  <c:v>66.25555555555556</c:v>
                </c:pt>
                <c:pt idx="1">
                  <c:v>66.25555555555556</c:v>
                </c:pt>
                <c:pt idx="2">
                  <c:v>66.25555555555556</c:v>
                </c:pt>
                <c:pt idx="3">
                  <c:v>66.25555555555556</c:v>
                </c:pt>
                <c:pt idx="4">
                  <c:v>66.25555555555556</c:v>
                </c:pt>
                <c:pt idx="5">
                  <c:v>66.25555555555556</c:v>
                </c:pt>
                <c:pt idx="6">
                  <c:v>66.25555555555556</c:v>
                </c:pt>
                <c:pt idx="7">
                  <c:v>66.25555555555556</c:v>
                </c:pt>
                <c:pt idx="8">
                  <c:v>66.25555555555556</c:v>
                </c:pt>
                <c:pt idx="9">
                  <c:v>66.25555555555556</c:v>
                </c:pt>
                <c:pt idx="10">
                  <c:v>66.25555555555556</c:v>
                </c:pt>
                <c:pt idx="11">
                  <c:v>66.25555555555556</c:v>
                </c:pt>
                <c:pt idx="12">
                  <c:v>66.25555555555556</c:v>
                </c:pt>
                <c:pt idx="13">
                  <c:v>66.25555555555556</c:v>
                </c:pt>
                <c:pt idx="14">
                  <c:v>66.25555555555556</c:v>
                </c:pt>
                <c:pt idx="15">
                  <c:v>66.25555555555556</c:v>
                </c:pt>
                <c:pt idx="16">
                  <c:v>66.25555555555556</c:v>
                </c:pt>
                <c:pt idx="17">
                  <c:v>66.25555555555556</c:v>
                </c:pt>
              </c:numCache>
            </c:numRef>
          </c:val>
          <c:smooth val="0"/>
          <c:extLst>
            <c:ext xmlns:c16="http://schemas.microsoft.com/office/drawing/2014/chart" uri="{C3380CC4-5D6E-409C-BE32-E72D297353CC}">
              <c16:uniqueId val="{00000001-C823-4B7A-B632-2862423F3DDB}"/>
            </c:ext>
          </c:extLst>
        </c:ser>
        <c:ser>
          <c:idx val="2"/>
          <c:order val="2"/>
          <c:tx>
            <c:v>UCL</c:v>
          </c:tx>
          <c:spPr>
            <a:ln w="12700">
              <a:solidFill>
                <a:srgbClr val="000000"/>
              </a:solidFill>
              <a:prstDash val="sysDash"/>
            </a:ln>
          </c:spPr>
          <c:marker>
            <c:symbol val="none"/>
          </c:marker>
          <c:cat>
            <c:numRef>
              <c:f>wksDatabase01!$AP$62:$AP$79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wksDatabase01!$BA$62:$BA$79</c:f>
              <c:numCache>
                <c:formatCode>0.0</c:formatCode>
                <c:ptCount val="18"/>
                <c:pt idx="0">
                  <c:v>#N/A</c:v>
                </c:pt>
                <c:pt idx="1">
                  <c:v>86.942058215130032</c:v>
                </c:pt>
                <c:pt idx="2">
                  <c:v>86.942058215130032</c:v>
                </c:pt>
                <c:pt idx="3">
                  <c:v>86.942058215130032</c:v>
                </c:pt>
                <c:pt idx="4">
                  <c:v>86.942058215130032</c:v>
                </c:pt>
                <c:pt idx="5">
                  <c:v>86.942058215130032</c:v>
                </c:pt>
                <c:pt idx="6">
                  <c:v>86.942058215130032</c:v>
                </c:pt>
                <c:pt idx="7">
                  <c:v>86.942058215130032</c:v>
                </c:pt>
                <c:pt idx="8">
                  <c:v>86.942058215130032</c:v>
                </c:pt>
                <c:pt idx="9">
                  <c:v>86.942058215130032</c:v>
                </c:pt>
                <c:pt idx="10">
                  <c:v>86.942058215130032</c:v>
                </c:pt>
                <c:pt idx="11">
                  <c:v>86.942058215130032</c:v>
                </c:pt>
                <c:pt idx="12">
                  <c:v>86.942058215130032</c:v>
                </c:pt>
                <c:pt idx="13">
                  <c:v>86.942058215130032</c:v>
                </c:pt>
                <c:pt idx="14">
                  <c:v>86.942058215130032</c:v>
                </c:pt>
                <c:pt idx="15">
                  <c:v>86.942058215130032</c:v>
                </c:pt>
                <c:pt idx="16">
                  <c:v>86.942058215130032</c:v>
                </c:pt>
                <c:pt idx="17">
                  <c:v>86.942058215130032</c:v>
                </c:pt>
              </c:numCache>
            </c:numRef>
          </c:val>
          <c:smooth val="0"/>
          <c:extLst>
            <c:ext xmlns:c16="http://schemas.microsoft.com/office/drawing/2014/chart" uri="{C3380CC4-5D6E-409C-BE32-E72D297353CC}">
              <c16:uniqueId val="{00000003-C823-4B7A-B632-2862423F3DDB}"/>
            </c:ext>
          </c:extLst>
        </c:ser>
        <c:ser>
          <c:idx val="3"/>
          <c:order val="3"/>
          <c:tx>
            <c:v>LCL</c:v>
          </c:tx>
          <c:spPr>
            <a:ln w="12700">
              <a:solidFill>
                <a:srgbClr val="000000"/>
              </a:solidFill>
              <a:prstDash val="sysDash"/>
            </a:ln>
          </c:spPr>
          <c:marker>
            <c:symbol val="none"/>
          </c:marker>
          <c:cat>
            <c:numRef>
              <c:f>wksDatabase01!$AP$62:$AP$79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wksDatabase01!$BB$62:$BB$79</c:f>
              <c:numCache>
                <c:formatCode>0.0</c:formatCode>
                <c:ptCount val="18"/>
                <c:pt idx="0">
                  <c:v>#N/A</c:v>
                </c:pt>
                <c:pt idx="1">
                  <c:v>45.569052895981088</c:v>
                </c:pt>
                <c:pt idx="2">
                  <c:v>45.569052895981088</c:v>
                </c:pt>
                <c:pt idx="3">
                  <c:v>45.569052895981088</c:v>
                </c:pt>
                <c:pt idx="4">
                  <c:v>45.569052895981088</c:v>
                </c:pt>
                <c:pt idx="5">
                  <c:v>45.569052895981088</c:v>
                </c:pt>
                <c:pt idx="6">
                  <c:v>45.569052895981088</c:v>
                </c:pt>
                <c:pt idx="7">
                  <c:v>45.569052895981088</c:v>
                </c:pt>
                <c:pt idx="8">
                  <c:v>45.569052895981088</c:v>
                </c:pt>
                <c:pt idx="9">
                  <c:v>45.569052895981088</c:v>
                </c:pt>
                <c:pt idx="10">
                  <c:v>45.569052895981088</c:v>
                </c:pt>
                <c:pt idx="11">
                  <c:v>45.569052895981088</c:v>
                </c:pt>
                <c:pt idx="12">
                  <c:v>45.569052895981088</c:v>
                </c:pt>
                <c:pt idx="13">
                  <c:v>45.569052895981088</c:v>
                </c:pt>
                <c:pt idx="14">
                  <c:v>45.569052895981088</c:v>
                </c:pt>
                <c:pt idx="15">
                  <c:v>45.569052895981088</c:v>
                </c:pt>
                <c:pt idx="16">
                  <c:v>45.569052895981088</c:v>
                </c:pt>
                <c:pt idx="17">
                  <c:v>45.569052895981088</c:v>
                </c:pt>
              </c:numCache>
            </c:numRef>
          </c:val>
          <c:smooth val="0"/>
          <c:extLst>
            <c:ext xmlns:c16="http://schemas.microsoft.com/office/drawing/2014/chart" uri="{C3380CC4-5D6E-409C-BE32-E72D297353CC}">
              <c16:uniqueId val="{00000005-C823-4B7A-B632-2862423F3DDB}"/>
            </c:ext>
          </c:extLst>
        </c:ser>
        <c:dLbls>
          <c:showLegendKey val="0"/>
          <c:showVal val="0"/>
          <c:showCatName val="0"/>
          <c:showSerName val="0"/>
          <c:showPercent val="0"/>
          <c:showBubbleSize val="0"/>
        </c:dLbls>
        <c:marker val="1"/>
        <c:smooth val="0"/>
        <c:axId val="663272680"/>
        <c:axId val="1"/>
      </c:lineChart>
      <c:catAx>
        <c:axId val="66327268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663272680"/>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1"/>
            </a:pPr>
            <a:r>
              <a:rPr lang="en-US" sz="800" b="1"/>
              <a:t>% of service users who have quit smoking 28-days post smoking support received (P Chart)</a:t>
            </a:r>
          </a:p>
        </c:rich>
      </c:tx>
      <c:layout>
        <c:manualLayout>
          <c:xMode val="edge"/>
          <c:yMode val="edge"/>
          <c:x val="0.14424441514946379"/>
          <c:y val="2.345846733946989E-2"/>
        </c:manualLayout>
      </c:layout>
      <c:overlay val="0"/>
      <c:spPr>
        <a:noFill/>
        <a:ln w="25400">
          <a:noFill/>
        </a:ln>
      </c:spPr>
    </c:title>
    <c:autoTitleDeleted val="0"/>
    <c:plotArea>
      <c:layout>
        <c:manualLayout>
          <c:layoutTarget val="inner"/>
          <c:xMode val="edge"/>
          <c:yMode val="edge"/>
          <c:x val="0.10081752811500209"/>
          <c:y val="0.17741943246467945"/>
          <c:w val="0.86648578217758554"/>
          <c:h val="0.6684590738315699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wksDatabase01!$DR$62:$DR$71</c:f>
              <c:numCache>
                <c:formatCode>mmm\-yy</c:formatCode>
                <c:ptCount val="10"/>
                <c:pt idx="0">
                  <c:v>44835</c:v>
                </c:pt>
                <c:pt idx="1">
                  <c:v>44866</c:v>
                </c:pt>
                <c:pt idx="2">
                  <c:v>44896</c:v>
                </c:pt>
                <c:pt idx="3">
                  <c:v>44927</c:v>
                </c:pt>
                <c:pt idx="4">
                  <c:v>44958</c:v>
                </c:pt>
                <c:pt idx="5">
                  <c:v>44986</c:v>
                </c:pt>
                <c:pt idx="6">
                  <c:v>45017</c:v>
                </c:pt>
                <c:pt idx="7">
                  <c:v>45047</c:v>
                </c:pt>
                <c:pt idx="8">
                  <c:v>45078</c:v>
                </c:pt>
                <c:pt idx="9">
                  <c:v>45108</c:v>
                </c:pt>
              </c:numCache>
            </c:numRef>
          </c:cat>
          <c:val>
            <c:numRef>
              <c:f>wksDatabase01!$DU$62:$DU$71</c:f>
              <c:numCache>
                <c:formatCode>0.00%</c:formatCode>
                <c:ptCount val="10"/>
                <c:pt idx="0">
                  <c:v>0.29629629629629628</c:v>
                </c:pt>
                <c:pt idx="1">
                  <c:v>0.1951219512195122</c:v>
                </c:pt>
                <c:pt idx="2">
                  <c:v>0.15555555555555556</c:v>
                </c:pt>
                <c:pt idx="3">
                  <c:v>0.28333333333333333</c:v>
                </c:pt>
                <c:pt idx="4">
                  <c:v>0.37681159420289856</c:v>
                </c:pt>
                <c:pt idx="5">
                  <c:v>0.21428571428571427</c:v>
                </c:pt>
                <c:pt idx="6">
                  <c:v>0.31578947368421051</c:v>
                </c:pt>
                <c:pt idx="7">
                  <c:v>0.36585365853658536</c:v>
                </c:pt>
                <c:pt idx="8">
                  <c:v>0.14102564102564102</c:v>
                </c:pt>
                <c:pt idx="9">
                  <c:v>0.25</c:v>
                </c:pt>
              </c:numCache>
            </c:numRef>
          </c:val>
          <c:smooth val="0"/>
          <c:extLst>
            <c:ext xmlns:c16="http://schemas.microsoft.com/office/drawing/2014/chart" uri="{C3380CC4-5D6E-409C-BE32-E72D297353CC}">
              <c16:uniqueId val="{00000000-6211-4AEA-82E8-7E314D978074}"/>
            </c:ext>
          </c:extLst>
        </c:ser>
        <c:ser>
          <c:idx val="1"/>
          <c:order val="1"/>
          <c:tx>
            <c:v>Center</c:v>
          </c:tx>
          <c:spPr>
            <a:ln w="12700">
              <a:solidFill>
                <a:srgbClr val="000000"/>
              </a:solidFill>
              <a:prstDash val="solid"/>
            </a:ln>
          </c:spPr>
          <c:marker>
            <c:symbol val="none"/>
          </c:marker>
          <c:cat>
            <c:numRef>
              <c:f>wksDatabase01!$DR$62:$DR$71</c:f>
              <c:numCache>
                <c:formatCode>mmm\-yy</c:formatCode>
                <c:ptCount val="10"/>
                <c:pt idx="0">
                  <c:v>44835</c:v>
                </c:pt>
                <c:pt idx="1">
                  <c:v>44866</c:v>
                </c:pt>
                <c:pt idx="2">
                  <c:v>44896</c:v>
                </c:pt>
                <c:pt idx="3">
                  <c:v>44927</c:v>
                </c:pt>
                <c:pt idx="4">
                  <c:v>44958</c:v>
                </c:pt>
                <c:pt idx="5">
                  <c:v>44986</c:v>
                </c:pt>
                <c:pt idx="6">
                  <c:v>45017</c:v>
                </c:pt>
                <c:pt idx="7">
                  <c:v>45047</c:v>
                </c:pt>
                <c:pt idx="8">
                  <c:v>45078</c:v>
                </c:pt>
                <c:pt idx="9">
                  <c:v>45108</c:v>
                </c:pt>
              </c:numCache>
            </c:numRef>
          </c:cat>
          <c:val>
            <c:numRef>
              <c:f>wksDatabase01!$DV$62:$DV$71</c:f>
              <c:numCache>
                <c:formatCode>0.00%</c:formatCode>
                <c:ptCount val="10"/>
                <c:pt idx="0">
                  <c:v>0.26333333333333331</c:v>
                </c:pt>
                <c:pt idx="1">
                  <c:v>0.26333333333333331</c:v>
                </c:pt>
                <c:pt idx="2">
                  <c:v>0.26333333333333331</c:v>
                </c:pt>
                <c:pt idx="3">
                  <c:v>0.26333333333333331</c:v>
                </c:pt>
                <c:pt idx="4">
                  <c:v>0.26333333333333331</c:v>
                </c:pt>
                <c:pt idx="5">
                  <c:v>0.26333333333333331</c:v>
                </c:pt>
                <c:pt idx="6">
                  <c:v>0.26333333333333331</c:v>
                </c:pt>
                <c:pt idx="7">
                  <c:v>0.26333333333333331</c:v>
                </c:pt>
                <c:pt idx="8">
                  <c:v>0.26333333333333331</c:v>
                </c:pt>
                <c:pt idx="9">
                  <c:v>0.26333333333333331</c:v>
                </c:pt>
              </c:numCache>
            </c:numRef>
          </c:val>
          <c:smooth val="0"/>
          <c:extLst>
            <c:ext xmlns:c16="http://schemas.microsoft.com/office/drawing/2014/chart" uri="{C3380CC4-5D6E-409C-BE32-E72D297353CC}">
              <c16:uniqueId val="{00000001-6211-4AEA-82E8-7E314D978074}"/>
            </c:ext>
          </c:extLst>
        </c:ser>
        <c:ser>
          <c:idx val="2"/>
          <c:order val="2"/>
          <c:tx>
            <c:v>UCL</c:v>
          </c:tx>
          <c:spPr>
            <a:ln w="12700">
              <a:solidFill>
                <a:srgbClr val="000000"/>
              </a:solidFill>
              <a:prstDash val="sysDash"/>
            </a:ln>
          </c:spPr>
          <c:marker>
            <c:symbol val="none"/>
          </c:marker>
          <c:cat>
            <c:numRef>
              <c:f>wksDatabase01!$DR$62:$DR$71</c:f>
              <c:numCache>
                <c:formatCode>mmm\-yy</c:formatCode>
                <c:ptCount val="10"/>
                <c:pt idx="0">
                  <c:v>44835</c:v>
                </c:pt>
                <c:pt idx="1">
                  <c:v>44866</c:v>
                </c:pt>
                <c:pt idx="2">
                  <c:v>44896</c:v>
                </c:pt>
                <c:pt idx="3">
                  <c:v>44927</c:v>
                </c:pt>
                <c:pt idx="4">
                  <c:v>44958</c:v>
                </c:pt>
                <c:pt idx="5">
                  <c:v>44986</c:v>
                </c:pt>
                <c:pt idx="6">
                  <c:v>45017</c:v>
                </c:pt>
                <c:pt idx="7">
                  <c:v>45047</c:v>
                </c:pt>
                <c:pt idx="8">
                  <c:v>45078</c:v>
                </c:pt>
                <c:pt idx="9">
                  <c:v>45108</c:v>
                </c:pt>
              </c:numCache>
            </c:numRef>
          </c:cat>
          <c:val>
            <c:numRef>
              <c:f>wksDatabase01!$DX$62:$DX$71</c:f>
              <c:numCache>
                <c:formatCode>0.00%</c:formatCode>
                <c:ptCount val="10"/>
                <c:pt idx="0">
                  <c:v>0.51762246594218653</c:v>
                </c:pt>
                <c:pt idx="1">
                  <c:v>0.46968964370272398</c:v>
                </c:pt>
                <c:pt idx="2">
                  <c:v>0.46030484847645692</c:v>
                </c:pt>
                <c:pt idx="3">
                  <c:v>0.43391566926918956</c:v>
                </c:pt>
                <c:pt idx="4">
                  <c:v>0.42240218179438377</c:v>
                </c:pt>
                <c:pt idx="5">
                  <c:v>0.39680732376760847</c:v>
                </c:pt>
                <c:pt idx="6">
                  <c:v>0.41489971621902677</c:v>
                </c:pt>
                <c:pt idx="7">
                  <c:v>0.40924927973616532</c:v>
                </c:pt>
                <c:pt idx="8">
                  <c:v>0.41294393901800169</c:v>
                </c:pt>
                <c:pt idx="9">
                  <c:v>0.53304768840798133</c:v>
                </c:pt>
              </c:numCache>
            </c:numRef>
          </c:val>
          <c:smooth val="0"/>
          <c:extLst>
            <c:ext xmlns:c16="http://schemas.microsoft.com/office/drawing/2014/chart" uri="{C3380CC4-5D6E-409C-BE32-E72D297353CC}">
              <c16:uniqueId val="{00000003-6211-4AEA-82E8-7E314D978074}"/>
            </c:ext>
          </c:extLst>
        </c:ser>
        <c:ser>
          <c:idx val="3"/>
          <c:order val="3"/>
          <c:tx>
            <c:v>LCL</c:v>
          </c:tx>
          <c:spPr>
            <a:ln w="12700">
              <a:solidFill>
                <a:srgbClr val="000000"/>
              </a:solidFill>
              <a:prstDash val="sysDash"/>
            </a:ln>
          </c:spPr>
          <c:marker>
            <c:symbol val="none"/>
          </c:marker>
          <c:cat>
            <c:numRef>
              <c:f>wksDatabase01!$DR$62:$DR$71</c:f>
              <c:numCache>
                <c:formatCode>mmm\-yy</c:formatCode>
                <c:ptCount val="10"/>
                <c:pt idx="0">
                  <c:v>44835</c:v>
                </c:pt>
                <c:pt idx="1">
                  <c:v>44866</c:v>
                </c:pt>
                <c:pt idx="2">
                  <c:v>44896</c:v>
                </c:pt>
                <c:pt idx="3">
                  <c:v>44927</c:v>
                </c:pt>
                <c:pt idx="4">
                  <c:v>44958</c:v>
                </c:pt>
                <c:pt idx="5">
                  <c:v>44986</c:v>
                </c:pt>
                <c:pt idx="6">
                  <c:v>45017</c:v>
                </c:pt>
                <c:pt idx="7">
                  <c:v>45047</c:v>
                </c:pt>
                <c:pt idx="8">
                  <c:v>45078</c:v>
                </c:pt>
                <c:pt idx="9">
                  <c:v>45108</c:v>
                </c:pt>
              </c:numCache>
            </c:numRef>
          </c:cat>
          <c:val>
            <c:numRef>
              <c:f>wksDatabase01!$DY$62:$DY$71</c:f>
              <c:numCache>
                <c:formatCode>0.00%</c:formatCode>
                <c:ptCount val="10"/>
                <c:pt idx="0">
                  <c:v>9.0442007244800893E-3</c:v>
                </c:pt>
                <c:pt idx="1">
                  <c:v>5.6977022963942636E-2</c:v>
                </c:pt>
                <c:pt idx="2">
                  <c:v>6.636181819020967E-2</c:v>
                </c:pt>
                <c:pt idx="3">
                  <c:v>9.2750997397477025E-2</c:v>
                </c:pt>
                <c:pt idx="4">
                  <c:v>0.10426448487228285</c:v>
                </c:pt>
                <c:pt idx="5">
                  <c:v>0.12985934289905815</c:v>
                </c:pt>
                <c:pt idx="6">
                  <c:v>0.11176695044763985</c:v>
                </c:pt>
                <c:pt idx="7">
                  <c:v>0.1174173869305013</c:v>
                </c:pt>
                <c:pt idx="8">
                  <c:v>0.11372272764866492</c:v>
                </c:pt>
                <c:pt idx="9">
                  <c:v>0</c:v>
                </c:pt>
              </c:numCache>
            </c:numRef>
          </c:val>
          <c:smooth val="0"/>
          <c:extLst>
            <c:ext xmlns:c16="http://schemas.microsoft.com/office/drawing/2014/chart" uri="{C3380CC4-5D6E-409C-BE32-E72D297353CC}">
              <c16:uniqueId val="{00000005-6211-4AEA-82E8-7E314D978074}"/>
            </c:ext>
          </c:extLst>
        </c:ser>
        <c:dLbls>
          <c:showLegendKey val="0"/>
          <c:showVal val="0"/>
          <c:showCatName val="0"/>
          <c:showSerName val="0"/>
          <c:showPercent val="0"/>
          <c:showBubbleSize val="0"/>
        </c:dLbls>
        <c:marker val="1"/>
        <c:smooth val="0"/>
        <c:axId val="435444040"/>
        <c:axId val="1"/>
      </c:lineChart>
      <c:catAx>
        <c:axId val="43544404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0%" sourceLinked="0"/>
        <c:majorTickMark val="cross"/>
        <c:minorTickMark val="in"/>
        <c:tickLblPos val="nextTo"/>
        <c:spPr>
          <a:ln w="3175">
            <a:solidFill>
              <a:srgbClr val="000000"/>
            </a:solidFill>
            <a:prstDash val="solid"/>
          </a:ln>
        </c:spPr>
        <c:txPr>
          <a:bodyPr rot="0" vert="horz"/>
          <a:lstStyle/>
          <a:p>
            <a:pPr>
              <a:defRPr/>
            </a:pPr>
            <a:endParaRPr lang="en-US"/>
          </a:p>
        </c:txPr>
        <c:crossAx val="435444040"/>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900" b="1"/>
            </a:pPr>
            <a:r>
              <a:rPr lang="en-US" sz="900" b="1"/>
              <a:t>% of service users receiving Individual Placement Support (P Chart)</a:t>
            </a:r>
          </a:p>
        </c:rich>
      </c:tx>
      <c:layout>
        <c:manualLayout>
          <c:xMode val="edge"/>
          <c:yMode val="edge"/>
          <c:x val="0.16694101456948376"/>
          <c:y val="4.7207545877874704E-3"/>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wksDatabase01!$EL$62:$EL$78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wksDatabase01!$EM$62:$EM$78</c:f>
              <c:numCache>
                <c:formatCode>0.00%</c:formatCode>
                <c:ptCount val="17"/>
                <c:pt idx="0">
                  <c:v>0.153</c:v>
                </c:pt>
                <c:pt idx="1">
                  <c:v>0.14799999999999999</c:v>
                </c:pt>
                <c:pt idx="2">
                  <c:v>0.16600000000000001</c:v>
                </c:pt>
                <c:pt idx="3">
                  <c:v>0.153</c:v>
                </c:pt>
                <c:pt idx="4">
                  <c:v>0.14799999999999999</c:v>
                </c:pt>
                <c:pt idx="5">
                  <c:v>0.156</c:v>
                </c:pt>
                <c:pt idx="6">
                  <c:v>0.14899999999999999</c:v>
                </c:pt>
                <c:pt idx="7">
                  <c:v>0.14299999999999999</c:v>
                </c:pt>
                <c:pt idx="8">
                  <c:v>0.156</c:v>
                </c:pt>
                <c:pt idx="9">
                  <c:v>0.127</c:v>
                </c:pt>
                <c:pt idx="10" formatCode="0%">
                  <c:v>0.18</c:v>
                </c:pt>
                <c:pt idx="11">
                  <c:v>0.14399999999999999</c:v>
                </c:pt>
                <c:pt idx="12">
                  <c:v>0.17699999999999999</c:v>
                </c:pt>
                <c:pt idx="13">
                  <c:v>0.16800000000000001</c:v>
                </c:pt>
                <c:pt idx="14">
                  <c:v>0.154</c:v>
                </c:pt>
                <c:pt idx="15">
                  <c:v>0.18600000000000003</c:v>
                </c:pt>
                <c:pt idx="16">
                  <c:v>0.19500000000000001</c:v>
                </c:pt>
              </c:numCache>
            </c:numRef>
          </c:val>
          <c:smooth val="0"/>
          <c:extLst>
            <c:ext xmlns:c16="http://schemas.microsoft.com/office/drawing/2014/chart" uri="{C3380CC4-5D6E-409C-BE32-E72D297353CC}">
              <c16:uniqueId val="{00000000-A198-43E7-94A8-9927C5D45E2F}"/>
            </c:ext>
          </c:extLst>
        </c:ser>
        <c:ser>
          <c:idx val="1"/>
          <c:order val="1"/>
          <c:tx>
            <c:v>Center</c:v>
          </c:tx>
          <c:spPr>
            <a:ln w="12700">
              <a:solidFill>
                <a:srgbClr val="000000"/>
              </a:solidFill>
              <a:prstDash val="solid"/>
            </a:ln>
          </c:spPr>
          <c:marker>
            <c:symbol val="none"/>
          </c:marker>
          <c:cat>
            <c:numRef>
              <c:f>wksDatabase01!$EL$62:$EL$78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wksDatabase01!$EV$62:$EV$78</c:f>
              <c:numCache>
                <c:formatCode>0.0</c:formatCode>
                <c:ptCount val="17"/>
                <c:pt idx="0">
                  <c:v>0.15899999999999997</c:v>
                </c:pt>
                <c:pt idx="1">
                  <c:v>0.15899999999999997</c:v>
                </c:pt>
                <c:pt idx="2">
                  <c:v>0.15899999999999997</c:v>
                </c:pt>
                <c:pt idx="3">
                  <c:v>0.15899999999999997</c:v>
                </c:pt>
                <c:pt idx="4">
                  <c:v>0.15899999999999997</c:v>
                </c:pt>
                <c:pt idx="5">
                  <c:v>0.15899999999999997</c:v>
                </c:pt>
                <c:pt idx="6">
                  <c:v>0.15899999999999997</c:v>
                </c:pt>
                <c:pt idx="7">
                  <c:v>0.15899999999999997</c:v>
                </c:pt>
                <c:pt idx="8">
                  <c:v>0.15899999999999997</c:v>
                </c:pt>
                <c:pt idx="9">
                  <c:v>0.15899999999999997</c:v>
                </c:pt>
                <c:pt idx="10">
                  <c:v>0.15899999999999997</c:v>
                </c:pt>
                <c:pt idx="11">
                  <c:v>0.15899999999999997</c:v>
                </c:pt>
                <c:pt idx="12">
                  <c:v>0.15899999999999997</c:v>
                </c:pt>
                <c:pt idx="13">
                  <c:v>0.15899999999999997</c:v>
                </c:pt>
                <c:pt idx="14">
                  <c:v>0.15899999999999997</c:v>
                </c:pt>
                <c:pt idx="15">
                  <c:v>0.15899999999999997</c:v>
                </c:pt>
                <c:pt idx="16">
                  <c:v>0.15899999999999997</c:v>
                </c:pt>
              </c:numCache>
            </c:numRef>
          </c:val>
          <c:smooth val="0"/>
          <c:extLst>
            <c:ext xmlns:c16="http://schemas.microsoft.com/office/drawing/2014/chart" uri="{C3380CC4-5D6E-409C-BE32-E72D297353CC}">
              <c16:uniqueId val="{00000001-A198-43E7-94A8-9927C5D45E2F}"/>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A198-43E7-94A8-9927C5D45E2F}"/>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wksDatabase01!$EL$62:$EL$78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wksDatabase01!$EW$62:$EW$78</c:f>
              <c:numCache>
                <c:formatCode>0.0</c:formatCode>
                <c:ptCount val="17"/>
                <c:pt idx="0">
                  <c:v>#N/A</c:v>
                </c:pt>
                <c:pt idx="1">
                  <c:v>0.20720478723404254</c:v>
                </c:pt>
                <c:pt idx="2">
                  <c:v>0.20720478723404254</c:v>
                </c:pt>
                <c:pt idx="3">
                  <c:v>0.20720478723404254</c:v>
                </c:pt>
                <c:pt idx="4">
                  <c:v>0.20720478723404254</c:v>
                </c:pt>
                <c:pt idx="5">
                  <c:v>0.20720478723404254</c:v>
                </c:pt>
                <c:pt idx="6">
                  <c:v>0.20720478723404254</c:v>
                </c:pt>
                <c:pt idx="7">
                  <c:v>0.20720478723404254</c:v>
                </c:pt>
                <c:pt idx="8">
                  <c:v>0.20720478723404254</c:v>
                </c:pt>
                <c:pt idx="9">
                  <c:v>0.20720478723404254</c:v>
                </c:pt>
                <c:pt idx="10">
                  <c:v>0.20720478723404254</c:v>
                </c:pt>
                <c:pt idx="11">
                  <c:v>0.20720478723404254</c:v>
                </c:pt>
                <c:pt idx="12">
                  <c:v>0.20720478723404254</c:v>
                </c:pt>
                <c:pt idx="13">
                  <c:v>0.20720478723404254</c:v>
                </c:pt>
                <c:pt idx="14">
                  <c:v>0.20720478723404254</c:v>
                </c:pt>
                <c:pt idx="15">
                  <c:v>0.20720478723404254</c:v>
                </c:pt>
                <c:pt idx="16">
                  <c:v>0.20720478723404254</c:v>
                </c:pt>
              </c:numCache>
            </c:numRef>
          </c:val>
          <c:smooth val="0"/>
          <c:extLst>
            <c:ext xmlns:c16="http://schemas.microsoft.com/office/drawing/2014/chart" uri="{C3380CC4-5D6E-409C-BE32-E72D297353CC}">
              <c16:uniqueId val="{00000003-A198-43E7-94A8-9927C5D45E2F}"/>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A198-43E7-94A8-9927C5D45E2F}"/>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wksDatabase01!$EL$62:$EL$78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wksDatabase01!$EX$62:$EX$78</c:f>
              <c:numCache>
                <c:formatCode>0.0</c:formatCode>
                <c:ptCount val="17"/>
                <c:pt idx="0">
                  <c:v>#N/A</c:v>
                </c:pt>
                <c:pt idx="1">
                  <c:v>0.11079521276595741</c:v>
                </c:pt>
                <c:pt idx="2">
                  <c:v>0.11079521276595741</c:v>
                </c:pt>
                <c:pt idx="3">
                  <c:v>0.11079521276595741</c:v>
                </c:pt>
                <c:pt idx="4">
                  <c:v>0.11079521276595741</c:v>
                </c:pt>
                <c:pt idx="5">
                  <c:v>0.11079521276595741</c:v>
                </c:pt>
                <c:pt idx="6">
                  <c:v>0.11079521276595741</c:v>
                </c:pt>
                <c:pt idx="7">
                  <c:v>0.11079521276595741</c:v>
                </c:pt>
                <c:pt idx="8">
                  <c:v>0.11079521276595741</c:v>
                </c:pt>
                <c:pt idx="9">
                  <c:v>0.11079521276595741</c:v>
                </c:pt>
                <c:pt idx="10">
                  <c:v>0.11079521276595741</c:v>
                </c:pt>
                <c:pt idx="11">
                  <c:v>0.11079521276595741</c:v>
                </c:pt>
                <c:pt idx="12">
                  <c:v>0.11079521276595741</c:v>
                </c:pt>
                <c:pt idx="13">
                  <c:v>0.11079521276595741</c:v>
                </c:pt>
                <c:pt idx="14">
                  <c:v>0.11079521276595741</c:v>
                </c:pt>
                <c:pt idx="15">
                  <c:v>0.11079521276595741</c:v>
                </c:pt>
                <c:pt idx="16">
                  <c:v>0.11079521276595741</c:v>
                </c:pt>
              </c:numCache>
            </c:numRef>
          </c:val>
          <c:smooth val="0"/>
          <c:extLst>
            <c:ext xmlns:c16="http://schemas.microsoft.com/office/drawing/2014/chart" uri="{C3380CC4-5D6E-409C-BE32-E72D297353CC}">
              <c16:uniqueId val="{00000005-A198-43E7-94A8-9927C5D45E2F}"/>
            </c:ext>
          </c:extLst>
        </c:ser>
        <c:dLbls>
          <c:showLegendKey val="0"/>
          <c:showVal val="0"/>
          <c:showCatName val="0"/>
          <c:showSerName val="0"/>
          <c:showPercent val="0"/>
          <c:showBubbleSize val="0"/>
        </c:dLbls>
        <c:marker val="1"/>
        <c:smooth val="0"/>
        <c:axId val="429632664"/>
        <c:axId val="1"/>
      </c:lineChart>
      <c:catAx>
        <c:axId val="429632664"/>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5.000000000000001E-2"/>
        </c:scaling>
        <c:delete val="0"/>
        <c:axPos val="l"/>
        <c:numFmt formatCode="0%" sourceLinked="0"/>
        <c:majorTickMark val="cross"/>
        <c:minorTickMark val="in"/>
        <c:tickLblPos val="nextTo"/>
        <c:spPr>
          <a:ln w="3175">
            <a:solidFill>
              <a:srgbClr val="000000"/>
            </a:solidFill>
            <a:prstDash val="solid"/>
          </a:ln>
        </c:spPr>
        <c:txPr>
          <a:bodyPr rot="0" vert="horz"/>
          <a:lstStyle/>
          <a:p>
            <a:pPr>
              <a:defRPr/>
            </a:pPr>
            <a:endParaRPr lang="en-US"/>
          </a:p>
        </c:txPr>
        <c:crossAx val="429632664"/>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800" b="0" i="0" u="none" strike="noStrike" baseline="0">
          <a:solidFill>
            <a:srgbClr val="000000"/>
          </a:solidFill>
          <a:latin typeface="Arial"/>
          <a:ea typeface="Arial"/>
          <a:cs typeface="Arial"/>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 of service users with paid employment</a:t>
            </a:r>
          </a:p>
        </c:rich>
      </c:tx>
      <c:layout>
        <c:manualLayout>
          <c:xMode val="edge"/>
          <c:yMode val="edge"/>
          <c:x val="0.23086495766976498"/>
          <c:y val="3.7931196100487438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wksDatabase01!$FF$62:$FF$79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wksDatabase01!$FG$62:$FG$79</c:f>
              <c:numCache>
                <c:formatCode>0%</c:formatCode>
                <c:ptCount val="18"/>
                <c:pt idx="0">
                  <c:v>7.0000000000000007E-2</c:v>
                </c:pt>
                <c:pt idx="1">
                  <c:v>0.06</c:v>
                </c:pt>
                <c:pt idx="2">
                  <c:v>0.04</c:v>
                </c:pt>
                <c:pt idx="3">
                  <c:v>0.05</c:v>
                </c:pt>
                <c:pt idx="4">
                  <c:v>7.0000000000000007E-2</c:v>
                </c:pt>
                <c:pt idx="5">
                  <c:v>0.03</c:v>
                </c:pt>
                <c:pt idx="6">
                  <c:v>0.06</c:v>
                </c:pt>
                <c:pt idx="7">
                  <c:v>0.03</c:v>
                </c:pt>
                <c:pt idx="8">
                  <c:v>7.0000000000000007E-2</c:v>
                </c:pt>
                <c:pt idx="9">
                  <c:v>0.08</c:v>
                </c:pt>
                <c:pt idx="10">
                  <c:v>7.0000000000000007E-2</c:v>
                </c:pt>
                <c:pt idx="11">
                  <c:v>0.04</c:v>
                </c:pt>
                <c:pt idx="12">
                  <c:v>7.0000000000000007E-2</c:v>
                </c:pt>
                <c:pt idx="13">
                  <c:v>0.06</c:v>
                </c:pt>
                <c:pt idx="14">
                  <c:v>7.0000000000000007E-2</c:v>
                </c:pt>
                <c:pt idx="15">
                  <c:v>7.0000000000000007E-2</c:v>
                </c:pt>
                <c:pt idx="16">
                  <c:v>7.0000000000000007E-2</c:v>
                </c:pt>
                <c:pt idx="17">
                  <c:v>0.04</c:v>
                </c:pt>
              </c:numCache>
            </c:numRef>
          </c:val>
          <c:smooth val="0"/>
          <c:extLst>
            <c:ext xmlns:c16="http://schemas.microsoft.com/office/drawing/2014/chart" uri="{C3380CC4-5D6E-409C-BE32-E72D297353CC}">
              <c16:uniqueId val="{00000000-B504-4525-82CE-5BDBB6187FB4}"/>
            </c:ext>
          </c:extLst>
        </c:ser>
        <c:ser>
          <c:idx val="1"/>
          <c:order val="1"/>
          <c:tx>
            <c:v>Center</c:v>
          </c:tx>
          <c:spPr>
            <a:ln w="12700">
              <a:solidFill>
                <a:srgbClr val="000000"/>
              </a:solidFill>
              <a:prstDash val="solid"/>
            </a:ln>
          </c:spPr>
          <c:marker>
            <c:symbol val="none"/>
          </c:marker>
          <c:cat>
            <c:numRef>
              <c:f>wksDatabase01!$FF$62:$FF$79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wksDatabase01!$FP$62:$FP$79</c:f>
              <c:numCache>
                <c:formatCode>0.0</c:formatCode>
                <c:ptCount val="18"/>
                <c:pt idx="0">
                  <c:v>5.8333333333333362E-2</c:v>
                </c:pt>
                <c:pt idx="1">
                  <c:v>5.8333333333333362E-2</c:v>
                </c:pt>
                <c:pt idx="2">
                  <c:v>5.8333333333333362E-2</c:v>
                </c:pt>
                <c:pt idx="3">
                  <c:v>5.8333333333333362E-2</c:v>
                </c:pt>
                <c:pt idx="4">
                  <c:v>5.8333333333333362E-2</c:v>
                </c:pt>
                <c:pt idx="5">
                  <c:v>5.8333333333333362E-2</c:v>
                </c:pt>
                <c:pt idx="6">
                  <c:v>5.8333333333333362E-2</c:v>
                </c:pt>
                <c:pt idx="7">
                  <c:v>5.8333333333333362E-2</c:v>
                </c:pt>
                <c:pt idx="8">
                  <c:v>5.8333333333333362E-2</c:v>
                </c:pt>
                <c:pt idx="9">
                  <c:v>5.8333333333333362E-2</c:v>
                </c:pt>
                <c:pt idx="10">
                  <c:v>5.8333333333333362E-2</c:v>
                </c:pt>
                <c:pt idx="11">
                  <c:v>5.8333333333333362E-2</c:v>
                </c:pt>
                <c:pt idx="12">
                  <c:v>5.8333333333333362E-2</c:v>
                </c:pt>
                <c:pt idx="13">
                  <c:v>5.8333333333333362E-2</c:v>
                </c:pt>
                <c:pt idx="14">
                  <c:v>5.8333333333333362E-2</c:v>
                </c:pt>
                <c:pt idx="15">
                  <c:v>5.8333333333333362E-2</c:v>
                </c:pt>
                <c:pt idx="16">
                  <c:v>5.8333333333333362E-2</c:v>
                </c:pt>
                <c:pt idx="17">
                  <c:v>5.8333333333333362E-2</c:v>
                </c:pt>
              </c:numCache>
            </c:numRef>
          </c:val>
          <c:smooth val="0"/>
          <c:extLst>
            <c:ext xmlns:c16="http://schemas.microsoft.com/office/drawing/2014/chart" uri="{C3380CC4-5D6E-409C-BE32-E72D297353CC}">
              <c16:uniqueId val="{00000001-B504-4525-82CE-5BDBB6187FB4}"/>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B504-4525-82CE-5BDBB6187FB4}"/>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wksDatabase01!$FF$62:$FF$79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wksDatabase01!$FQ$62:$FQ$79</c:f>
              <c:numCache>
                <c:formatCode>0.0</c:formatCode>
                <c:ptCount val="18"/>
                <c:pt idx="0">
                  <c:v>#N/A</c:v>
                </c:pt>
                <c:pt idx="1">
                  <c:v>0.10996036712557369</c:v>
                </c:pt>
                <c:pt idx="2">
                  <c:v>0.10996036712557369</c:v>
                </c:pt>
                <c:pt idx="3">
                  <c:v>0.10996036712557369</c:v>
                </c:pt>
                <c:pt idx="4">
                  <c:v>0.10996036712557369</c:v>
                </c:pt>
                <c:pt idx="5">
                  <c:v>0.10996036712557369</c:v>
                </c:pt>
                <c:pt idx="6">
                  <c:v>0.10996036712557369</c:v>
                </c:pt>
                <c:pt idx="7">
                  <c:v>0.10996036712557369</c:v>
                </c:pt>
                <c:pt idx="8">
                  <c:v>0.10996036712557369</c:v>
                </c:pt>
                <c:pt idx="9">
                  <c:v>0.10996036712557369</c:v>
                </c:pt>
                <c:pt idx="10">
                  <c:v>0.10996036712557369</c:v>
                </c:pt>
                <c:pt idx="11">
                  <c:v>0.10996036712557369</c:v>
                </c:pt>
                <c:pt idx="12">
                  <c:v>0.10996036712557369</c:v>
                </c:pt>
                <c:pt idx="13">
                  <c:v>0.10996036712557369</c:v>
                </c:pt>
                <c:pt idx="14">
                  <c:v>0.10996036712557369</c:v>
                </c:pt>
                <c:pt idx="15">
                  <c:v>0.10996036712557369</c:v>
                </c:pt>
                <c:pt idx="16">
                  <c:v>0.10996036712557369</c:v>
                </c:pt>
                <c:pt idx="17">
                  <c:v>0.10996036712557369</c:v>
                </c:pt>
              </c:numCache>
            </c:numRef>
          </c:val>
          <c:smooth val="0"/>
          <c:extLst>
            <c:ext xmlns:c16="http://schemas.microsoft.com/office/drawing/2014/chart" uri="{C3380CC4-5D6E-409C-BE32-E72D297353CC}">
              <c16:uniqueId val="{00000003-B504-4525-82CE-5BDBB6187FB4}"/>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B504-4525-82CE-5BDBB6187FB4}"/>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wksDatabase01!$FF$62:$FF$79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wksDatabase01!$FR$62:$FR$79</c:f>
              <c:numCache>
                <c:formatCode>0.0</c:formatCode>
                <c:ptCount val="18"/>
                <c:pt idx="0">
                  <c:v>#N/A</c:v>
                </c:pt>
                <c:pt idx="1">
                  <c:v>6.7062995410930373E-3</c:v>
                </c:pt>
                <c:pt idx="2">
                  <c:v>6.7062995410930373E-3</c:v>
                </c:pt>
                <c:pt idx="3">
                  <c:v>6.7062995410930373E-3</c:v>
                </c:pt>
                <c:pt idx="4">
                  <c:v>6.7062995410930373E-3</c:v>
                </c:pt>
                <c:pt idx="5">
                  <c:v>6.7062995410930373E-3</c:v>
                </c:pt>
                <c:pt idx="6">
                  <c:v>6.7062995410930373E-3</c:v>
                </c:pt>
                <c:pt idx="7">
                  <c:v>6.7062995410930373E-3</c:v>
                </c:pt>
                <c:pt idx="8">
                  <c:v>6.7062995410930373E-3</c:v>
                </c:pt>
                <c:pt idx="9">
                  <c:v>6.7062995410930373E-3</c:v>
                </c:pt>
                <c:pt idx="10">
                  <c:v>6.7062995410930373E-3</c:v>
                </c:pt>
                <c:pt idx="11">
                  <c:v>6.7062995410930373E-3</c:v>
                </c:pt>
                <c:pt idx="12">
                  <c:v>6.7062995410930373E-3</c:v>
                </c:pt>
                <c:pt idx="13">
                  <c:v>6.7062995410930373E-3</c:v>
                </c:pt>
                <c:pt idx="14">
                  <c:v>6.7062995410930373E-3</c:v>
                </c:pt>
                <c:pt idx="15">
                  <c:v>6.7062995410930373E-3</c:v>
                </c:pt>
                <c:pt idx="16">
                  <c:v>6.7062995410930373E-3</c:v>
                </c:pt>
                <c:pt idx="17">
                  <c:v>6.7062995410930373E-3</c:v>
                </c:pt>
              </c:numCache>
            </c:numRef>
          </c:val>
          <c:smooth val="0"/>
          <c:extLst>
            <c:ext xmlns:c16="http://schemas.microsoft.com/office/drawing/2014/chart" uri="{C3380CC4-5D6E-409C-BE32-E72D297353CC}">
              <c16:uniqueId val="{00000005-B504-4525-82CE-5BDBB6187FB4}"/>
            </c:ext>
          </c:extLst>
        </c:ser>
        <c:dLbls>
          <c:showLegendKey val="0"/>
          <c:showVal val="0"/>
          <c:showCatName val="0"/>
          <c:showSerName val="0"/>
          <c:showPercent val="0"/>
          <c:showBubbleSize val="0"/>
        </c:dLbls>
        <c:marker val="1"/>
        <c:smooth val="0"/>
        <c:axId val="429625776"/>
        <c:axId val="1"/>
      </c:lineChart>
      <c:catAx>
        <c:axId val="42962577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0%" sourceLinked="1"/>
        <c:majorTickMark val="cross"/>
        <c:minorTickMark val="in"/>
        <c:tickLblPos val="nextTo"/>
        <c:spPr>
          <a:ln w="3175">
            <a:solidFill>
              <a:srgbClr val="000000"/>
            </a:solidFill>
            <a:prstDash val="solid"/>
          </a:ln>
        </c:spPr>
        <c:txPr>
          <a:bodyPr rot="0" vert="horz"/>
          <a:lstStyle/>
          <a:p>
            <a:pPr>
              <a:defRPr/>
            </a:pPr>
            <a:endParaRPr lang="en-US"/>
          </a:p>
        </c:txPr>
        <c:crossAx val="42962577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800" b="0" i="0" u="none" strike="noStrike" baseline="0">
          <a:solidFill>
            <a:srgbClr val="000000"/>
          </a:solidFill>
          <a:latin typeface="Arial"/>
          <a:ea typeface="Arial"/>
          <a:cs typeface="Arial"/>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Incidents (C-Chart)</a:t>
            </a:r>
          </a:p>
        </c:rich>
      </c:tx>
      <c:layout>
        <c:manualLayout>
          <c:xMode val="edge"/>
          <c:yMode val="edge"/>
          <c:x val="0.30102015331783966"/>
          <c:y val="3.7930896031763736E-2"/>
        </c:manualLayout>
      </c:layout>
      <c:overlay val="0"/>
      <c:spPr>
        <a:noFill/>
        <a:ln w="25400">
          <a:noFill/>
        </a:ln>
      </c:spPr>
    </c:title>
    <c:autoTitleDeleted val="0"/>
    <c:plotArea>
      <c:layout>
        <c:manualLayout>
          <c:layoutTarget val="inner"/>
          <c:xMode val="edge"/>
          <c:yMode val="edge"/>
          <c:x val="0.15097560147253608"/>
          <c:y val="0.14383038187574199"/>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6"/>
            <c:spPr>
              <a:solidFill>
                <a:srgbClr val="003366"/>
              </a:solidFill>
              <a:ln>
                <a:solidFill>
                  <a:srgbClr val="000080"/>
                </a:solidFill>
                <a:prstDash val="solid"/>
              </a:ln>
            </c:spPr>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wksDatabase01!$GA$62:$GA$79</c:f>
              <c:numCache>
                <c:formatCode>General</c:formatCode>
                <c:ptCount val="18"/>
                <c:pt idx="0">
                  <c:v>1024</c:v>
                </c:pt>
                <c:pt idx="1">
                  <c:v>1046</c:v>
                </c:pt>
                <c:pt idx="2">
                  <c:v>1072</c:v>
                </c:pt>
                <c:pt idx="3">
                  <c:v>1127</c:v>
                </c:pt>
                <c:pt idx="4">
                  <c:v>923</c:v>
                </c:pt>
                <c:pt idx="5">
                  <c:v>957</c:v>
                </c:pt>
                <c:pt idx="6">
                  <c:v>945</c:v>
                </c:pt>
                <c:pt idx="7">
                  <c:v>947</c:v>
                </c:pt>
                <c:pt idx="8">
                  <c:v>1060</c:v>
                </c:pt>
                <c:pt idx="9">
                  <c:v>946</c:v>
                </c:pt>
                <c:pt idx="10">
                  <c:v>1051</c:v>
                </c:pt>
                <c:pt idx="11">
                  <c:v>1057</c:v>
                </c:pt>
                <c:pt idx="12">
                  <c:v>974</c:v>
                </c:pt>
                <c:pt idx="13">
                  <c:v>1055</c:v>
                </c:pt>
                <c:pt idx="14">
                  <c:v>1173</c:v>
                </c:pt>
                <c:pt idx="15">
                  <c:v>1178</c:v>
                </c:pt>
                <c:pt idx="16">
                  <c:v>1151</c:v>
                </c:pt>
                <c:pt idx="17">
                  <c:v>1104</c:v>
                </c:pt>
              </c:numCache>
            </c:numRef>
          </c:val>
          <c:smooth val="0"/>
          <c:extLst>
            <c:ext xmlns:c16="http://schemas.microsoft.com/office/drawing/2014/chart" uri="{C3380CC4-5D6E-409C-BE32-E72D297353CC}">
              <c16:uniqueId val="{00000000-209F-41D9-8314-EC57DF46A022}"/>
            </c:ext>
          </c:extLst>
        </c:ser>
        <c:ser>
          <c:idx val="1"/>
          <c:order val="1"/>
          <c:tx>
            <c:v>Center</c:v>
          </c:tx>
          <c:spPr>
            <a:ln w="12700">
              <a:solidFill>
                <a:srgbClr val="000000"/>
              </a:solidFill>
              <a:prstDash val="solid"/>
            </a:ln>
          </c:spPr>
          <c:marker>
            <c:symbol val="none"/>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wksDatabase01!$GJ$62:$GJ$79</c:f>
              <c:numCache>
                <c:formatCode>0.0</c:formatCode>
                <c:ptCount val="18"/>
                <c:pt idx="0">
                  <c:v>1043.8888888888889</c:v>
                </c:pt>
                <c:pt idx="1">
                  <c:v>1043.8888888888889</c:v>
                </c:pt>
                <c:pt idx="2">
                  <c:v>1043.8888888888889</c:v>
                </c:pt>
                <c:pt idx="3">
                  <c:v>1043.8888888888889</c:v>
                </c:pt>
                <c:pt idx="4">
                  <c:v>1043.8888888888889</c:v>
                </c:pt>
                <c:pt idx="5">
                  <c:v>1043.8888888888889</c:v>
                </c:pt>
                <c:pt idx="6">
                  <c:v>1043.8888888888889</c:v>
                </c:pt>
                <c:pt idx="7">
                  <c:v>1043.8888888888889</c:v>
                </c:pt>
                <c:pt idx="8">
                  <c:v>1043.8888888888889</c:v>
                </c:pt>
                <c:pt idx="9">
                  <c:v>1043.8888888888889</c:v>
                </c:pt>
                <c:pt idx="10">
                  <c:v>1043.8888888888889</c:v>
                </c:pt>
                <c:pt idx="11">
                  <c:v>1043.8888888888889</c:v>
                </c:pt>
                <c:pt idx="12">
                  <c:v>1043.8888888888889</c:v>
                </c:pt>
                <c:pt idx="13">
                  <c:v>1043.8888888888889</c:v>
                </c:pt>
                <c:pt idx="14">
                  <c:v>1043.8888888888889</c:v>
                </c:pt>
                <c:pt idx="15">
                  <c:v>1043.8888888888889</c:v>
                </c:pt>
                <c:pt idx="16">
                  <c:v>1043.8888888888889</c:v>
                </c:pt>
                <c:pt idx="17">
                  <c:v>1043.8888888888889</c:v>
                </c:pt>
              </c:numCache>
            </c:numRef>
          </c:val>
          <c:smooth val="0"/>
          <c:extLst>
            <c:ext xmlns:c16="http://schemas.microsoft.com/office/drawing/2014/chart" uri="{C3380CC4-5D6E-409C-BE32-E72D297353CC}">
              <c16:uniqueId val="{00000001-209F-41D9-8314-EC57DF46A022}"/>
            </c:ext>
          </c:extLst>
        </c:ser>
        <c:ser>
          <c:idx val="2"/>
          <c:order val="2"/>
          <c:tx>
            <c:v>UCL</c:v>
          </c:tx>
          <c:spPr>
            <a:ln w="12700">
              <a:solidFill>
                <a:srgbClr val="000000"/>
              </a:solidFill>
              <a:prstDash val="sysDash"/>
            </a:ln>
          </c:spPr>
          <c:marker>
            <c:symbol val="none"/>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wksDatabase01!$GK$62:$GK$79</c:f>
              <c:numCache>
                <c:formatCode>0.0</c:formatCode>
                <c:ptCount val="18"/>
                <c:pt idx="0">
                  <c:v>#N/A</c:v>
                </c:pt>
                <c:pt idx="1">
                  <c:v>1185.1787825059102</c:v>
                </c:pt>
                <c:pt idx="2">
                  <c:v>1185.1787825059102</c:v>
                </c:pt>
                <c:pt idx="3">
                  <c:v>1185.1787825059102</c:v>
                </c:pt>
                <c:pt idx="4">
                  <c:v>1185.1787825059102</c:v>
                </c:pt>
                <c:pt idx="5">
                  <c:v>1185.1787825059102</c:v>
                </c:pt>
                <c:pt idx="6">
                  <c:v>1185.1787825059102</c:v>
                </c:pt>
                <c:pt idx="7">
                  <c:v>1185.1787825059102</c:v>
                </c:pt>
                <c:pt idx="8">
                  <c:v>1185.1787825059102</c:v>
                </c:pt>
                <c:pt idx="9">
                  <c:v>1185.1787825059102</c:v>
                </c:pt>
                <c:pt idx="10">
                  <c:v>1185.1787825059102</c:v>
                </c:pt>
                <c:pt idx="11">
                  <c:v>1185.1787825059102</c:v>
                </c:pt>
                <c:pt idx="12">
                  <c:v>1185.1787825059102</c:v>
                </c:pt>
                <c:pt idx="13">
                  <c:v>1185.1787825059102</c:v>
                </c:pt>
                <c:pt idx="14">
                  <c:v>1185.1787825059102</c:v>
                </c:pt>
                <c:pt idx="15">
                  <c:v>1185.1787825059102</c:v>
                </c:pt>
                <c:pt idx="16">
                  <c:v>1185.1787825059102</c:v>
                </c:pt>
                <c:pt idx="17">
                  <c:v>1185.1787825059102</c:v>
                </c:pt>
              </c:numCache>
            </c:numRef>
          </c:val>
          <c:smooth val="0"/>
          <c:extLst>
            <c:ext xmlns:c16="http://schemas.microsoft.com/office/drawing/2014/chart" uri="{C3380CC4-5D6E-409C-BE32-E72D297353CC}">
              <c16:uniqueId val="{00000003-209F-41D9-8314-EC57DF46A022}"/>
            </c:ext>
          </c:extLst>
        </c:ser>
        <c:ser>
          <c:idx val="3"/>
          <c:order val="3"/>
          <c:tx>
            <c:v>LCL</c:v>
          </c:tx>
          <c:spPr>
            <a:ln w="12700">
              <a:solidFill>
                <a:srgbClr val="000000"/>
              </a:solidFill>
              <a:prstDash val="sysDash"/>
            </a:ln>
          </c:spPr>
          <c:marker>
            <c:symbol val="none"/>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wksDatabase01!$GL$62:$GL$79</c:f>
              <c:numCache>
                <c:formatCode>0.0</c:formatCode>
                <c:ptCount val="18"/>
                <c:pt idx="0">
                  <c:v>#N/A</c:v>
                </c:pt>
                <c:pt idx="1">
                  <c:v>902.59899527186758</c:v>
                </c:pt>
                <c:pt idx="2">
                  <c:v>902.59899527186758</c:v>
                </c:pt>
                <c:pt idx="3">
                  <c:v>902.59899527186758</c:v>
                </c:pt>
                <c:pt idx="4">
                  <c:v>902.59899527186758</c:v>
                </c:pt>
                <c:pt idx="5">
                  <c:v>902.59899527186758</c:v>
                </c:pt>
                <c:pt idx="6">
                  <c:v>902.59899527186758</c:v>
                </c:pt>
                <c:pt idx="7">
                  <c:v>902.59899527186758</c:v>
                </c:pt>
                <c:pt idx="8">
                  <c:v>902.59899527186758</c:v>
                </c:pt>
                <c:pt idx="9">
                  <c:v>902.59899527186758</c:v>
                </c:pt>
                <c:pt idx="10">
                  <c:v>902.59899527186758</c:v>
                </c:pt>
                <c:pt idx="11">
                  <c:v>902.59899527186758</c:v>
                </c:pt>
                <c:pt idx="12">
                  <c:v>902.59899527186758</c:v>
                </c:pt>
                <c:pt idx="13">
                  <c:v>902.59899527186758</c:v>
                </c:pt>
                <c:pt idx="14">
                  <c:v>902.59899527186758</c:v>
                </c:pt>
                <c:pt idx="15">
                  <c:v>902.59899527186758</c:v>
                </c:pt>
                <c:pt idx="16">
                  <c:v>902.59899527186758</c:v>
                </c:pt>
                <c:pt idx="17">
                  <c:v>902.59899527186758</c:v>
                </c:pt>
              </c:numCache>
            </c:numRef>
          </c:val>
          <c:smooth val="0"/>
          <c:extLst>
            <c:ext xmlns:c16="http://schemas.microsoft.com/office/drawing/2014/chart" uri="{C3380CC4-5D6E-409C-BE32-E72D297353CC}">
              <c16:uniqueId val="{00000005-209F-41D9-8314-EC57DF46A022}"/>
            </c:ext>
          </c:extLst>
        </c:ser>
        <c:dLbls>
          <c:showLegendKey val="0"/>
          <c:showVal val="0"/>
          <c:showCatName val="0"/>
          <c:showSerName val="0"/>
          <c:showPercent val="0"/>
          <c:showBubbleSize val="0"/>
        </c:dLbls>
        <c:marker val="1"/>
        <c:smooth val="0"/>
        <c:axId val="536684368"/>
        <c:axId val="1"/>
      </c:lineChart>
      <c:catAx>
        <c:axId val="53668436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6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3668436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16096684262768"/>
          <c:y val="0.13073303216908136"/>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strRef>
              <c:f>wksDatabase01!$BJ$62:$BJ$66</c:f>
              <c:strCache>
                <c:ptCount val="5"/>
                <c:pt idx="0">
                  <c:v>Q1 2022/23</c:v>
                </c:pt>
                <c:pt idx="1">
                  <c:v>Q2 2022/23</c:v>
                </c:pt>
                <c:pt idx="2">
                  <c:v>Q3 2022/23</c:v>
                </c:pt>
                <c:pt idx="3">
                  <c:v>Q4 2022/23</c:v>
                </c:pt>
                <c:pt idx="4">
                  <c:v>Q1 2023/24</c:v>
                </c:pt>
              </c:strCache>
            </c:strRef>
          </c:cat>
          <c:val>
            <c:numRef>
              <c:f>wksDatabase01!$BK$62:$BK$66</c:f>
              <c:numCache>
                <c:formatCode>General</c:formatCode>
                <c:ptCount val="5"/>
                <c:pt idx="0">
                  <c:v>7.2</c:v>
                </c:pt>
                <c:pt idx="1">
                  <c:v>7.15</c:v>
                </c:pt>
                <c:pt idx="2">
                  <c:v>7.1</c:v>
                </c:pt>
                <c:pt idx="3">
                  <c:v>6.9</c:v>
                </c:pt>
                <c:pt idx="4">
                  <c:v>7</c:v>
                </c:pt>
              </c:numCache>
            </c:numRef>
          </c:val>
          <c:smooth val="0"/>
          <c:extLst>
            <c:ext xmlns:c16="http://schemas.microsoft.com/office/drawing/2014/chart" uri="{C3380CC4-5D6E-409C-BE32-E72D297353CC}">
              <c16:uniqueId val="{00000000-AF7F-47CB-A6E3-D8015BE4C909}"/>
            </c:ext>
          </c:extLst>
        </c:ser>
        <c:ser>
          <c:idx val="1"/>
          <c:order val="1"/>
          <c:tx>
            <c:v>Center</c:v>
          </c:tx>
          <c:spPr>
            <a:ln w="12700">
              <a:solidFill>
                <a:srgbClr val="000000"/>
              </a:solidFill>
              <a:prstDash val="solid"/>
            </a:ln>
          </c:spPr>
          <c:marker>
            <c:symbol val="none"/>
          </c:marker>
          <c:cat>
            <c:strRef>
              <c:f>wksDatabase01!$BJ$62:$BJ$66</c:f>
              <c:strCache>
                <c:ptCount val="5"/>
                <c:pt idx="0">
                  <c:v>Q1 2022/23</c:v>
                </c:pt>
                <c:pt idx="1">
                  <c:v>Q2 2022/23</c:v>
                </c:pt>
                <c:pt idx="2">
                  <c:v>Q3 2022/23</c:v>
                </c:pt>
                <c:pt idx="3">
                  <c:v>Q4 2022/23</c:v>
                </c:pt>
                <c:pt idx="4">
                  <c:v>Q1 2023/24</c:v>
                </c:pt>
              </c:strCache>
            </c:strRef>
          </c:cat>
          <c:val>
            <c:numRef>
              <c:f>wksDatabase01!$BT$62:$BT$66</c:f>
              <c:numCache>
                <c:formatCode>0.0</c:formatCode>
                <c:ptCount val="5"/>
                <c:pt idx="0">
                  <c:v>7.07</c:v>
                </c:pt>
                <c:pt idx="1">
                  <c:v>7.07</c:v>
                </c:pt>
                <c:pt idx="2">
                  <c:v>7.07</c:v>
                </c:pt>
                <c:pt idx="3">
                  <c:v>7.07</c:v>
                </c:pt>
                <c:pt idx="4">
                  <c:v>7.07</c:v>
                </c:pt>
              </c:numCache>
            </c:numRef>
          </c:val>
          <c:smooth val="0"/>
          <c:extLst>
            <c:ext xmlns:c16="http://schemas.microsoft.com/office/drawing/2014/chart" uri="{C3380CC4-5D6E-409C-BE32-E72D297353CC}">
              <c16:uniqueId val="{00000001-AF7F-47CB-A6E3-D8015BE4C909}"/>
            </c:ext>
          </c:extLst>
        </c:ser>
        <c:dLbls>
          <c:showLegendKey val="0"/>
          <c:showVal val="0"/>
          <c:showCatName val="0"/>
          <c:showSerName val="0"/>
          <c:showPercent val="0"/>
          <c:showBubbleSize val="0"/>
        </c:dLbls>
        <c:marker val="1"/>
        <c:smooth val="0"/>
        <c:axId val="432915520"/>
        <c:axId val="1"/>
      </c:lineChart>
      <c:catAx>
        <c:axId val="432915520"/>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32915520"/>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i="0"/>
            </a:pPr>
            <a:r>
              <a:rPr lang="en-US" b="1" i="0"/>
              <a:t>Unexpected deaths Trustwide (C Chart)</a:t>
            </a:r>
          </a:p>
        </c:rich>
      </c:tx>
      <c:layout>
        <c:manualLayout>
          <c:xMode val="edge"/>
          <c:yMode val="edge"/>
          <c:x val="0.17914114968696643"/>
          <c:y val="9.5122635897871358E-3"/>
        </c:manualLayout>
      </c:layout>
      <c:overlay val="0"/>
      <c:spPr>
        <a:noFill/>
        <a:ln w="25400">
          <a:noFill/>
        </a:ln>
      </c:spPr>
    </c:title>
    <c:autoTitleDeleted val="0"/>
    <c:plotArea>
      <c:layout>
        <c:manualLayout>
          <c:layoutTarget val="inner"/>
          <c:xMode val="edge"/>
          <c:yMode val="edge"/>
          <c:x val="8.1395681776564408E-2"/>
          <c:y val="0.1211175045427014"/>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6"/>
            <c:spPr>
              <a:solidFill>
                <a:srgbClr val="003366"/>
              </a:solidFill>
              <a:ln>
                <a:solidFill>
                  <a:srgbClr val="000080"/>
                </a:solidFill>
                <a:prstDash val="solid"/>
              </a:ln>
            </c:spPr>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wksDatabase01!$GA$62:$GA$79</c:f>
              <c:numCache>
                <c:formatCode>General</c:formatCode>
                <c:ptCount val="18"/>
                <c:pt idx="0">
                  <c:v>44</c:v>
                </c:pt>
                <c:pt idx="1">
                  <c:v>52</c:v>
                </c:pt>
                <c:pt idx="2">
                  <c:v>33</c:v>
                </c:pt>
                <c:pt idx="3">
                  <c:v>28</c:v>
                </c:pt>
                <c:pt idx="4">
                  <c:v>39</c:v>
                </c:pt>
                <c:pt idx="5">
                  <c:v>31</c:v>
                </c:pt>
                <c:pt idx="6">
                  <c:v>36</c:v>
                </c:pt>
                <c:pt idx="7">
                  <c:v>55</c:v>
                </c:pt>
                <c:pt idx="8">
                  <c:v>42</c:v>
                </c:pt>
                <c:pt idx="9">
                  <c:v>25</c:v>
                </c:pt>
                <c:pt idx="10">
                  <c:v>29</c:v>
                </c:pt>
                <c:pt idx="11">
                  <c:v>14</c:v>
                </c:pt>
                <c:pt idx="12">
                  <c:v>15</c:v>
                </c:pt>
                <c:pt idx="13">
                  <c:v>11</c:v>
                </c:pt>
                <c:pt idx="14">
                  <c:v>11</c:v>
                </c:pt>
                <c:pt idx="15">
                  <c:v>10</c:v>
                </c:pt>
                <c:pt idx="16">
                  <c:v>10</c:v>
                </c:pt>
                <c:pt idx="17">
                  <c:v>8</c:v>
                </c:pt>
              </c:numCache>
            </c:numRef>
          </c:val>
          <c:smooth val="0"/>
          <c:extLst>
            <c:ext xmlns:c16="http://schemas.microsoft.com/office/drawing/2014/chart" uri="{C3380CC4-5D6E-409C-BE32-E72D297353CC}">
              <c16:uniqueId val="{00000000-C5CB-4C52-902B-21B6A9298DC7}"/>
            </c:ext>
          </c:extLst>
        </c:ser>
        <c:ser>
          <c:idx val="1"/>
          <c:order val="1"/>
          <c:tx>
            <c:v>Center</c:v>
          </c:tx>
          <c:spPr>
            <a:ln w="12700">
              <a:solidFill>
                <a:srgbClr val="000000"/>
              </a:solidFill>
              <a:prstDash val="solid"/>
            </a:ln>
          </c:spPr>
          <c:marker>
            <c:symbol val="none"/>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wksDatabase01!$GJ$62:$GJ$79</c:f>
              <c:numCache>
                <c:formatCode>0.0</c:formatCode>
                <c:ptCount val="18"/>
                <c:pt idx="0">
                  <c:v>27.388888888888889</c:v>
                </c:pt>
                <c:pt idx="1">
                  <c:v>27.388888888888889</c:v>
                </c:pt>
                <c:pt idx="2">
                  <c:v>27.388888888888889</c:v>
                </c:pt>
                <c:pt idx="3">
                  <c:v>27.388888888888889</c:v>
                </c:pt>
                <c:pt idx="4">
                  <c:v>27.388888888888889</c:v>
                </c:pt>
                <c:pt idx="5">
                  <c:v>27.388888888888889</c:v>
                </c:pt>
                <c:pt idx="6">
                  <c:v>27.388888888888889</c:v>
                </c:pt>
                <c:pt idx="7">
                  <c:v>27.388888888888889</c:v>
                </c:pt>
                <c:pt idx="8">
                  <c:v>27.388888888888889</c:v>
                </c:pt>
                <c:pt idx="9">
                  <c:v>27.388888888888889</c:v>
                </c:pt>
                <c:pt idx="10">
                  <c:v>27.388888888888889</c:v>
                </c:pt>
                <c:pt idx="11">
                  <c:v>27.388888888888889</c:v>
                </c:pt>
                <c:pt idx="12">
                  <c:v>27.388888888888889</c:v>
                </c:pt>
                <c:pt idx="13">
                  <c:v>27.388888888888889</c:v>
                </c:pt>
                <c:pt idx="14">
                  <c:v>27.388888888888889</c:v>
                </c:pt>
                <c:pt idx="15">
                  <c:v>27.388888888888889</c:v>
                </c:pt>
                <c:pt idx="16">
                  <c:v>27.388888888888889</c:v>
                </c:pt>
                <c:pt idx="17">
                  <c:v>27.388888888888889</c:v>
                </c:pt>
              </c:numCache>
            </c:numRef>
          </c:val>
          <c:smooth val="0"/>
          <c:extLst>
            <c:ext xmlns:c16="http://schemas.microsoft.com/office/drawing/2014/chart" uri="{C3380CC4-5D6E-409C-BE32-E72D297353CC}">
              <c16:uniqueId val="{00000001-C5CB-4C52-902B-21B6A9298DC7}"/>
            </c:ext>
          </c:extLst>
        </c:ser>
        <c:ser>
          <c:idx val="2"/>
          <c:order val="2"/>
          <c:tx>
            <c:v>UCL</c:v>
          </c:tx>
          <c:spPr>
            <a:ln w="12700">
              <a:solidFill>
                <a:srgbClr val="000000"/>
              </a:solidFill>
              <a:prstDash val="sysDash"/>
            </a:ln>
          </c:spPr>
          <c:marker>
            <c:symbol val="none"/>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wksDatabase01!$GK$62:$GK$79</c:f>
              <c:numCache>
                <c:formatCode>0.0</c:formatCode>
                <c:ptCount val="18"/>
                <c:pt idx="0">
                  <c:v>#N/A</c:v>
                </c:pt>
                <c:pt idx="1">
                  <c:v>48.039702405785007</c:v>
                </c:pt>
                <c:pt idx="2">
                  <c:v>48.039702405785007</c:v>
                </c:pt>
                <c:pt idx="3">
                  <c:v>48.039702405785007</c:v>
                </c:pt>
                <c:pt idx="4">
                  <c:v>48.039702405785007</c:v>
                </c:pt>
                <c:pt idx="5">
                  <c:v>48.039702405785007</c:v>
                </c:pt>
                <c:pt idx="6">
                  <c:v>48.039702405785007</c:v>
                </c:pt>
                <c:pt idx="7">
                  <c:v>48.039702405785007</c:v>
                </c:pt>
                <c:pt idx="8">
                  <c:v>48.039702405785007</c:v>
                </c:pt>
                <c:pt idx="9">
                  <c:v>48.039702405785007</c:v>
                </c:pt>
                <c:pt idx="10">
                  <c:v>48.039702405785007</c:v>
                </c:pt>
                <c:pt idx="11">
                  <c:v>48.039702405785007</c:v>
                </c:pt>
                <c:pt idx="12">
                  <c:v>48.039702405785007</c:v>
                </c:pt>
                <c:pt idx="13">
                  <c:v>48.039702405785007</c:v>
                </c:pt>
                <c:pt idx="14">
                  <c:v>48.039702405785007</c:v>
                </c:pt>
                <c:pt idx="15">
                  <c:v>48.039702405785007</c:v>
                </c:pt>
                <c:pt idx="16">
                  <c:v>48.039702405785007</c:v>
                </c:pt>
                <c:pt idx="17">
                  <c:v>48.039702405785007</c:v>
                </c:pt>
              </c:numCache>
            </c:numRef>
          </c:val>
          <c:smooth val="0"/>
          <c:extLst>
            <c:ext xmlns:c16="http://schemas.microsoft.com/office/drawing/2014/chart" uri="{C3380CC4-5D6E-409C-BE32-E72D297353CC}">
              <c16:uniqueId val="{00000003-C5CB-4C52-902B-21B6A9298DC7}"/>
            </c:ext>
          </c:extLst>
        </c:ser>
        <c:ser>
          <c:idx val="3"/>
          <c:order val="3"/>
          <c:tx>
            <c:v>LCL</c:v>
          </c:tx>
          <c:spPr>
            <a:ln w="12700">
              <a:solidFill>
                <a:srgbClr val="000000"/>
              </a:solidFill>
              <a:prstDash val="sysDash"/>
            </a:ln>
          </c:spPr>
          <c:marker>
            <c:symbol val="none"/>
          </c:marker>
          <c:cat>
            <c:numRef>
              <c:f>wksDatabase01!$FZ$62:$FZ$79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wksDatabase01!$GL$62:$GL$79</c:f>
              <c:numCache>
                <c:formatCode>0.0</c:formatCode>
                <c:ptCount val="18"/>
                <c:pt idx="0">
                  <c:v>#N/A</c:v>
                </c:pt>
                <c:pt idx="1">
                  <c:v>6.7380753719927675</c:v>
                </c:pt>
                <c:pt idx="2">
                  <c:v>6.7380753719927675</c:v>
                </c:pt>
                <c:pt idx="3">
                  <c:v>6.7380753719927675</c:v>
                </c:pt>
                <c:pt idx="4">
                  <c:v>6.7380753719927675</c:v>
                </c:pt>
                <c:pt idx="5">
                  <c:v>6.7380753719927675</c:v>
                </c:pt>
                <c:pt idx="6">
                  <c:v>6.7380753719927675</c:v>
                </c:pt>
                <c:pt idx="7">
                  <c:v>6.7380753719927675</c:v>
                </c:pt>
                <c:pt idx="8">
                  <c:v>6.7380753719927675</c:v>
                </c:pt>
                <c:pt idx="9">
                  <c:v>6.7380753719927675</c:v>
                </c:pt>
                <c:pt idx="10">
                  <c:v>6.7380753719927675</c:v>
                </c:pt>
                <c:pt idx="11">
                  <c:v>6.7380753719927675</c:v>
                </c:pt>
                <c:pt idx="12">
                  <c:v>6.7380753719927675</c:v>
                </c:pt>
                <c:pt idx="13">
                  <c:v>6.7380753719927675</c:v>
                </c:pt>
                <c:pt idx="14">
                  <c:v>6.7380753719927675</c:v>
                </c:pt>
                <c:pt idx="15">
                  <c:v>6.7380753719927675</c:v>
                </c:pt>
                <c:pt idx="16">
                  <c:v>6.7380753719927675</c:v>
                </c:pt>
                <c:pt idx="17">
                  <c:v>6.7380753719927675</c:v>
                </c:pt>
              </c:numCache>
            </c:numRef>
          </c:val>
          <c:smooth val="0"/>
          <c:extLst>
            <c:ext xmlns:c16="http://schemas.microsoft.com/office/drawing/2014/chart" uri="{C3380CC4-5D6E-409C-BE32-E72D297353CC}">
              <c16:uniqueId val="{00000005-C5CB-4C52-902B-21B6A9298DC7}"/>
            </c:ext>
          </c:extLst>
        </c:ser>
        <c:dLbls>
          <c:showLegendKey val="0"/>
          <c:showVal val="0"/>
          <c:showCatName val="0"/>
          <c:showSerName val="0"/>
          <c:showPercent val="0"/>
          <c:showBubbleSize val="0"/>
        </c:dLbls>
        <c:marker val="1"/>
        <c:smooth val="0"/>
        <c:axId val="445042816"/>
        <c:axId val="1"/>
      </c:lineChart>
      <c:catAx>
        <c:axId val="44504281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4504281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sz="800" b="1" dirty="0"/>
              <a:t>Attendance at PSIRF Learning Sessions C Chart</a:t>
            </a:r>
          </a:p>
        </c:rich>
      </c:tx>
      <c:layout>
        <c:manualLayout>
          <c:xMode val="edge"/>
          <c:yMode val="edge"/>
          <c:x val="0.18662448723599007"/>
          <c:y val="3.7046562414983935E-3"/>
        </c:manualLayout>
      </c:layout>
      <c:overlay val="0"/>
      <c:spPr>
        <a:noFill/>
        <a:ln w="25400">
          <a:noFill/>
        </a:ln>
      </c:spPr>
    </c:title>
    <c:autoTitleDeleted val="0"/>
    <c:plotArea>
      <c:layout>
        <c:manualLayout>
          <c:layoutTarget val="inner"/>
          <c:xMode val="edge"/>
          <c:yMode val="edge"/>
          <c:x val="0.11695299521985286"/>
          <c:y val="0.10241285807093257"/>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6"/>
            <c:spPr>
              <a:solidFill>
                <a:srgbClr val="003366"/>
              </a:solidFill>
              <a:ln>
                <a:solidFill>
                  <a:srgbClr val="000080"/>
                </a:solidFill>
                <a:prstDash val="solid"/>
              </a:ln>
            </c:spPr>
          </c:marker>
          <c:cat>
            <c:numRef>
              <c:f>wksDatabase01!$GT$62:$GT$70</c:f>
              <c:numCache>
                <c:formatCode>mmm\-yy</c:formatCode>
                <c:ptCount val="9"/>
                <c:pt idx="0">
                  <c:v>44682</c:v>
                </c:pt>
                <c:pt idx="1">
                  <c:v>44713</c:v>
                </c:pt>
                <c:pt idx="2">
                  <c:v>44805</c:v>
                </c:pt>
                <c:pt idx="3">
                  <c:v>44835</c:v>
                </c:pt>
                <c:pt idx="4">
                  <c:v>44927</c:v>
                </c:pt>
                <c:pt idx="5">
                  <c:v>44958</c:v>
                </c:pt>
                <c:pt idx="6">
                  <c:v>44986</c:v>
                </c:pt>
                <c:pt idx="7">
                  <c:v>45017</c:v>
                </c:pt>
                <c:pt idx="8">
                  <c:v>45047</c:v>
                </c:pt>
              </c:numCache>
            </c:numRef>
          </c:cat>
          <c:val>
            <c:numRef>
              <c:f>wksDatabase01!$GU$62:$GU$70</c:f>
              <c:numCache>
                <c:formatCode>General</c:formatCode>
                <c:ptCount val="9"/>
                <c:pt idx="0">
                  <c:v>24</c:v>
                </c:pt>
                <c:pt idx="1">
                  <c:v>53</c:v>
                </c:pt>
                <c:pt idx="2">
                  <c:v>40</c:v>
                </c:pt>
                <c:pt idx="3">
                  <c:v>39</c:v>
                </c:pt>
                <c:pt idx="4">
                  <c:v>5</c:v>
                </c:pt>
                <c:pt idx="5">
                  <c:v>38</c:v>
                </c:pt>
                <c:pt idx="6">
                  <c:v>118</c:v>
                </c:pt>
                <c:pt idx="7">
                  <c:v>103</c:v>
                </c:pt>
                <c:pt idx="8">
                  <c:v>147</c:v>
                </c:pt>
              </c:numCache>
            </c:numRef>
          </c:val>
          <c:smooth val="0"/>
          <c:extLst>
            <c:ext xmlns:c16="http://schemas.microsoft.com/office/drawing/2014/chart" uri="{C3380CC4-5D6E-409C-BE32-E72D297353CC}">
              <c16:uniqueId val="{00000000-B02F-4418-8698-F97C642D14E4}"/>
            </c:ext>
          </c:extLst>
        </c:ser>
        <c:ser>
          <c:idx val="1"/>
          <c:order val="1"/>
          <c:tx>
            <c:v>Center</c:v>
          </c:tx>
          <c:spPr>
            <a:ln w="12700">
              <a:solidFill>
                <a:srgbClr val="000000"/>
              </a:solidFill>
              <a:prstDash val="solid"/>
            </a:ln>
          </c:spPr>
          <c:marker>
            <c:symbol val="none"/>
          </c:marker>
          <c:cat>
            <c:numRef>
              <c:f>wksDatabase01!$GT$62:$GT$70</c:f>
              <c:numCache>
                <c:formatCode>mmm\-yy</c:formatCode>
                <c:ptCount val="9"/>
                <c:pt idx="0">
                  <c:v>44682</c:v>
                </c:pt>
                <c:pt idx="1">
                  <c:v>44713</c:v>
                </c:pt>
                <c:pt idx="2">
                  <c:v>44805</c:v>
                </c:pt>
                <c:pt idx="3">
                  <c:v>44835</c:v>
                </c:pt>
                <c:pt idx="4">
                  <c:v>44927</c:v>
                </c:pt>
                <c:pt idx="5">
                  <c:v>44958</c:v>
                </c:pt>
                <c:pt idx="6">
                  <c:v>44986</c:v>
                </c:pt>
                <c:pt idx="7">
                  <c:v>45017</c:v>
                </c:pt>
                <c:pt idx="8">
                  <c:v>45047</c:v>
                </c:pt>
              </c:numCache>
            </c:numRef>
          </c:cat>
          <c:val>
            <c:numRef>
              <c:f>wksDatabase01!$HD$62:$HD$70</c:f>
              <c:numCache>
                <c:formatCode>0.0</c:formatCode>
                <c:ptCount val="9"/>
                <c:pt idx="0">
                  <c:v>63</c:v>
                </c:pt>
                <c:pt idx="1">
                  <c:v>63</c:v>
                </c:pt>
                <c:pt idx="2">
                  <c:v>63</c:v>
                </c:pt>
                <c:pt idx="3">
                  <c:v>63</c:v>
                </c:pt>
                <c:pt idx="4">
                  <c:v>63</c:v>
                </c:pt>
                <c:pt idx="5">
                  <c:v>63</c:v>
                </c:pt>
                <c:pt idx="6">
                  <c:v>63</c:v>
                </c:pt>
                <c:pt idx="7">
                  <c:v>63</c:v>
                </c:pt>
                <c:pt idx="8">
                  <c:v>63</c:v>
                </c:pt>
              </c:numCache>
            </c:numRef>
          </c:val>
          <c:smooth val="0"/>
          <c:extLst>
            <c:ext xmlns:c16="http://schemas.microsoft.com/office/drawing/2014/chart" uri="{C3380CC4-5D6E-409C-BE32-E72D297353CC}">
              <c16:uniqueId val="{00000001-B02F-4418-8698-F97C642D14E4}"/>
            </c:ext>
          </c:extLst>
        </c:ser>
        <c:ser>
          <c:idx val="2"/>
          <c:order val="2"/>
          <c:tx>
            <c:v>UCL</c:v>
          </c:tx>
          <c:spPr>
            <a:ln w="12700">
              <a:solidFill>
                <a:srgbClr val="000000"/>
              </a:solidFill>
              <a:prstDash val="sysDash"/>
            </a:ln>
          </c:spPr>
          <c:marker>
            <c:symbol val="none"/>
          </c:marker>
          <c:cat>
            <c:numRef>
              <c:f>wksDatabase01!$GT$62:$GT$70</c:f>
              <c:numCache>
                <c:formatCode>mmm\-yy</c:formatCode>
                <c:ptCount val="9"/>
                <c:pt idx="0">
                  <c:v>44682</c:v>
                </c:pt>
                <c:pt idx="1">
                  <c:v>44713</c:v>
                </c:pt>
                <c:pt idx="2">
                  <c:v>44805</c:v>
                </c:pt>
                <c:pt idx="3">
                  <c:v>44835</c:v>
                </c:pt>
                <c:pt idx="4">
                  <c:v>44927</c:v>
                </c:pt>
                <c:pt idx="5">
                  <c:v>44958</c:v>
                </c:pt>
                <c:pt idx="6">
                  <c:v>44986</c:v>
                </c:pt>
                <c:pt idx="7">
                  <c:v>45017</c:v>
                </c:pt>
                <c:pt idx="8">
                  <c:v>45047</c:v>
                </c:pt>
              </c:numCache>
            </c:numRef>
          </c:cat>
          <c:val>
            <c:numRef>
              <c:f>wksDatabase01!$HE$62:$HE$70</c:f>
              <c:numCache>
                <c:formatCode>0.0</c:formatCode>
                <c:ptCount val="9"/>
                <c:pt idx="0">
                  <c:v>#N/A</c:v>
                </c:pt>
                <c:pt idx="1">
                  <c:v>145.77925531914894</c:v>
                </c:pt>
                <c:pt idx="2">
                  <c:v>145.77925531914894</c:v>
                </c:pt>
                <c:pt idx="3">
                  <c:v>145.77925531914894</c:v>
                </c:pt>
                <c:pt idx="4">
                  <c:v>145.77925531914894</c:v>
                </c:pt>
                <c:pt idx="5">
                  <c:v>145.77925531914894</c:v>
                </c:pt>
                <c:pt idx="6">
                  <c:v>145.77925531914894</c:v>
                </c:pt>
                <c:pt idx="7">
                  <c:v>145.77925531914894</c:v>
                </c:pt>
                <c:pt idx="8">
                  <c:v>145.77925531914894</c:v>
                </c:pt>
              </c:numCache>
            </c:numRef>
          </c:val>
          <c:smooth val="0"/>
          <c:extLst>
            <c:ext xmlns:c16="http://schemas.microsoft.com/office/drawing/2014/chart" uri="{C3380CC4-5D6E-409C-BE32-E72D297353CC}">
              <c16:uniqueId val="{00000003-B02F-4418-8698-F97C642D14E4}"/>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B02F-4418-8698-F97C642D14E4}"/>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wksDatabase01!$GT$62:$GT$70</c:f>
              <c:numCache>
                <c:formatCode>mmm\-yy</c:formatCode>
                <c:ptCount val="9"/>
                <c:pt idx="0">
                  <c:v>44682</c:v>
                </c:pt>
                <c:pt idx="1">
                  <c:v>44713</c:v>
                </c:pt>
                <c:pt idx="2">
                  <c:v>44805</c:v>
                </c:pt>
                <c:pt idx="3">
                  <c:v>44835</c:v>
                </c:pt>
                <c:pt idx="4">
                  <c:v>44927</c:v>
                </c:pt>
                <c:pt idx="5">
                  <c:v>44958</c:v>
                </c:pt>
                <c:pt idx="6">
                  <c:v>44986</c:v>
                </c:pt>
                <c:pt idx="7">
                  <c:v>45017</c:v>
                </c:pt>
                <c:pt idx="8">
                  <c:v>45047</c:v>
                </c:pt>
              </c:numCache>
            </c:numRef>
          </c:cat>
          <c:val>
            <c:numRef>
              <c:f>wksDatabase01!$HF$62:$HF$70</c:f>
              <c:numCache>
                <c:formatCode>0.0</c:formatCode>
                <c:ptCount val="9"/>
                <c:pt idx="0">
                  <c:v>#N/A</c:v>
                </c:pt>
                <c:pt idx="1">
                  <c:v>-19.779255319148945</c:v>
                </c:pt>
                <c:pt idx="2">
                  <c:v>-19.779255319148945</c:v>
                </c:pt>
                <c:pt idx="3">
                  <c:v>-19.779255319148945</c:v>
                </c:pt>
                <c:pt idx="4">
                  <c:v>-19.779255319148945</c:v>
                </c:pt>
                <c:pt idx="5">
                  <c:v>-19.779255319148945</c:v>
                </c:pt>
                <c:pt idx="6">
                  <c:v>-19.779255319148945</c:v>
                </c:pt>
                <c:pt idx="7">
                  <c:v>-19.779255319148945</c:v>
                </c:pt>
                <c:pt idx="8">
                  <c:v>-19.779255319148945</c:v>
                </c:pt>
              </c:numCache>
            </c:numRef>
          </c:val>
          <c:smooth val="0"/>
          <c:extLst>
            <c:ext xmlns:c16="http://schemas.microsoft.com/office/drawing/2014/chart" uri="{C3380CC4-5D6E-409C-BE32-E72D297353CC}">
              <c16:uniqueId val="{00000005-B02F-4418-8698-F97C642D14E4}"/>
            </c:ext>
          </c:extLst>
        </c:ser>
        <c:dLbls>
          <c:showLegendKey val="0"/>
          <c:showVal val="0"/>
          <c:showCatName val="0"/>
          <c:showSerName val="0"/>
          <c:showPercent val="0"/>
          <c:showBubbleSize val="0"/>
        </c:dLbls>
        <c:marker val="1"/>
        <c:smooth val="0"/>
        <c:axId val="467794368"/>
        <c:axId val="1"/>
      </c:lineChart>
      <c:catAx>
        <c:axId val="46779436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6779436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800" b="0" i="0" u="none" strike="noStrike" baseline="0">
          <a:solidFill>
            <a:srgbClr val="000000"/>
          </a:solidFill>
          <a:latin typeface="Arial"/>
          <a:ea typeface="Arial"/>
          <a:cs typeface="Arial"/>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i="0"/>
            </a:pPr>
            <a:r>
              <a:rPr lang="en-US" b="1" i="0"/>
              <a:t>Average Length of Stay across the Trust - C-Chart</a:t>
            </a:r>
          </a:p>
        </c:rich>
      </c:tx>
      <c:layout>
        <c:manualLayout>
          <c:xMode val="edge"/>
          <c:yMode val="edge"/>
          <c:x val="0.17353268380647077"/>
          <c:y val="2.9517901228714831E-2"/>
        </c:manualLayout>
      </c:layout>
      <c:overlay val="0"/>
      <c:spPr>
        <a:noFill/>
        <a:ln w="25400">
          <a:noFill/>
        </a:ln>
      </c:spPr>
    </c:title>
    <c:autoTitleDeleted val="0"/>
    <c:plotArea>
      <c:layout>
        <c:manualLayout>
          <c:layoutTarget val="inner"/>
          <c:xMode val="edge"/>
          <c:yMode val="edge"/>
          <c:x val="9.670742496631933E-2"/>
          <c:y val="0.12439508713689634"/>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wksDatabase01!$HN$62:$HN$79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wksDatabase01!$HO$62:$HO$79</c:f>
              <c:numCache>
                <c:formatCode>General</c:formatCode>
                <c:ptCount val="18"/>
                <c:pt idx="0">
                  <c:v>39.9</c:v>
                </c:pt>
                <c:pt idx="1">
                  <c:v>45.2</c:v>
                </c:pt>
                <c:pt idx="2">
                  <c:v>50.3</c:v>
                </c:pt>
                <c:pt idx="3">
                  <c:v>42.9</c:v>
                </c:pt>
                <c:pt idx="4">
                  <c:v>42.7</c:v>
                </c:pt>
                <c:pt idx="5">
                  <c:v>47.4</c:v>
                </c:pt>
                <c:pt idx="6">
                  <c:v>52.9</c:v>
                </c:pt>
                <c:pt idx="7">
                  <c:v>44.8</c:v>
                </c:pt>
                <c:pt idx="8">
                  <c:v>40.9</c:v>
                </c:pt>
                <c:pt idx="9">
                  <c:v>44.7</c:v>
                </c:pt>
                <c:pt idx="10">
                  <c:v>40.9</c:v>
                </c:pt>
                <c:pt idx="11">
                  <c:v>59.5</c:v>
                </c:pt>
                <c:pt idx="12">
                  <c:v>48</c:v>
                </c:pt>
                <c:pt idx="13">
                  <c:v>42.3</c:v>
                </c:pt>
                <c:pt idx="14">
                  <c:v>49.2</c:v>
                </c:pt>
                <c:pt idx="15">
                  <c:v>45.9</c:v>
                </c:pt>
                <c:pt idx="16">
                  <c:v>54.6</c:v>
                </c:pt>
                <c:pt idx="17">
                  <c:v>46.5</c:v>
                </c:pt>
              </c:numCache>
            </c:numRef>
          </c:val>
          <c:smooth val="0"/>
          <c:extLst>
            <c:ext xmlns:c16="http://schemas.microsoft.com/office/drawing/2014/chart" uri="{C3380CC4-5D6E-409C-BE32-E72D297353CC}">
              <c16:uniqueId val="{00000000-7D7A-449E-953C-BA9548B8B008}"/>
            </c:ext>
          </c:extLst>
        </c:ser>
        <c:ser>
          <c:idx val="1"/>
          <c:order val="1"/>
          <c:tx>
            <c:v>Center</c:v>
          </c:tx>
          <c:spPr>
            <a:ln w="12700">
              <a:solidFill>
                <a:srgbClr val="000000"/>
              </a:solidFill>
              <a:prstDash val="solid"/>
            </a:ln>
          </c:spPr>
          <c:marker>
            <c:symbol val="none"/>
          </c:marker>
          <c:cat>
            <c:numRef>
              <c:f>wksDatabase01!$HN$62:$HN$79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wksDatabase01!$HX$62:$HX$79</c:f>
              <c:numCache>
                <c:formatCode>0.0</c:formatCode>
                <c:ptCount val="18"/>
                <c:pt idx="0">
                  <c:v>46.588888888888881</c:v>
                </c:pt>
                <c:pt idx="1">
                  <c:v>46.588888888888881</c:v>
                </c:pt>
                <c:pt idx="2">
                  <c:v>46.588888888888881</c:v>
                </c:pt>
                <c:pt idx="3">
                  <c:v>46.588888888888881</c:v>
                </c:pt>
                <c:pt idx="4">
                  <c:v>46.588888888888881</c:v>
                </c:pt>
                <c:pt idx="5">
                  <c:v>46.588888888888881</c:v>
                </c:pt>
                <c:pt idx="6">
                  <c:v>46.588888888888881</c:v>
                </c:pt>
                <c:pt idx="7">
                  <c:v>46.588888888888881</c:v>
                </c:pt>
                <c:pt idx="8">
                  <c:v>46.588888888888881</c:v>
                </c:pt>
                <c:pt idx="9">
                  <c:v>46.588888888888881</c:v>
                </c:pt>
                <c:pt idx="10">
                  <c:v>46.588888888888881</c:v>
                </c:pt>
                <c:pt idx="11">
                  <c:v>46.588888888888881</c:v>
                </c:pt>
                <c:pt idx="12">
                  <c:v>46.588888888888881</c:v>
                </c:pt>
                <c:pt idx="13">
                  <c:v>46.588888888888881</c:v>
                </c:pt>
                <c:pt idx="14">
                  <c:v>46.588888888888881</c:v>
                </c:pt>
                <c:pt idx="15">
                  <c:v>46.588888888888881</c:v>
                </c:pt>
                <c:pt idx="16">
                  <c:v>46.588888888888881</c:v>
                </c:pt>
                <c:pt idx="17">
                  <c:v>46.588888888888881</c:v>
                </c:pt>
              </c:numCache>
            </c:numRef>
          </c:val>
          <c:smooth val="0"/>
          <c:extLst>
            <c:ext xmlns:c16="http://schemas.microsoft.com/office/drawing/2014/chart" uri="{C3380CC4-5D6E-409C-BE32-E72D297353CC}">
              <c16:uniqueId val="{00000001-7D7A-449E-953C-BA9548B8B008}"/>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7D7A-449E-953C-BA9548B8B00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wksDatabase01!$HN$62:$HN$79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wksDatabase01!$HY$62:$HY$79</c:f>
              <c:numCache>
                <c:formatCode>0.0</c:formatCode>
                <c:ptCount val="18"/>
                <c:pt idx="0">
                  <c:v>#N/A</c:v>
                </c:pt>
                <c:pt idx="1">
                  <c:v>63.891767487136697</c:v>
                </c:pt>
                <c:pt idx="2">
                  <c:v>63.891767487136697</c:v>
                </c:pt>
                <c:pt idx="3">
                  <c:v>63.891767487136697</c:v>
                </c:pt>
                <c:pt idx="4">
                  <c:v>63.891767487136697</c:v>
                </c:pt>
                <c:pt idx="5">
                  <c:v>63.891767487136697</c:v>
                </c:pt>
                <c:pt idx="6">
                  <c:v>63.891767487136697</c:v>
                </c:pt>
                <c:pt idx="7">
                  <c:v>63.891767487136697</c:v>
                </c:pt>
                <c:pt idx="8">
                  <c:v>63.891767487136697</c:v>
                </c:pt>
                <c:pt idx="9">
                  <c:v>63.891767487136697</c:v>
                </c:pt>
                <c:pt idx="10">
                  <c:v>63.891767487136697</c:v>
                </c:pt>
                <c:pt idx="11">
                  <c:v>63.891767487136697</c:v>
                </c:pt>
                <c:pt idx="12">
                  <c:v>63.891767487136697</c:v>
                </c:pt>
                <c:pt idx="13">
                  <c:v>63.891767487136697</c:v>
                </c:pt>
                <c:pt idx="14">
                  <c:v>63.891767487136697</c:v>
                </c:pt>
                <c:pt idx="15">
                  <c:v>63.891767487136697</c:v>
                </c:pt>
                <c:pt idx="16">
                  <c:v>63.891767487136697</c:v>
                </c:pt>
                <c:pt idx="17">
                  <c:v>63.891767487136697</c:v>
                </c:pt>
              </c:numCache>
            </c:numRef>
          </c:val>
          <c:smooth val="0"/>
          <c:extLst>
            <c:ext xmlns:c16="http://schemas.microsoft.com/office/drawing/2014/chart" uri="{C3380CC4-5D6E-409C-BE32-E72D297353CC}">
              <c16:uniqueId val="{00000003-7D7A-449E-953C-BA9548B8B008}"/>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7D7A-449E-953C-BA9548B8B00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wksDatabase01!$HN$62:$HN$79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wksDatabase01!$HZ$62:$HZ$79</c:f>
              <c:numCache>
                <c:formatCode>0.0</c:formatCode>
                <c:ptCount val="18"/>
                <c:pt idx="0">
                  <c:v>#N/A</c:v>
                </c:pt>
                <c:pt idx="1">
                  <c:v>29.286010290641066</c:v>
                </c:pt>
                <c:pt idx="2">
                  <c:v>29.286010290641066</c:v>
                </c:pt>
                <c:pt idx="3">
                  <c:v>29.286010290641066</c:v>
                </c:pt>
                <c:pt idx="4">
                  <c:v>29.286010290641066</c:v>
                </c:pt>
                <c:pt idx="5">
                  <c:v>29.286010290641066</c:v>
                </c:pt>
                <c:pt idx="6">
                  <c:v>29.286010290641066</c:v>
                </c:pt>
                <c:pt idx="7">
                  <c:v>29.286010290641066</c:v>
                </c:pt>
                <c:pt idx="8">
                  <c:v>29.286010290641066</c:v>
                </c:pt>
                <c:pt idx="9">
                  <c:v>29.286010290641066</c:v>
                </c:pt>
                <c:pt idx="10">
                  <c:v>29.286010290641066</c:v>
                </c:pt>
                <c:pt idx="11">
                  <c:v>29.286010290641066</c:v>
                </c:pt>
                <c:pt idx="12">
                  <c:v>29.286010290641066</c:v>
                </c:pt>
                <c:pt idx="13">
                  <c:v>29.286010290641066</c:v>
                </c:pt>
                <c:pt idx="14">
                  <c:v>29.286010290641066</c:v>
                </c:pt>
                <c:pt idx="15">
                  <c:v>29.286010290641066</c:v>
                </c:pt>
                <c:pt idx="16">
                  <c:v>29.286010290641066</c:v>
                </c:pt>
                <c:pt idx="17">
                  <c:v>29.286010290641066</c:v>
                </c:pt>
              </c:numCache>
            </c:numRef>
          </c:val>
          <c:smooth val="0"/>
          <c:extLst>
            <c:ext xmlns:c16="http://schemas.microsoft.com/office/drawing/2014/chart" uri="{C3380CC4-5D6E-409C-BE32-E72D297353CC}">
              <c16:uniqueId val="{00000005-7D7A-449E-953C-BA9548B8B008}"/>
            </c:ext>
          </c:extLst>
        </c:ser>
        <c:dLbls>
          <c:showLegendKey val="0"/>
          <c:showVal val="0"/>
          <c:showCatName val="0"/>
          <c:showSerName val="0"/>
          <c:showPercent val="0"/>
          <c:showBubbleSize val="0"/>
        </c:dLbls>
        <c:marker val="1"/>
        <c:smooth val="0"/>
        <c:axId val="475508528"/>
        <c:axId val="1"/>
      </c:lineChart>
      <c:catAx>
        <c:axId val="47550852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7550852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Bed Occupancy (P Chart)</a:t>
            </a:r>
          </a:p>
        </c:rich>
      </c:tx>
      <c:layout>
        <c:manualLayout>
          <c:xMode val="edge"/>
          <c:yMode val="edge"/>
          <c:x val="0.26670315479686624"/>
          <c:y val="3.793120341865213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wksDatabase02!$B$62:$B$78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wksDatabase02!$C$62:$C$78</c:f>
              <c:numCache>
                <c:formatCode>General</c:formatCode>
                <c:ptCount val="17"/>
                <c:pt idx="0">
                  <c:v>88.3</c:v>
                </c:pt>
                <c:pt idx="1">
                  <c:v>91.9</c:v>
                </c:pt>
                <c:pt idx="2">
                  <c:v>91.9</c:v>
                </c:pt>
                <c:pt idx="3">
                  <c:v>92.7</c:v>
                </c:pt>
                <c:pt idx="4">
                  <c:v>94.6</c:v>
                </c:pt>
                <c:pt idx="5">
                  <c:v>95</c:v>
                </c:pt>
                <c:pt idx="6">
                  <c:v>93.4</c:v>
                </c:pt>
                <c:pt idx="7">
                  <c:v>92.7</c:v>
                </c:pt>
                <c:pt idx="8">
                  <c:v>91.7</c:v>
                </c:pt>
                <c:pt idx="9">
                  <c:v>92.6</c:v>
                </c:pt>
                <c:pt idx="10">
                  <c:v>91.7</c:v>
                </c:pt>
                <c:pt idx="11">
                  <c:v>91.1</c:v>
                </c:pt>
                <c:pt idx="12">
                  <c:v>93.5</c:v>
                </c:pt>
                <c:pt idx="13">
                  <c:v>93.3</c:v>
                </c:pt>
                <c:pt idx="14">
                  <c:v>93.6</c:v>
                </c:pt>
                <c:pt idx="15">
                  <c:v>93.8</c:v>
                </c:pt>
                <c:pt idx="16">
                  <c:v>95.1</c:v>
                </c:pt>
              </c:numCache>
            </c:numRef>
          </c:val>
          <c:smooth val="0"/>
          <c:extLst>
            <c:ext xmlns:c16="http://schemas.microsoft.com/office/drawing/2014/chart" uri="{C3380CC4-5D6E-409C-BE32-E72D297353CC}">
              <c16:uniqueId val="{00000000-37F0-41BA-9976-5699D1B3D682}"/>
            </c:ext>
          </c:extLst>
        </c:ser>
        <c:ser>
          <c:idx val="1"/>
          <c:order val="1"/>
          <c:tx>
            <c:v>Center</c:v>
          </c:tx>
          <c:spPr>
            <a:ln w="12700">
              <a:solidFill>
                <a:srgbClr val="000000"/>
              </a:solidFill>
              <a:prstDash val="solid"/>
            </a:ln>
          </c:spPr>
          <c:marker>
            <c:symbol val="none"/>
          </c:marker>
          <c:cat>
            <c:numRef>
              <c:f>wksDatabase02!$B$62:$B$78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wksDatabase02!$L$62:$L$78</c:f>
              <c:numCache>
                <c:formatCode>0.0</c:formatCode>
                <c:ptCount val="17"/>
                <c:pt idx="0">
                  <c:v>92.758823529411757</c:v>
                </c:pt>
                <c:pt idx="1">
                  <c:v>92.758823529411757</c:v>
                </c:pt>
                <c:pt idx="2">
                  <c:v>92.758823529411757</c:v>
                </c:pt>
                <c:pt idx="3">
                  <c:v>92.758823529411757</c:v>
                </c:pt>
                <c:pt idx="4">
                  <c:v>92.758823529411757</c:v>
                </c:pt>
                <c:pt idx="5">
                  <c:v>92.758823529411757</c:v>
                </c:pt>
                <c:pt idx="6">
                  <c:v>92.758823529411757</c:v>
                </c:pt>
                <c:pt idx="7">
                  <c:v>92.758823529411757</c:v>
                </c:pt>
                <c:pt idx="8">
                  <c:v>92.758823529411757</c:v>
                </c:pt>
                <c:pt idx="9">
                  <c:v>92.758823529411757</c:v>
                </c:pt>
                <c:pt idx="10">
                  <c:v>92.758823529411757</c:v>
                </c:pt>
                <c:pt idx="11">
                  <c:v>92.758823529411757</c:v>
                </c:pt>
                <c:pt idx="12">
                  <c:v>92.758823529411757</c:v>
                </c:pt>
                <c:pt idx="13">
                  <c:v>92.758823529411757</c:v>
                </c:pt>
                <c:pt idx="14">
                  <c:v>92.758823529411757</c:v>
                </c:pt>
                <c:pt idx="15">
                  <c:v>92.758823529411757</c:v>
                </c:pt>
                <c:pt idx="16">
                  <c:v>92.758823529411757</c:v>
                </c:pt>
              </c:numCache>
            </c:numRef>
          </c:val>
          <c:smooth val="0"/>
          <c:extLst>
            <c:ext xmlns:c16="http://schemas.microsoft.com/office/drawing/2014/chart" uri="{C3380CC4-5D6E-409C-BE32-E72D297353CC}">
              <c16:uniqueId val="{00000001-37F0-41BA-9976-5699D1B3D682}"/>
            </c:ext>
          </c:extLst>
        </c:ser>
        <c:ser>
          <c:idx val="2"/>
          <c:order val="2"/>
          <c:tx>
            <c:v>UCL</c:v>
          </c:tx>
          <c:spPr>
            <a:ln w="12700">
              <a:solidFill>
                <a:srgbClr val="000000"/>
              </a:solidFill>
              <a:prstDash val="sysDash"/>
            </a:ln>
          </c:spPr>
          <c:marker>
            <c:symbol val="none"/>
          </c:marker>
          <c:cat>
            <c:numRef>
              <c:f>wksDatabase02!$B$62:$B$78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wksDatabase02!$M$62:$M$78</c:f>
              <c:numCache>
                <c:formatCode>0.0</c:formatCode>
                <c:ptCount val="17"/>
                <c:pt idx="0">
                  <c:v>#N/A</c:v>
                </c:pt>
                <c:pt idx="1">
                  <c:v>95.099249061326645</c:v>
                </c:pt>
                <c:pt idx="2">
                  <c:v>95.099249061326645</c:v>
                </c:pt>
                <c:pt idx="3">
                  <c:v>95.099249061326645</c:v>
                </c:pt>
                <c:pt idx="4">
                  <c:v>95.099249061326645</c:v>
                </c:pt>
                <c:pt idx="5">
                  <c:v>95.099249061326645</c:v>
                </c:pt>
                <c:pt idx="6">
                  <c:v>95.099249061326645</c:v>
                </c:pt>
                <c:pt idx="7">
                  <c:v>95.099249061326645</c:v>
                </c:pt>
                <c:pt idx="8">
                  <c:v>95.099249061326645</c:v>
                </c:pt>
                <c:pt idx="9">
                  <c:v>95.099249061326645</c:v>
                </c:pt>
                <c:pt idx="10">
                  <c:v>95.099249061326645</c:v>
                </c:pt>
                <c:pt idx="11">
                  <c:v>95.099249061326645</c:v>
                </c:pt>
                <c:pt idx="12">
                  <c:v>95.099249061326645</c:v>
                </c:pt>
                <c:pt idx="13">
                  <c:v>95.099249061326645</c:v>
                </c:pt>
                <c:pt idx="14">
                  <c:v>95.099249061326645</c:v>
                </c:pt>
                <c:pt idx="15">
                  <c:v>95.099249061326645</c:v>
                </c:pt>
                <c:pt idx="16">
                  <c:v>95.099249061326645</c:v>
                </c:pt>
              </c:numCache>
            </c:numRef>
          </c:val>
          <c:smooth val="0"/>
          <c:extLst>
            <c:ext xmlns:c16="http://schemas.microsoft.com/office/drawing/2014/chart" uri="{C3380CC4-5D6E-409C-BE32-E72D297353CC}">
              <c16:uniqueId val="{00000002-37F0-41BA-9976-5699D1B3D682}"/>
            </c:ext>
          </c:extLst>
        </c:ser>
        <c:ser>
          <c:idx val="3"/>
          <c:order val="3"/>
          <c:tx>
            <c:v>LCL</c:v>
          </c:tx>
          <c:spPr>
            <a:ln w="12700">
              <a:solidFill>
                <a:srgbClr val="000000"/>
              </a:solidFill>
              <a:prstDash val="sysDash"/>
            </a:ln>
          </c:spPr>
          <c:marker>
            <c:symbol val="none"/>
          </c:marker>
          <c:cat>
            <c:numRef>
              <c:f>wksDatabase02!$B$62:$B$78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wksDatabase02!$N$62:$N$78</c:f>
              <c:numCache>
                <c:formatCode>0.0</c:formatCode>
                <c:ptCount val="17"/>
                <c:pt idx="0">
                  <c:v>#N/A</c:v>
                </c:pt>
                <c:pt idx="1">
                  <c:v>90.418397997496868</c:v>
                </c:pt>
                <c:pt idx="2">
                  <c:v>90.418397997496868</c:v>
                </c:pt>
                <c:pt idx="3">
                  <c:v>90.418397997496868</c:v>
                </c:pt>
                <c:pt idx="4">
                  <c:v>90.418397997496868</c:v>
                </c:pt>
                <c:pt idx="5">
                  <c:v>90.418397997496868</c:v>
                </c:pt>
                <c:pt idx="6">
                  <c:v>90.418397997496868</c:v>
                </c:pt>
                <c:pt idx="7">
                  <c:v>90.418397997496868</c:v>
                </c:pt>
                <c:pt idx="8">
                  <c:v>90.418397997496868</c:v>
                </c:pt>
                <c:pt idx="9">
                  <c:v>90.418397997496868</c:v>
                </c:pt>
                <c:pt idx="10">
                  <c:v>90.418397997496868</c:v>
                </c:pt>
                <c:pt idx="11">
                  <c:v>90.418397997496868</c:v>
                </c:pt>
                <c:pt idx="12">
                  <c:v>90.418397997496868</c:v>
                </c:pt>
                <c:pt idx="13">
                  <c:v>90.418397997496868</c:v>
                </c:pt>
                <c:pt idx="14">
                  <c:v>90.418397997496868</c:v>
                </c:pt>
                <c:pt idx="15">
                  <c:v>90.418397997496868</c:v>
                </c:pt>
                <c:pt idx="16">
                  <c:v>90.418397997496868</c:v>
                </c:pt>
              </c:numCache>
            </c:numRef>
          </c:val>
          <c:smooth val="0"/>
          <c:extLst>
            <c:ext xmlns:c16="http://schemas.microsoft.com/office/drawing/2014/chart" uri="{C3380CC4-5D6E-409C-BE32-E72D297353CC}">
              <c16:uniqueId val="{00000003-37F0-41BA-9976-5699D1B3D682}"/>
            </c:ext>
          </c:extLst>
        </c:ser>
        <c:dLbls>
          <c:showLegendKey val="0"/>
          <c:showVal val="0"/>
          <c:showCatName val="0"/>
          <c:showSerName val="0"/>
          <c:showPercent val="0"/>
          <c:showBubbleSize val="0"/>
        </c:dLbls>
        <c:marker val="1"/>
        <c:smooth val="0"/>
        <c:axId val="457166592"/>
        <c:axId val="1"/>
      </c:lineChart>
      <c:catAx>
        <c:axId val="457166592"/>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57166592"/>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dirty="0"/>
              <a:t>Total number of service users waiting to be seen – C Chart</a:t>
            </a:r>
          </a:p>
        </c:rich>
      </c:tx>
      <c:layout>
        <c:manualLayout>
          <c:xMode val="edge"/>
          <c:yMode val="edge"/>
          <c:x val="0.19033106083454776"/>
          <c:y val="3.6262923098027165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wksDatabase02!$W$62:$W$78</c:f>
              <c:numCache>
                <c:formatCode>General</c:formatCode>
                <c:ptCount val="17"/>
                <c:pt idx="0">
                  <c:v>22405</c:v>
                </c:pt>
                <c:pt idx="1">
                  <c:v>22743</c:v>
                </c:pt>
                <c:pt idx="2">
                  <c:v>22331</c:v>
                </c:pt>
                <c:pt idx="3">
                  <c:v>21525</c:v>
                </c:pt>
                <c:pt idx="4">
                  <c:v>22564</c:v>
                </c:pt>
                <c:pt idx="5">
                  <c:v>22718</c:v>
                </c:pt>
                <c:pt idx="6">
                  <c:v>21722</c:v>
                </c:pt>
                <c:pt idx="7">
                  <c:v>21543</c:v>
                </c:pt>
                <c:pt idx="8">
                  <c:v>21318</c:v>
                </c:pt>
                <c:pt idx="9">
                  <c:v>21345</c:v>
                </c:pt>
                <c:pt idx="10">
                  <c:v>21524</c:v>
                </c:pt>
                <c:pt idx="11">
                  <c:v>22367</c:v>
                </c:pt>
                <c:pt idx="12">
                  <c:v>23594</c:v>
                </c:pt>
                <c:pt idx="13">
                  <c:v>24133</c:v>
                </c:pt>
                <c:pt idx="14">
                  <c:v>25343</c:v>
                </c:pt>
                <c:pt idx="15">
                  <c:v>25989</c:v>
                </c:pt>
                <c:pt idx="16">
                  <c:v>26416</c:v>
                </c:pt>
              </c:numCache>
            </c:numRef>
          </c:val>
          <c:smooth val="0"/>
          <c:extLst>
            <c:ext xmlns:c16="http://schemas.microsoft.com/office/drawing/2014/chart" uri="{C3380CC4-5D6E-409C-BE32-E72D297353CC}">
              <c16:uniqueId val="{00000000-D9DC-4E23-ABE5-45C79DCF70A9}"/>
            </c:ext>
          </c:extLst>
        </c:ser>
        <c:ser>
          <c:idx val="1"/>
          <c:order val="1"/>
          <c:tx>
            <c:v>Center</c:v>
          </c:tx>
          <c:spPr>
            <a:ln w="12700">
              <a:solidFill>
                <a:srgbClr val="000000"/>
              </a:solidFill>
              <a:prstDash val="solid"/>
            </a:ln>
          </c:spPr>
          <c:marker>
            <c:symbol val="none"/>
          </c:marker>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wksDatabase02!$AF$62:$AF$78</c:f>
              <c:numCache>
                <c:formatCode>0.0</c:formatCode>
                <c:ptCount val="17"/>
                <c:pt idx="0">
                  <c:v>22008.75</c:v>
                </c:pt>
                <c:pt idx="1">
                  <c:v>22008.75</c:v>
                </c:pt>
                <c:pt idx="2">
                  <c:v>22008.75</c:v>
                </c:pt>
                <c:pt idx="3">
                  <c:v>22008.75</c:v>
                </c:pt>
                <c:pt idx="4">
                  <c:v>22008.75</c:v>
                </c:pt>
                <c:pt idx="5">
                  <c:v>22008.75</c:v>
                </c:pt>
                <c:pt idx="6">
                  <c:v>22008.75</c:v>
                </c:pt>
                <c:pt idx="7">
                  <c:v>22008.75</c:v>
                </c:pt>
                <c:pt idx="8">
                  <c:v>22008.75</c:v>
                </c:pt>
                <c:pt idx="9">
                  <c:v>22008.75</c:v>
                </c:pt>
                <c:pt idx="10">
                  <c:v>22008.75</c:v>
                </c:pt>
                <c:pt idx="11">
                  <c:v>22008.75</c:v>
                </c:pt>
                <c:pt idx="12">
                  <c:v>25095</c:v>
                </c:pt>
                <c:pt idx="13">
                  <c:v>25095</c:v>
                </c:pt>
                <c:pt idx="14">
                  <c:v>25095</c:v>
                </c:pt>
                <c:pt idx="15">
                  <c:v>25095</c:v>
                </c:pt>
                <c:pt idx="16">
                  <c:v>25095</c:v>
                </c:pt>
              </c:numCache>
            </c:numRef>
          </c:val>
          <c:smooth val="0"/>
          <c:extLst>
            <c:ext xmlns:c16="http://schemas.microsoft.com/office/drawing/2014/chart" uri="{C3380CC4-5D6E-409C-BE32-E72D297353CC}">
              <c16:uniqueId val="{00000001-D9DC-4E23-ABE5-45C79DCF70A9}"/>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D9DC-4E23-ABE5-45C79DCF70A9}"/>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wksDatabase02!$AG$62:$AG$78</c:f>
              <c:numCache>
                <c:formatCode>0.0</c:formatCode>
                <c:ptCount val="17"/>
                <c:pt idx="0">
                  <c:v>#N/A</c:v>
                </c:pt>
                <c:pt idx="1">
                  <c:v>23265.519825918764</c:v>
                </c:pt>
                <c:pt idx="2">
                  <c:v>23265.519825918764</c:v>
                </c:pt>
                <c:pt idx="3">
                  <c:v>23265.519825918764</c:v>
                </c:pt>
                <c:pt idx="4">
                  <c:v>23265.519825918764</c:v>
                </c:pt>
                <c:pt idx="5">
                  <c:v>23265.519825918764</c:v>
                </c:pt>
                <c:pt idx="6">
                  <c:v>23265.519825918764</c:v>
                </c:pt>
                <c:pt idx="7">
                  <c:v>23265.519825918764</c:v>
                </c:pt>
                <c:pt idx="8">
                  <c:v>23265.519825918764</c:v>
                </c:pt>
                <c:pt idx="9">
                  <c:v>23265.519825918764</c:v>
                </c:pt>
                <c:pt idx="10">
                  <c:v>23265.519825918764</c:v>
                </c:pt>
                <c:pt idx="11">
                  <c:v>23265.519825918764</c:v>
                </c:pt>
                <c:pt idx="12">
                  <c:v>#N/A</c:v>
                </c:pt>
                <c:pt idx="13">
                  <c:v>27248.723404255317</c:v>
                </c:pt>
                <c:pt idx="14">
                  <c:v>27248.723404255317</c:v>
                </c:pt>
                <c:pt idx="15">
                  <c:v>27248.723404255317</c:v>
                </c:pt>
                <c:pt idx="16">
                  <c:v>27248.723404255317</c:v>
                </c:pt>
              </c:numCache>
            </c:numRef>
          </c:val>
          <c:smooth val="0"/>
          <c:extLst>
            <c:ext xmlns:c16="http://schemas.microsoft.com/office/drawing/2014/chart" uri="{C3380CC4-5D6E-409C-BE32-E72D297353CC}">
              <c16:uniqueId val="{00000003-D9DC-4E23-ABE5-45C79DCF70A9}"/>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D9DC-4E23-ABE5-45C79DCF70A9}"/>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wksDatabase02!$AH$62:$AH$78</c:f>
              <c:numCache>
                <c:formatCode>0.0</c:formatCode>
                <c:ptCount val="17"/>
                <c:pt idx="0">
                  <c:v>#N/A</c:v>
                </c:pt>
                <c:pt idx="1">
                  <c:v>20751.980174081236</c:v>
                </c:pt>
                <c:pt idx="2">
                  <c:v>20751.980174081236</c:v>
                </c:pt>
                <c:pt idx="3">
                  <c:v>20751.980174081236</c:v>
                </c:pt>
                <c:pt idx="4">
                  <c:v>20751.980174081236</c:v>
                </c:pt>
                <c:pt idx="5">
                  <c:v>20751.980174081236</c:v>
                </c:pt>
                <c:pt idx="6">
                  <c:v>20751.980174081236</c:v>
                </c:pt>
                <c:pt idx="7">
                  <c:v>20751.980174081236</c:v>
                </c:pt>
                <c:pt idx="8">
                  <c:v>20751.980174081236</c:v>
                </c:pt>
                <c:pt idx="9">
                  <c:v>20751.980174081236</c:v>
                </c:pt>
                <c:pt idx="10">
                  <c:v>20751.980174081236</c:v>
                </c:pt>
                <c:pt idx="11">
                  <c:v>20751.980174081236</c:v>
                </c:pt>
                <c:pt idx="12">
                  <c:v>#N/A</c:v>
                </c:pt>
                <c:pt idx="13">
                  <c:v>22941.276595744683</c:v>
                </c:pt>
                <c:pt idx="14">
                  <c:v>22941.276595744683</c:v>
                </c:pt>
                <c:pt idx="15">
                  <c:v>22941.276595744683</c:v>
                </c:pt>
                <c:pt idx="16">
                  <c:v>22941.276595744683</c:v>
                </c:pt>
              </c:numCache>
            </c:numRef>
          </c:val>
          <c:smooth val="0"/>
          <c:extLst>
            <c:ext xmlns:c16="http://schemas.microsoft.com/office/drawing/2014/chart" uri="{C3380CC4-5D6E-409C-BE32-E72D297353CC}">
              <c16:uniqueId val="{00000005-D9DC-4E23-ABE5-45C79DCF70A9}"/>
            </c:ext>
          </c:extLst>
        </c:ser>
        <c:dLbls>
          <c:showLegendKey val="0"/>
          <c:showVal val="0"/>
          <c:showCatName val="0"/>
          <c:showSerName val="0"/>
          <c:showPercent val="0"/>
          <c:showBubbleSize val="0"/>
        </c:dLbls>
        <c:marker val="1"/>
        <c:smooth val="0"/>
        <c:axId val="502494128"/>
        <c:axId val="1"/>
      </c:lineChart>
      <c:catAx>
        <c:axId val="50249412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150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0249412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Service User Involvement in QI Projects</a:t>
            </a:r>
          </a:p>
        </c:rich>
      </c:tx>
      <c:layout>
        <c:manualLayout>
          <c:xMode val="edge"/>
          <c:yMode val="edge"/>
          <c:x val="0.16466555603818903"/>
          <c:y val="3.7931084302535577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wksDatabase02!$AQ$62:$AQ$79</c:f>
              <c:numCache>
                <c:formatCode>General</c:formatCode>
                <c:ptCount val="18"/>
                <c:pt idx="0">
                  <c:v>127</c:v>
                </c:pt>
                <c:pt idx="1">
                  <c:v>135</c:v>
                </c:pt>
                <c:pt idx="2">
                  <c:v>130</c:v>
                </c:pt>
                <c:pt idx="3">
                  <c:v>139</c:v>
                </c:pt>
                <c:pt idx="4">
                  <c:v>140</c:v>
                </c:pt>
                <c:pt idx="5">
                  <c:v>142</c:v>
                </c:pt>
                <c:pt idx="6">
                  <c:v>143</c:v>
                </c:pt>
                <c:pt idx="7">
                  <c:v>144</c:v>
                </c:pt>
                <c:pt idx="8">
                  <c:v>142</c:v>
                </c:pt>
                <c:pt idx="9">
                  <c:v>166</c:v>
                </c:pt>
                <c:pt idx="10">
                  <c:v>174</c:v>
                </c:pt>
                <c:pt idx="11">
                  <c:v>175</c:v>
                </c:pt>
                <c:pt idx="12">
                  <c:v>182</c:v>
                </c:pt>
                <c:pt idx="13">
                  <c:v>194</c:v>
                </c:pt>
                <c:pt idx="14">
                  <c:v>198</c:v>
                </c:pt>
                <c:pt idx="15">
                  <c:v>194</c:v>
                </c:pt>
                <c:pt idx="16">
                  <c:v>191</c:v>
                </c:pt>
                <c:pt idx="17">
                  <c:v>188</c:v>
                </c:pt>
              </c:numCache>
            </c:numRef>
          </c:val>
          <c:smooth val="0"/>
          <c:extLst>
            <c:ext xmlns:c16="http://schemas.microsoft.com/office/drawing/2014/chart" uri="{C3380CC4-5D6E-409C-BE32-E72D297353CC}">
              <c16:uniqueId val="{00000000-003A-4DC3-99C1-6B8CE854C9E4}"/>
            </c:ext>
          </c:extLst>
        </c:ser>
        <c:ser>
          <c:idx val="1"/>
          <c:order val="1"/>
          <c:tx>
            <c:v>Center</c:v>
          </c:tx>
          <c:spPr>
            <a:ln w="12700">
              <a:solidFill>
                <a:srgbClr val="000000"/>
              </a:solidFill>
              <a:prstDash val="solid"/>
            </a:ln>
          </c:spPr>
          <c:marker>
            <c:symbol val="none"/>
          </c:marker>
          <c:cat>
            <c:numRef>
              <c:f>wksDatabase02!$AP$62:$AP$79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wksDatabase02!$AZ$62:$AZ$79</c:f>
              <c:numCache>
                <c:formatCode>0.0</c:formatCode>
                <c:ptCount val="18"/>
                <c:pt idx="0">
                  <c:v>138</c:v>
                </c:pt>
                <c:pt idx="1">
                  <c:v>138</c:v>
                </c:pt>
                <c:pt idx="2">
                  <c:v>138</c:v>
                </c:pt>
                <c:pt idx="3">
                  <c:v>138</c:v>
                </c:pt>
                <c:pt idx="4">
                  <c:v>138</c:v>
                </c:pt>
                <c:pt idx="5">
                  <c:v>138</c:v>
                </c:pt>
                <c:pt idx="6">
                  <c:v>138</c:v>
                </c:pt>
                <c:pt idx="7">
                  <c:v>138</c:v>
                </c:pt>
                <c:pt idx="8">
                  <c:v>138</c:v>
                </c:pt>
                <c:pt idx="9">
                  <c:v>184.66666666666666</c:v>
                </c:pt>
                <c:pt idx="10">
                  <c:v>184.66666666666666</c:v>
                </c:pt>
                <c:pt idx="11">
                  <c:v>184.66666666666666</c:v>
                </c:pt>
                <c:pt idx="12">
                  <c:v>184.66666666666666</c:v>
                </c:pt>
                <c:pt idx="13">
                  <c:v>184.66666666666666</c:v>
                </c:pt>
                <c:pt idx="14">
                  <c:v>184.66666666666666</c:v>
                </c:pt>
                <c:pt idx="15">
                  <c:v>184.66666666666666</c:v>
                </c:pt>
                <c:pt idx="16">
                  <c:v>184.66666666666666</c:v>
                </c:pt>
                <c:pt idx="17">
                  <c:v>184.66666666666666</c:v>
                </c:pt>
              </c:numCache>
            </c:numRef>
          </c:val>
          <c:smooth val="0"/>
          <c:extLst>
            <c:ext xmlns:c16="http://schemas.microsoft.com/office/drawing/2014/chart" uri="{C3380CC4-5D6E-409C-BE32-E72D297353CC}">
              <c16:uniqueId val="{00000001-003A-4DC3-99C1-6B8CE854C9E4}"/>
            </c:ext>
          </c:extLst>
        </c:ser>
        <c:ser>
          <c:idx val="2"/>
          <c:order val="2"/>
          <c:tx>
            <c:v>UCL</c:v>
          </c:tx>
          <c:spPr>
            <a:ln w="12700">
              <a:solidFill>
                <a:srgbClr val="000000"/>
              </a:solidFill>
              <a:prstDash val="sysDash"/>
            </a:ln>
          </c:spPr>
          <c:marker>
            <c:symbol val="none"/>
          </c:marker>
          <c:cat>
            <c:numRef>
              <c:f>wksDatabase02!$AP$62:$AP$79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wksDatabase02!$BA$62:$BA$79</c:f>
              <c:numCache>
                <c:formatCode>0.0</c:formatCode>
                <c:ptCount val="18"/>
                <c:pt idx="0">
                  <c:v>#N/A</c:v>
                </c:pt>
                <c:pt idx="1">
                  <c:v>147.6409574468085</c:v>
                </c:pt>
                <c:pt idx="2">
                  <c:v>147.6409574468085</c:v>
                </c:pt>
                <c:pt idx="3">
                  <c:v>147.6409574468085</c:v>
                </c:pt>
                <c:pt idx="4">
                  <c:v>147.6409574468085</c:v>
                </c:pt>
                <c:pt idx="5">
                  <c:v>147.6409574468085</c:v>
                </c:pt>
                <c:pt idx="6">
                  <c:v>147.6409574468085</c:v>
                </c:pt>
                <c:pt idx="7">
                  <c:v>147.6409574468085</c:v>
                </c:pt>
                <c:pt idx="8">
                  <c:v>147.6409574468085</c:v>
                </c:pt>
                <c:pt idx="9">
                  <c:v>#N/A</c:v>
                </c:pt>
                <c:pt idx="10">
                  <c:v>198.62943262411346</c:v>
                </c:pt>
                <c:pt idx="11">
                  <c:v>198.62943262411346</c:v>
                </c:pt>
                <c:pt idx="12">
                  <c:v>198.62943262411346</c:v>
                </c:pt>
                <c:pt idx="13">
                  <c:v>198.62943262411346</c:v>
                </c:pt>
                <c:pt idx="14">
                  <c:v>198.62943262411346</c:v>
                </c:pt>
                <c:pt idx="15">
                  <c:v>198.62943262411346</c:v>
                </c:pt>
                <c:pt idx="16">
                  <c:v>198.62943262411346</c:v>
                </c:pt>
                <c:pt idx="17">
                  <c:v>198.62943262411346</c:v>
                </c:pt>
              </c:numCache>
            </c:numRef>
          </c:val>
          <c:smooth val="0"/>
          <c:extLst>
            <c:ext xmlns:c16="http://schemas.microsoft.com/office/drawing/2014/chart" uri="{C3380CC4-5D6E-409C-BE32-E72D297353CC}">
              <c16:uniqueId val="{00000003-003A-4DC3-99C1-6B8CE854C9E4}"/>
            </c:ext>
          </c:extLst>
        </c:ser>
        <c:ser>
          <c:idx val="3"/>
          <c:order val="3"/>
          <c:tx>
            <c:v>LCL</c:v>
          </c:tx>
          <c:spPr>
            <a:ln w="12700">
              <a:solidFill>
                <a:srgbClr val="000000"/>
              </a:solidFill>
              <a:prstDash val="sysDash"/>
            </a:ln>
          </c:spPr>
          <c:marker>
            <c:symbol val="none"/>
          </c:marker>
          <c:cat>
            <c:numRef>
              <c:f>wksDatabase02!$AP$62:$AP$79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wksDatabase02!$BB$62:$BB$79</c:f>
              <c:numCache>
                <c:formatCode>0.0</c:formatCode>
                <c:ptCount val="18"/>
                <c:pt idx="0">
                  <c:v>#N/A</c:v>
                </c:pt>
                <c:pt idx="1">
                  <c:v>128.3590425531915</c:v>
                </c:pt>
                <c:pt idx="2">
                  <c:v>128.3590425531915</c:v>
                </c:pt>
                <c:pt idx="3">
                  <c:v>128.3590425531915</c:v>
                </c:pt>
                <c:pt idx="4">
                  <c:v>128.3590425531915</c:v>
                </c:pt>
                <c:pt idx="5">
                  <c:v>128.3590425531915</c:v>
                </c:pt>
                <c:pt idx="6">
                  <c:v>128.3590425531915</c:v>
                </c:pt>
                <c:pt idx="7">
                  <c:v>128.3590425531915</c:v>
                </c:pt>
                <c:pt idx="8">
                  <c:v>128.3590425531915</c:v>
                </c:pt>
                <c:pt idx="9">
                  <c:v>#N/A</c:v>
                </c:pt>
                <c:pt idx="10">
                  <c:v>170.70390070921985</c:v>
                </c:pt>
                <c:pt idx="11">
                  <c:v>170.70390070921985</c:v>
                </c:pt>
                <c:pt idx="12">
                  <c:v>170.70390070921985</c:v>
                </c:pt>
                <c:pt idx="13">
                  <c:v>170.70390070921985</c:v>
                </c:pt>
                <c:pt idx="14">
                  <c:v>170.70390070921985</c:v>
                </c:pt>
                <c:pt idx="15">
                  <c:v>170.70390070921985</c:v>
                </c:pt>
                <c:pt idx="16">
                  <c:v>170.70390070921985</c:v>
                </c:pt>
                <c:pt idx="17">
                  <c:v>170.70390070921985</c:v>
                </c:pt>
              </c:numCache>
            </c:numRef>
          </c:val>
          <c:smooth val="0"/>
          <c:extLst>
            <c:ext xmlns:c16="http://schemas.microsoft.com/office/drawing/2014/chart" uri="{C3380CC4-5D6E-409C-BE32-E72D297353CC}">
              <c16:uniqueId val="{00000005-003A-4DC3-99C1-6B8CE854C9E4}"/>
            </c:ext>
          </c:extLst>
        </c:ser>
        <c:dLbls>
          <c:showLegendKey val="0"/>
          <c:showVal val="0"/>
          <c:showCatName val="0"/>
          <c:showSerName val="0"/>
          <c:showPercent val="0"/>
          <c:showBubbleSize val="0"/>
        </c:dLbls>
        <c:marker val="1"/>
        <c:smooth val="0"/>
        <c:axId val="502508888"/>
        <c:axId val="1"/>
      </c:lineChart>
      <c:catAx>
        <c:axId val="50250888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0250888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505115486368091"/>
          <c:y val="0.13073257697838295"/>
          <c:w val="0.89166848077083494"/>
          <c:h val="0.70399255648599479"/>
        </c:manualLayout>
      </c:layout>
      <c:lineChart>
        <c:grouping val="standard"/>
        <c:varyColors val="0"/>
        <c:ser>
          <c:idx val="0"/>
          <c:order val="0"/>
          <c:tx>
            <c:v>Subgroup</c:v>
          </c:tx>
          <c:spPr>
            <a:ln w="22225">
              <a:solidFill>
                <a:srgbClr val="99CCFF"/>
              </a:solidFill>
              <a:prstDash val="solid"/>
            </a:ln>
          </c:spPr>
          <c:marker>
            <c:symbol val="circle"/>
            <c:size val="4"/>
            <c:spPr>
              <a:solidFill>
                <a:srgbClr val="003366"/>
              </a:solidFill>
              <a:ln>
                <a:solidFill>
                  <a:srgbClr val="000080"/>
                </a:solidFill>
                <a:prstDash val="solid"/>
              </a:ln>
            </c:spPr>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wksDatabase03!$AQ$62:$AQ$79</c:f>
              <c:numCache>
                <c:formatCode>General</c:formatCode>
                <c:ptCount val="18"/>
                <c:pt idx="0">
                  <c:v>6.3</c:v>
                </c:pt>
                <c:pt idx="1">
                  <c:v>6.34</c:v>
                </c:pt>
                <c:pt idx="2">
                  <c:v>6.3</c:v>
                </c:pt>
                <c:pt idx="3">
                  <c:v>6.4</c:v>
                </c:pt>
                <c:pt idx="4">
                  <c:v>6.7</c:v>
                </c:pt>
                <c:pt idx="5">
                  <c:v>6.8</c:v>
                </c:pt>
                <c:pt idx="6">
                  <c:v>6.9</c:v>
                </c:pt>
                <c:pt idx="7">
                  <c:v>6.93</c:v>
                </c:pt>
                <c:pt idx="8">
                  <c:v>6.9</c:v>
                </c:pt>
                <c:pt idx="9">
                  <c:v>6.85</c:v>
                </c:pt>
                <c:pt idx="10">
                  <c:v>6.8</c:v>
                </c:pt>
                <c:pt idx="11">
                  <c:v>6.8</c:v>
                </c:pt>
                <c:pt idx="12">
                  <c:v>7.1</c:v>
                </c:pt>
                <c:pt idx="13">
                  <c:v>6.9</c:v>
                </c:pt>
                <c:pt idx="14">
                  <c:v>7</c:v>
                </c:pt>
                <c:pt idx="15">
                  <c:v>7.3</c:v>
                </c:pt>
                <c:pt idx="16">
                  <c:v>7.2</c:v>
                </c:pt>
                <c:pt idx="17">
                  <c:v>7.3</c:v>
                </c:pt>
              </c:numCache>
            </c:numRef>
          </c:val>
          <c:smooth val="0"/>
          <c:extLst>
            <c:ext xmlns:c16="http://schemas.microsoft.com/office/drawing/2014/chart" uri="{C3380CC4-5D6E-409C-BE32-E72D297353CC}">
              <c16:uniqueId val="{00000000-434E-4F38-84DA-9AF8976836E8}"/>
            </c:ext>
          </c:extLst>
        </c:ser>
        <c:ser>
          <c:idx val="1"/>
          <c:order val="1"/>
          <c:tx>
            <c:v>Center</c:v>
          </c:tx>
          <c:spPr>
            <a:ln w="12700">
              <a:solidFill>
                <a:srgbClr val="000000"/>
              </a:solidFill>
              <a:prstDash val="solid"/>
            </a:ln>
          </c:spPr>
          <c:marker>
            <c:symbol val="none"/>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wksDatabase03!$AZ$62:$AZ$79</c:f>
              <c:numCache>
                <c:formatCode>0.0</c:formatCode>
                <c:ptCount val="18"/>
                <c:pt idx="0">
                  <c:v>6.8233333333333333</c:v>
                </c:pt>
                <c:pt idx="1">
                  <c:v>6.8233333333333333</c:v>
                </c:pt>
                <c:pt idx="2">
                  <c:v>6.8233333333333333</c:v>
                </c:pt>
                <c:pt idx="3">
                  <c:v>6.8233333333333333</c:v>
                </c:pt>
                <c:pt idx="4">
                  <c:v>6.8233333333333333</c:v>
                </c:pt>
                <c:pt idx="5">
                  <c:v>6.8233333333333333</c:v>
                </c:pt>
                <c:pt idx="6">
                  <c:v>6.8233333333333333</c:v>
                </c:pt>
                <c:pt idx="7">
                  <c:v>6.8233333333333333</c:v>
                </c:pt>
                <c:pt idx="8">
                  <c:v>6.8233333333333333</c:v>
                </c:pt>
                <c:pt idx="9">
                  <c:v>6.8233333333333333</c:v>
                </c:pt>
                <c:pt idx="10">
                  <c:v>6.8233333333333333</c:v>
                </c:pt>
                <c:pt idx="11">
                  <c:v>6.8233333333333333</c:v>
                </c:pt>
                <c:pt idx="12">
                  <c:v>6.8233333333333333</c:v>
                </c:pt>
                <c:pt idx="13">
                  <c:v>6.8233333333333333</c:v>
                </c:pt>
                <c:pt idx="14">
                  <c:v>6.8233333333333333</c:v>
                </c:pt>
                <c:pt idx="15">
                  <c:v>6.8233333333333333</c:v>
                </c:pt>
                <c:pt idx="16">
                  <c:v>6.8233333333333333</c:v>
                </c:pt>
                <c:pt idx="17">
                  <c:v>6.8233333333333333</c:v>
                </c:pt>
              </c:numCache>
            </c:numRef>
          </c:val>
          <c:smooth val="0"/>
          <c:extLst>
            <c:ext xmlns:c16="http://schemas.microsoft.com/office/drawing/2014/chart" uri="{C3380CC4-5D6E-409C-BE32-E72D297353CC}">
              <c16:uniqueId val="{00000001-434E-4F38-84DA-9AF8976836E8}"/>
            </c:ext>
          </c:extLst>
        </c:ser>
        <c:ser>
          <c:idx val="2"/>
          <c:order val="2"/>
          <c:tx>
            <c:v>UCL</c:v>
          </c:tx>
          <c:spPr>
            <a:ln w="12700">
              <a:solidFill>
                <a:srgbClr val="000000"/>
              </a:solidFill>
              <a:prstDash val="sysDash"/>
            </a:ln>
          </c:spPr>
          <c:marker>
            <c:symbol val="none"/>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wksDatabase03!$BA$62:$BA$79</c:f>
              <c:numCache>
                <c:formatCode>0.0</c:formatCode>
                <c:ptCount val="18"/>
                <c:pt idx="0">
                  <c:v>#N/A</c:v>
                </c:pt>
                <c:pt idx="1">
                  <c:v>7.1268377138089276</c:v>
                </c:pt>
                <c:pt idx="2">
                  <c:v>7.1268377138089276</c:v>
                </c:pt>
                <c:pt idx="3">
                  <c:v>7.1268377138089276</c:v>
                </c:pt>
                <c:pt idx="4">
                  <c:v>7.1268377138089276</c:v>
                </c:pt>
                <c:pt idx="5">
                  <c:v>7.1268377138089276</c:v>
                </c:pt>
                <c:pt idx="6">
                  <c:v>7.1268377138089276</c:v>
                </c:pt>
                <c:pt idx="7">
                  <c:v>7.1268377138089276</c:v>
                </c:pt>
                <c:pt idx="8">
                  <c:v>7.1268377138089276</c:v>
                </c:pt>
                <c:pt idx="9">
                  <c:v>7.1268377138089276</c:v>
                </c:pt>
                <c:pt idx="10">
                  <c:v>7.1268377138089276</c:v>
                </c:pt>
                <c:pt idx="11">
                  <c:v>7.1268377138089276</c:v>
                </c:pt>
                <c:pt idx="12">
                  <c:v>7.1268377138089276</c:v>
                </c:pt>
                <c:pt idx="13">
                  <c:v>7.1268377138089276</c:v>
                </c:pt>
                <c:pt idx="14">
                  <c:v>7.1268377138089276</c:v>
                </c:pt>
                <c:pt idx="15">
                  <c:v>7.1268377138089276</c:v>
                </c:pt>
                <c:pt idx="16">
                  <c:v>7.1268377138089276</c:v>
                </c:pt>
                <c:pt idx="17">
                  <c:v>7.1268377138089276</c:v>
                </c:pt>
              </c:numCache>
            </c:numRef>
          </c:val>
          <c:smooth val="0"/>
          <c:extLst>
            <c:ext xmlns:c16="http://schemas.microsoft.com/office/drawing/2014/chart" uri="{C3380CC4-5D6E-409C-BE32-E72D297353CC}">
              <c16:uniqueId val="{00000002-434E-4F38-84DA-9AF8976836E8}"/>
            </c:ext>
          </c:extLst>
        </c:ser>
        <c:ser>
          <c:idx val="3"/>
          <c:order val="3"/>
          <c:tx>
            <c:v>LCL</c:v>
          </c:tx>
          <c:spPr>
            <a:ln w="12700">
              <a:solidFill>
                <a:srgbClr val="000000"/>
              </a:solidFill>
              <a:prstDash val="sysDash"/>
            </a:ln>
          </c:spPr>
          <c:marker>
            <c:symbol val="none"/>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wksDatabase03!$BB$62:$BB$79</c:f>
              <c:numCache>
                <c:formatCode>0.0</c:formatCode>
                <c:ptCount val="18"/>
                <c:pt idx="0">
                  <c:v>#N/A</c:v>
                </c:pt>
                <c:pt idx="1">
                  <c:v>6.5198289528577389</c:v>
                </c:pt>
                <c:pt idx="2">
                  <c:v>6.5198289528577389</c:v>
                </c:pt>
                <c:pt idx="3">
                  <c:v>6.5198289528577389</c:v>
                </c:pt>
                <c:pt idx="4">
                  <c:v>6.5198289528577389</c:v>
                </c:pt>
                <c:pt idx="5">
                  <c:v>6.5198289528577389</c:v>
                </c:pt>
                <c:pt idx="6">
                  <c:v>6.5198289528577389</c:v>
                </c:pt>
                <c:pt idx="7">
                  <c:v>6.5198289528577389</c:v>
                </c:pt>
                <c:pt idx="8">
                  <c:v>6.5198289528577389</c:v>
                </c:pt>
                <c:pt idx="9">
                  <c:v>6.5198289528577389</c:v>
                </c:pt>
                <c:pt idx="10">
                  <c:v>6.5198289528577389</c:v>
                </c:pt>
                <c:pt idx="11">
                  <c:v>6.5198289528577389</c:v>
                </c:pt>
                <c:pt idx="12">
                  <c:v>6.5198289528577389</c:v>
                </c:pt>
                <c:pt idx="13">
                  <c:v>6.5198289528577389</c:v>
                </c:pt>
                <c:pt idx="14">
                  <c:v>6.5198289528577389</c:v>
                </c:pt>
                <c:pt idx="15">
                  <c:v>6.5198289528577389</c:v>
                </c:pt>
                <c:pt idx="16">
                  <c:v>6.5198289528577389</c:v>
                </c:pt>
                <c:pt idx="17">
                  <c:v>6.5198289528577389</c:v>
                </c:pt>
              </c:numCache>
            </c:numRef>
          </c:val>
          <c:smooth val="0"/>
          <c:extLst>
            <c:ext xmlns:c16="http://schemas.microsoft.com/office/drawing/2014/chart" uri="{C3380CC4-5D6E-409C-BE32-E72D297353CC}">
              <c16:uniqueId val="{00000003-434E-4F38-84DA-9AF8976836E8}"/>
            </c:ext>
          </c:extLst>
        </c:ser>
        <c:dLbls>
          <c:showLegendKey val="0"/>
          <c:showVal val="0"/>
          <c:showCatName val="0"/>
          <c:showSerName val="0"/>
          <c:showPercent val="0"/>
          <c:showBubbleSize val="0"/>
        </c:dLbls>
        <c:marker val="1"/>
        <c:smooth val="0"/>
        <c:axId val="557848200"/>
        <c:axId val="1"/>
      </c:lineChart>
      <c:catAx>
        <c:axId val="55784820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sz="700"/>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0.0" sourceLinked="0"/>
        <c:majorTickMark val="cross"/>
        <c:minorTickMark val="in"/>
        <c:tickLblPos val="nextTo"/>
        <c:spPr>
          <a:ln w="3175">
            <a:solidFill>
              <a:srgbClr val="000000"/>
            </a:solidFill>
            <a:prstDash val="solid"/>
          </a:ln>
        </c:spPr>
        <c:txPr>
          <a:bodyPr rot="0" vert="horz"/>
          <a:lstStyle/>
          <a:p>
            <a:pPr>
              <a:defRPr sz="700"/>
            </a:pPr>
            <a:endParaRPr lang="en-US"/>
          </a:p>
        </c:txPr>
        <c:crossAx val="557848200"/>
        <c:crosses val="autoZero"/>
        <c:crossBetween val="between"/>
      </c:valAx>
      <c:spPr>
        <a:noFill/>
        <a:ln w="25400">
          <a:noFill/>
        </a:ln>
      </c:spPr>
    </c:plotArea>
    <c:plotVisOnly val="1"/>
    <c:dispBlanksAs val="gap"/>
    <c:showDLblsOverMax val="0"/>
  </c:chart>
  <c:spPr>
    <a:solidFill>
      <a:srgbClr val="FFFFFF"/>
    </a:solidFill>
    <a:ln w="3175">
      <a:solidFill>
        <a:schemeClr val="tx1"/>
      </a:solidFill>
      <a:prstDash val="solid"/>
    </a:ln>
  </c:spPr>
  <c:txPr>
    <a:bodyPr/>
    <a:lstStyle/>
    <a:p>
      <a:pPr>
        <a:defRPr sz="600" b="0" i="0" u="none" strike="noStrike" baseline="0">
          <a:solidFill>
            <a:srgbClr val="000000"/>
          </a:solidFill>
          <a:latin typeface="Arial"/>
          <a:ea typeface="Arial"/>
          <a:cs typeface="Arial"/>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40" b="1" i="0" u="none" strike="noStrike" kern="1200" spc="0" baseline="0">
                <a:solidFill>
                  <a:schemeClr val="tx1"/>
                </a:solidFill>
                <a:latin typeface="Arial" panose="020B0604020202020204" pitchFamily="34" charset="0"/>
                <a:ea typeface="+mn-ea"/>
                <a:cs typeface="Arial" panose="020B0604020202020204" pitchFamily="34" charset="0"/>
              </a:defRPr>
            </a:pPr>
            <a:r>
              <a:rPr lang="en-GB" b="1" dirty="0"/>
              <a:t>Referrals by ethnicity, </a:t>
            </a:r>
          </a:p>
          <a:p>
            <a:pPr>
              <a:defRPr b="1"/>
            </a:pPr>
            <a:r>
              <a:rPr lang="en-GB" b="1" dirty="0"/>
              <a:t>per 10 000 of the learning disability population</a:t>
            </a:r>
          </a:p>
          <a:p>
            <a:pPr>
              <a:defRPr b="1"/>
            </a:pPr>
            <a:endParaRPr lang="en-GB" b="1" dirty="0"/>
          </a:p>
        </c:rich>
      </c:tx>
      <c:overlay val="0"/>
      <c:spPr>
        <a:noFill/>
        <a:ln>
          <a:noFill/>
        </a:ln>
        <a:effectLst/>
      </c:spPr>
      <c:txPr>
        <a:bodyPr rot="0" spcFirstLastPara="1" vertOverflow="ellipsis" vert="horz" wrap="square" anchor="ctr" anchorCtr="1"/>
        <a:lstStyle/>
        <a:p>
          <a:pPr>
            <a:defRPr sz="84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Chart!$B$53</c:f>
              <c:strCache>
                <c:ptCount val="1"/>
                <c:pt idx="0">
                  <c:v>BME</c:v>
                </c:pt>
              </c:strCache>
            </c:strRef>
          </c:tx>
          <c:spPr>
            <a:ln w="28575" cap="rnd">
              <a:solidFill>
                <a:srgbClr val="00B0F0"/>
              </a:solidFill>
              <a:round/>
            </a:ln>
            <a:effectLst/>
          </c:spPr>
          <c:marker>
            <c:symbol val="circle"/>
            <c:size val="5"/>
            <c:spPr>
              <a:solidFill>
                <a:schemeClr val="accent1"/>
              </a:solidFill>
              <a:ln w="9525">
                <a:solidFill>
                  <a:schemeClr val="accent1"/>
                </a:solidFill>
              </a:ln>
              <a:effectLst/>
            </c:spPr>
          </c:marker>
          <c:cat>
            <c:numRef>
              <c:f>Chart!$A$55:$A$69</c:f>
              <c:numCache>
                <c:formatCode>mmm\-yy</c:formatCode>
                <c:ptCount val="15"/>
                <c:pt idx="0">
                  <c:v>44228</c:v>
                </c:pt>
                <c:pt idx="1">
                  <c:v>44289</c:v>
                </c:pt>
                <c:pt idx="2">
                  <c:v>44350</c:v>
                </c:pt>
                <c:pt idx="3">
                  <c:v>44411</c:v>
                </c:pt>
                <c:pt idx="4">
                  <c:v>44472</c:v>
                </c:pt>
                <c:pt idx="5">
                  <c:v>44533</c:v>
                </c:pt>
                <c:pt idx="6">
                  <c:v>44594</c:v>
                </c:pt>
                <c:pt idx="7">
                  <c:v>44655</c:v>
                </c:pt>
                <c:pt idx="8">
                  <c:v>44716</c:v>
                </c:pt>
                <c:pt idx="9">
                  <c:v>44777</c:v>
                </c:pt>
                <c:pt idx="10">
                  <c:v>44838</c:v>
                </c:pt>
                <c:pt idx="11">
                  <c:v>44899</c:v>
                </c:pt>
                <c:pt idx="12">
                  <c:v>44960</c:v>
                </c:pt>
                <c:pt idx="13">
                  <c:v>45021</c:v>
                </c:pt>
                <c:pt idx="14">
                  <c:v>45082</c:v>
                </c:pt>
              </c:numCache>
            </c:numRef>
          </c:cat>
          <c:val>
            <c:numRef>
              <c:f>Chart!$B$55:$B$69</c:f>
              <c:numCache>
                <c:formatCode>General</c:formatCode>
                <c:ptCount val="15"/>
                <c:pt idx="0">
                  <c:v>1.9138527051111829</c:v>
                </c:pt>
                <c:pt idx="1">
                  <c:v>1.834108842398217</c:v>
                </c:pt>
                <c:pt idx="2">
                  <c:v>1.9005620613256886</c:v>
                </c:pt>
                <c:pt idx="3">
                  <c:v>1.5815866104738248</c:v>
                </c:pt>
                <c:pt idx="4">
                  <c:v>1.9537246364676659</c:v>
                </c:pt>
                <c:pt idx="5">
                  <c:v>1.594877254259319</c:v>
                </c:pt>
                <c:pt idx="6">
                  <c:v>1.8606901299692056</c:v>
                </c:pt>
                <c:pt idx="7">
                  <c:v>2.1265030056790919</c:v>
                </c:pt>
                <c:pt idx="8">
                  <c:v>2.1397936494645866</c:v>
                </c:pt>
                <c:pt idx="9">
                  <c:v>1.834108842398217</c:v>
                </c:pt>
                <c:pt idx="10">
                  <c:v>1.9404339926821714</c:v>
                </c:pt>
                <c:pt idx="11">
                  <c:v>1.8606901299692056</c:v>
                </c:pt>
                <c:pt idx="12">
                  <c:v>2.5252223192439214</c:v>
                </c:pt>
                <c:pt idx="13">
                  <c:v>1.9138527051111829</c:v>
                </c:pt>
                <c:pt idx="14">
                  <c:v>2.3391533062470011</c:v>
                </c:pt>
              </c:numCache>
            </c:numRef>
          </c:val>
          <c:smooth val="0"/>
          <c:extLst>
            <c:ext xmlns:c16="http://schemas.microsoft.com/office/drawing/2014/chart" uri="{C3380CC4-5D6E-409C-BE32-E72D297353CC}">
              <c16:uniqueId val="{00000000-62D1-458A-8A1C-CE23BDACCC1C}"/>
            </c:ext>
          </c:extLst>
        </c:ser>
        <c:ser>
          <c:idx val="2"/>
          <c:order val="1"/>
          <c:tx>
            <c:strRef>
              <c:f>Chart!$C$53</c:f>
              <c:strCache>
                <c:ptCount val="1"/>
                <c:pt idx="0">
                  <c:v>WHITE</c:v>
                </c:pt>
              </c:strCache>
            </c:strRef>
          </c:tx>
          <c:spPr>
            <a:ln w="28575" cap="rnd">
              <a:solidFill>
                <a:srgbClr val="0B1D78"/>
              </a:solidFill>
              <a:round/>
            </a:ln>
            <a:effectLst/>
          </c:spPr>
          <c:marker>
            <c:symbol val="circle"/>
            <c:size val="5"/>
            <c:spPr>
              <a:solidFill>
                <a:schemeClr val="tx2">
                  <a:lumMod val="50000"/>
                </a:schemeClr>
              </a:solidFill>
              <a:ln w="9525">
                <a:solidFill>
                  <a:schemeClr val="accent3"/>
                </a:solidFill>
              </a:ln>
              <a:effectLst/>
            </c:spPr>
          </c:marker>
          <c:cat>
            <c:numRef>
              <c:f>Chart!$A$55:$A$69</c:f>
              <c:numCache>
                <c:formatCode>mmm\-yy</c:formatCode>
                <c:ptCount val="15"/>
                <c:pt idx="0">
                  <c:v>44228</c:v>
                </c:pt>
                <c:pt idx="1">
                  <c:v>44289</c:v>
                </c:pt>
                <c:pt idx="2">
                  <c:v>44350</c:v>
                </c:pt>
                <c:pt idx="3">
                  <c:v>44411</c:v>
                </c:pt>
                <c:pt idx="4">
                  <c:v>44472</c:v>
                </c:pt>
                <c:pt idx="5">
                  <c:v>44533</c:v>
                </c:pt>
                <c:pt idx="6">
                  <c:v>44594</c:v>
                </c:pt>
                <c:pt idx="7">
                  <c:v>44655</c:v>
                </c:pt>
                <c:pt idx="8">
                  <c:v>44716</c:v>
                </c:pt>
                <c:pt idx="9">
                  <c:v>44777</c:v>
                </c:pt>
                <c:pt idx="10">
                  <c:v>44838</c:v>
                </c:pt>
                <c:pt idx="11">
                  <c:v>44899</c:v>
                </c:pt>
                <c:pt idx="12">
                  <c:v>44960</c:v>
                </c:pt>
                <c:pt idx="13">
                  <c:v>45021</c:v>
                </c:pt>
                <c:pt idx="14">
                  <c:v>45082</c:v>
                </c:pt>
              </c:numCache>
            </c:numRef>
          </c:cat>
          <c:val>
            <c:numRef>
              <c:f>Chart!$C$55:$C$69</c:f>
              <c:numCache>
                <c:formatCode>General</c:formatCode>
                <c:ptCount val="15"/>
                <c:pt idx="0">
                  <c:v>3.415044804026349</c:v>
                </c:pt>
                <c:pt idx="1">
                  <c:v>3.6419580800413889</c:v>
                </c:pt>
                <c:pt idx="2">
                  <c:v>3.721377726646653</c:v>
                </c:pt>
                <c:pt idx="3">
                  <c:v>3.0973662176052938</c:v>
                </c:pt>
                <c:pt idx="4">
                  <c:v>3.2448598470150691</c:v>
                </c:pt>
                <c:pt idx="5">
                  <c:v>3.1314032090075492</c:v>
                </c:pt>
                <c:pt idx="6">
                  <c:v>2.9044899329925098</c:v>
                </c:pt>
                <c:pt idx="7">
                  <c:v>2.9271812605940135</c:v>
                </c:pt>
                <c:pt idx="8">
                  <c:v>3.3923534764248453</c:v>
                </c:pt>
                <c:pt idx="9">
                  <c:v>2.6095026741729579</c:v>
                </c:pt>
                <c:pt idx="10">
                  <c:v>3.4717731230301094</c:v>
                </c:pt>
                <c:pt idx="11">
                  <c:v>3.0860205538045413</c:v>
                </c:pt>
                <c:pt idx="12">
                  <c:v>3.8121430370526688</c:v>
                </c:pt>
                <c:pt idx="13">
                  <c:v>3.0746748900037892</c:v>
                </c:pt>
                <c:pt idx="14">
                  <c:v>3.6759950714436451</c:v>
                </c:pt>
              </c:numCache>
            </c:numRef>
          </c:val>
          <c:smooth val="0"/>
          <c:extLst>
            <c:ext xmlns:c16="http://schemas.microsoft.com/office/drawing/2014/chart" uri="{C3380CC4-5D6E-409C-BE32-E72D297353CC}">
              <c16:uniqueId val="{00000001-62D1-458A-8A1C-CE23BDACCC1C}"/>
            </c:ext>
          </c:extLst>
        </c:ser>
        <c:dLbls>
          <c:showLegendKey val="0"/>
          <c:showVal val="0"/>
          <c:showCatName val="0"/>
          <c:showSerName val="0"/>
          <c:showPercent val="0"/>
          <c:showBubbleSize val="0"/>
        </c:dLbls>
        <c:marker val="1"/>
        <c:smooth val="0"/>
        <c:axId val="653042200"/>
        <c:axId val="653032688"/>
      </c:lineChart>
      <c:dateAx>
        <c:axId val="653042200"/>
        <c:scaling>
          <c:orientation val="minMax"/>
          <c:min val="44348"/>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53032688"/>
        <c:crosses val="autoZero"/>
        <c:auto val="1"/>
        <c:lblOffset val="100"/>
        <c:baseTimeUnit val="months"/>
        <c:majorUnit val="3"/>
        <c:majorTimeUnit val="months"/>
      </c:dateAx>
      <c:valAx>
        <c:axId val="653032688"/>
        <c:scaling>
          <c:orientation val="minMax"/>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53042200"/>
        <c:crosses val="autoZero"/>
        <c:crossBetween val="between"/>
        <c:majorUnit val="1"/>
      </c:valAx>
      <c:spPr>
        <a:noFill/>
        <a:ln>
          <a:noFill/>
        </a:ln>
        <a:effectLst/>
      </c:spPr>
    </c:plotArea>
    <c:legend>
      <c:legendPos val="t"/>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solidFill>
        <a:schemeClr val="tx1"/>
      </a:solidFill>
    </a:ln>
    <a:effectLst/>
  </c:spPr>
  <c:txPr>
    <a:bodyPr/>
    <a:lstStyle/>
    <a:p>
      <a:pPr>
        <a:defRPr sz="7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 of Safeguarding referrals managed by Section 42 - P Chart</a:t>
            </a:r>
          </a:p>
        </c:rich>
      </c:tx>
      <c:layout>
        <c:manualLayout>
          <c:xMode val="edge"/>
          <c:yMode val="edge"/>
          <c:x val="0.15685417242041108"/>
          <c:y val="1.7012982112148141E-2"/>
        </c:manualLayout>
      </c:layout>
      <c:overlay val="0"/>
      <c:spPr>
        <a:noFill/>
        <a:ln w="25400">
          <a:noFill/>
        </a:ln>
      </c:spPr>
    </c:title>
    <c:autoTitleDeleted val="0"/>
    <c:plotArea>
      <c:layout>
        <c:manualLayout>
          <c:layoutTarget val="inner"/>
          <c:xMode val="edge"/>
          <c:yMode val="edge"/>
          <c:x val="9.1026499211249404E-2"/>
          <c:y val="0.11606194632335219"/>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6"/>
            <c:spPr>
              <a:solidFill>
                <a:srgbClr val="003366"/>
              </a:solidFill>
              <a:ln>
                <a:solidFill>
                  <a:srgbClr val="000080"/>
                </a:solidFill>
                <a:prstDash val="solid"/>
              </a:ln>
            </c:spPr>
          </c:marker>
          <c:cat>
            <c:numRef>
              <c:f>wksDatabase02!$BJ$62:$BJ$79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wksDatabase02!$BK$62:$BK$79</c:f>
              <c:numCache>
                <c:formatCode>General</c:formatCode>
                <c:ptCount val="18"/>
                <c:pt idx="0">
                  <c:v>50</c:v>
                </c:pt>
                <c:pt idx="1">
                  <c:v>39</c:v>
                </c:pt>
                <c:pt idx="2">
                  <c:v>42</c:v>
                </c:pt>
                <c:pt idx="3">
                  <c:v>53</c:v>
                </c:pt>
                <c:pt idx="4">
                  <c:v>48</c:v>
                </c:pt>
                <c:pt idx="5">
                  <c:v>46</c:v>
                </c:pt>
                <c:pt idx="6">
                  <c:v>41</c:v>
                </c:pt>
                <c:pt idx="7">
                  <c:v>42</c:v>
                </c:pt>
                <c:pt idx="8">
                  <c:v>29</c:v>
                </c:pt>
                <c:pt idx="9">
                  <c:v>54</c:v>
                </c:pt>
                <c:pt idx="10">
                  <c:v>46</c:v>
                </c:pt>
                <c:pt idx="11">
                  <c:v>51</c:v>
                </c:pt>
                <c:pt idx="12">
                  <c:v>39</c:v>
                </c:pt>
                <c:pt idx="13">
                  <c:v>54</c:v>
                </c:pt>
                <c:pt idx="14">
                  <c:v>53</c:v>
                </c:pt>
                <c:pt idx="15">
                  <c:v>30</c:v>
                </c:pt>
                <c:pt idx="16">
                  <c:v>40</c:v>
                </c:pt>
                <c:pt idx="17">
                  <c:v>50</c:v>
                </c:pt>
              </c:numCache>
            </c:numRef>
          </c:val>
          <c:smooth val="0"/>
          <c:extLst>
            <c:ext xmlns:c16="http://schemas.microsoft.com/office/drawing/2014/chart" uri="{C3380CC4-5D6E-409C-BE32-E72D297353CC}">
              <c16:uniqueId val="{00000000-F69E-4FAA-8E9C-FE2BD9AE9FD6}"/>
            </c:ext>
          </c:extLst>
        </c:ser>
        <c:ser>
          <c:idx val="1"/>
          <c:order val="1"/>
          <c:tx>
            <c:v>Center</c:v>
          </c:tx>
          <c:spPr>
            <a:ln w="12700">
              <a:solidFill>
                <a:srgbClr val="000000"/>
              </a:solidFill>
              <a:prstDash val="solid"/>
            </a:ln>
          </c:spPr>
          <c:marker>
            <c:symbol val="none"/>
          </c:marker>
          <c:cat>
            <c:numRef>
              <c:f>wksDatabase02!$BJ$62:$BJ$79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wksDatabase02!$BT$62:$BT$79</c:f>
              <c:numCache>
                <c:formatCode>0.0</c:formatCode>
                <c:ptCount val="18"/>
                <c:pt idx="0">
                  <c:v>44.833333333333336</c:v>
                </c:pt>
                <c:pt idx="1">
                  <c:v>44.833333333333336</c:v>
                </c:pt>
                <c:pt idx="2">
                  <c:v>44.833333333333336</c:v>
                </c:pt>
                <c:pt idx="3">
                  <c:v>44.833333333333336</c:v>
                </c:pt>
                <c:pt idx="4">
                  <c:v>44.833333333333336</c:v>
                </c:pt>
                <c:pt idx="5">
                  <c:v>44.833333333333336</c:v>
                </c:pt>
                <c:pt idx="6">
                  <c:v>44.833333333333336</c:v>
                </c:pt>
                <c:pt idx="7">
                  <c:v>44.833333333333336</c:v>
                </c:pt>
                <c:pt idx="8">
                  <c:v>44.833333333333336</c:v>
                </c:pt>
                <c:pt idx="9">
                  <c:v>44.833333333333336</c:v>
                </c:pt>
                <c:pt idx="10">
                  <c:v>44.833333333333336</c:v>
                </c:pt>
                <c:pt idx="11">
                  <c:v>44.833333333333336</c:v>
                </c:pt>
                <c:pt idx="12">
                  <c:v>44.833333333333336</c:v>
                </c:pt>
                <c:pt idx="13">
                  <c:v>44.833333333333336</c:v>
                </c:pt>
                <c:pt idx="14">
                  <c:v>44.833333333333336</c:v>
                </c:pt>
                <c:pt idx="15">
                  <c:v>44.833333333333336</c:v>
                </c:pt>
                <c:pt idx="16">
                  <c:v>44.833333333333336</c:v>
                </c:pt>
                <c:pt idx="17">
                  <c:v>44.833333333333336</c:v>
                </c:pt>
              </c:numCache>
            </c:numRef>
          </c:val>
          <c:smooth val="0"/>
          <c:extLst>
            <c:ext xmlns:c16="http://schemas.microsoft.com/office/drawing/2014/chart" uri="{C3380CC4-5D6E-409C-BE32-E72D297353CC}">
              <c16:uniqueId val="{00000001-F69E-4FAA-8E9C-FE2BD9AE9FD6}"/>
            </c:ext>
          </c:extLst>
        </c:ser>
        <c:ser>
          <c:idx val="2"/>
          <c:order val="2"/>
          <c:tx>
            <c:v>UCL</c:v>
          </c:tx>
          <c:spPr>
            <a:ln w="12700">
              <a:solidFill>
                <a:srgbClr val="000000"/>
              </a:solidFill>
              <a:prstDash val="sysDash"/>
            </a:ln>
          </c:spPr>
          <c:marker>
            <c:symbol val="none"/>
          </c:marker>
          <c:cat>
            <c:numRef>
              <c:f>wksDatabase02!$BJ$62:$BJ$79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wksDatabase02!$BU$62:$BU$79</c:f>
              <c:numCache>
                <c:formatCode>0.0</c:formatCode>
                <c:ptCount val="18"/>
                <c:pt idx="0">
                  <c:v>#N/A</c:v>
                </c:pt>
                <c:pt idx="1">
                  <c:v>69.864622444722571</c:v>
                </c:pt>
                <c:pt idx="2">
                  <c:v>69.864622444722571</c:v>
                </c:pt>
                <c:pt idx="3">
                  <c:v>69.864622444722571</c:v>
                </c:pt>
                <c:pt idx="4">
                  <c:v>69.864622444722571</c:v>
                </c:pt>
                <c:pt idx="5">
                  <c:v>69.864622444722571</c:v>
                </c:pt>
                <c:pt idx="6">
                  <c:v>69.864622444722571</c:v>
                </c:pt>
                <c:pt idx="7">
                  <c:v>69.864622444722571</c:v>
                </c:pt>
                <c:pt idx="8">
                  <c:v>69.864622444722571</c:v>
                </c:pt>
                <c:pt idx="9">
                  <c:v>69.864622444722571</c:v>
                </c:pt>
                <c:pt idx="10">
                  <c:v>69.864622444722571</c:v>
                </c:pt>
                <c:pt idx="11">
                  <c:v>69.864622444722571</c:v>
                </c:pt>
                <c:pt idx="12">
                  <c:v>69.864622444722571</c:v>
                </c:pt>
                <c:pt idx="13">
                  <c:v>69.864622444722571</c:v>
                </c:pt>
                <c:pt idx="14">
                  <c:v>69.864622444722571</c:v>
                </c:pt>
                <c:pt idx="15">
                  <c:v>69.864622444722571</c:v>
                </c:pt>
                <c:pt idx="16">
                  <c:v>69.864622444722571</c:v>
                </c:pt>
                <c:pt idx="17">
                  <c:v>69.864622444722571</c:v>
                </c:pt>
              </c:numCache>
            </c:numRef>
          </c:val>
          <c:smooth val="0"/>
          <c:extLst>
            <c:ext xmlns:c16="http://schemas.microsoft.com/office/drawing/2014/chart" uri="{C3380CC4-5D6E-409C-BE32-E72D297353CC}">
              <c16:uniqueId val="{00000003-F69E-4FAA-8E9C-FE2BD9AE9FD6}"/>
            </c:ext>
          </c:extLst>
        </c:ser>
        <c:ser>
          <c:idx val="3"/>
          <c:order val="3"/>
          <c:tx>
            <c:v>LCL</c:v>
          </c:tx>
          <c:spPr>
            <a:ln w="12700">
              <a:solidFill>
                <a:srgbClr val="000000"/>
              </a:solidFill>
              <a:prstDash val="sysDash"/>
            </a:ln>
          </c:spPr>
          <c:marker>
            <c:symbol val="none"/>
          </c:marker>
          <c:cat>
            <c:numRef>
              <c:f>wksDatabase02!$BJ$62:$BJ$79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wksDatabase02!$BV$62:$BV$79</c:f>
              <c:numCache>
                <c:formatCode>0.0</c:formatCode>
                <c:ptCount val="18"/>
                <c:pt idx="0">
                  <c:v>#N/A</c:v>
                </c:pt>
                <c:pt idx="1">
                  <c:v>19.802044221944097</c:v>
                </c:pt>
                <c:pt idx="2">
                  <c:v>19.802044221944097</c:v>
                </c:pt>
                <c:pt idx="3">
                  <c:v>19.802044221944097</c:v>
                </c:pt>
                <c:pt idx="4">
                  <c:v>19.802044221944097</c:v>
                </c:pt>
                <c:pt idx="5">
                  <c:v>19.802044221944097</c:v>
                </c:pt>
                <c:pt idx="6">
                  <c:v>19.802044221944097</c:v>
                </c:pt>
                <c:pt idx="7">
                  <c:v>19.802044221944097</c:v>
                </c:pt>
                <c:pt idx="8">
                  <c:v>19.802044221944097</c:v>
                </c:pt>
                <c:pt idx="9">
                  <c:v>19.802044221944097</c:v>
                </c:pt>
                <c:pt idx="10">
                  <c:v>19.802044221944097</c:v>
                </c:pt>
                <c:pt idx="11">
                  <c:v>19.802044221944097</c:v>
                </c:pt>
                <c:pt idx="12">
                  <c:v>19.802044221944097</c:v>
                </c:pt>
                <c:pt idx="13">
                  <c:v>19.802044221944097</c:v>
                </c:pt>
                <c:pt idx="14">
                  <c:v>19.802044221944097</c:v>
                </c:pt>
                <c:pt idx="15">
                  <c:v>19.802044221944097</c:v>
                </c:pt>
                <c:pt idx="16">
                  <c:v>19.802044221944097</c:v>
                </c:pt>
                <c:pt idx="17">
                  <c:v>19.802044221944097</c:v>
                </c:pt>
              </c:numCache>
            </c:numRef>
          </c:val>
          <c:smooth val="0"/>
          <c:extLst>
            <c:ext xmlns:c16="http://schemas.microsoft.com/office/drawing/2014/chart" uri="{C3380CC4-5D6E-409C-BE32-E72D297353CC}">
              <c16:uniqueId val="{00000005-F69E-4FAA-8E9C-FE2BD9AE9FD6}"/>
            </c:ext>
          </c:extLst>
        </c:ser>
        <c:dLbls>
          <c:showLegendKey val="0"/>
          <c:showVal val="0"/>
          <c:showCatName val="0"/>
          <c:showSerName val="0"/>
          <c:showPercent val="0"/>
          <c:showBubbleSize val="0"/>
        </c:dLbls>
        <c:marker val="1"/>
        <c:smooth val="0"/>
        <c:axId val="584997856"/>
        <c:axId val="1"/>
      </c:lineChart>
      <c:catAx>
        <c:axId val="58499785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8499785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 of service users with desired safeguarding outcomes achieved </a:t>
            </a:r>
          </a:p>
        </c:rich>
      </c:tx>
      <c:layout>
        <c:manualLayout>
          <c:xMode val="edge"/>
          <c:yMode val="edge"/>
          <c:x val="0.17165593759732856"/>
          <c:y val="5.5102007503946698E-3"/>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6"/>
            <c:spPr>
              <a:solidFill>
                <a:srgbClr val="003366"/>
              </a:solidFill>
              <a:ln>
                <a:solidFill>
                  <a:srgbClr val="000080"/>
                </a:solidFill>
                <a:prstDash val="solid"/>
              </a:ln>
            </c:spPr>
          </c:marker>
          <c:cat>
            <c:numRef>
              <c:f>wksDatabase01!$B$62:$B$74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wksDatabase01!$C$62:$C$74</c:f>
              <c:numCache>
                <c:formatCode>0%</c:formatCode>
                <c:ptCount val="13"/>
                <c:pt idx="0">
                  <c:v>0.2</c:v>
                </c:pt>
                <c:pt idx="1">
                  <c:v>0.13</c:v>
                </c:pt>
                <c:pt idx="2">
                  <c:v>0.21</c:v>
                </c:pt>
                <c:pt idx="3">
                  <c:v>0.11</c:v>
                </c:pt>
                <c:pt idx="4">
                  <c:v>0.33</c:v>
                </c:pt>
                <c:pt idx="5">
                  <c:v>0.31</c:v>
                </c:pt>
                <c:pt idx="6">
                  <c:v>0.36</c:v>
                </c:pt>
                <c:pt idx="7">
                  <c:v>0.37</c:v>
                </c:pt>
                <c:pt idx="8">
                  <c:v>0.24</c:v>
                </c:pt>
                <c:pt idx="9">
                  <c:v>0.12</c:v>
                </c:pt>
                <c:pt idx="10">
                  <c:v>0.09</c:v>
                </c:pt>
                <c:pt idx="11">
                  <c:v>0.25</c:v>
                </c:pt>
                <c:pt idx="12">
                  <c:v>0.28000000000000003</c:v>
                </c:pt>
              </c:numCache>
            </c:numRef>
          </c:val>
          <c:smooth val="0"/>
          <c:extLst>
            <c:ext xmlns:c16="http://schemas.microsoft.com/office/drawing/2014/chart" uri="{C3380CC4-5D6E-409C-BE32-E72D297353CC}">
              <c16:uniqueId val="{00000000-6349-4451-BA3C-A3EB0415664C}"/>
            </c:ext>
          </c:extLst>
        </c:ser>
        <c:ser>
          <c:idx val="1"/>
          <c:order val="1"/>
          <c:tx>
            <c:v>Center</c:v>
          </c:tx>
          <c:spPr>
            <a:ln w="12700">
              <a:solidFill>
                <a:srgbClr val="000000"/>
              </a:solidFill>
              <a:prstDash val="solid"/>
            </a:ln>
          </c:spPr>
          <c:marker>
            <c:symbol val="none"/>
          </c:marker>
          <c:cat>
            <c:numRef>
              <c:f>wksDatabase01!$B$62:$B$74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wksDatabase01!$L$62:$L$74</c:f>
              <c:numCache>
                <c:formatCode>0.0</c:formatCode>
                <c:ptCount val="13"/>
                <c:pt idx="0">
                  <c:v>0.23076923076923078</c:v>
                </c:pt>
                <c:pt idx="1">
                  <c:v>0.23076923076923078</c:v>
                </c:pt>
                <c:pt idx="2">
                  <c:v>0.23076923076923078</c:v>
                </c:pt>
                <c:pt idx="3">
                  <c:v>0.23076923076923078</c:v>
                </c:pt>
                <c:pt idx="4">
                  <c:v>0.23076923076923078</c:v>
                </c:pt>
                <c:pt idx="5">
                  <c:v>0.23076923076923078</c:v>
                </c:pt>
                <c:pt idx="6">
                  <c:v>0.23076923076923078</c:v>
                </c:pt>
                <c:pt idx="7">
                  <c:v>0.23076923076923078</c:v>
                </c:pt>
                <c:pt idx="8">
                  <c:v>0.23076923076923078</c:v>
                </c:pt>
                <c:pt idx="9">
                  <c:v>0.23076923076923078</c:v>
                </c:pt>
                <c:pt idx="10">
                  <c:v>0.23076923076923078</c:v>
                </c:pt>
                <c:pt idx="11">
                  <c:v>0.23076923076923078</c:v>
                </c:pt>
                <c:pt idx="12">
                  <c:v>0.23076923076923078</c:v>
                </c:pt>
              </c:numCache>
            </c:numRef>
          </c:val>
          <c:smooth val="0"/>
          <c:extLst>
            <c:ext xmlns:c16="http://schemas.microsoft.com/office/drawing/2014/chart" uri="{C3380CC4-5D6E-409C-BE32-E72D297353CC}">
              <c16:uniqueId val="{00000001-6349-4451-BA3C-A3EB0415664C}"/>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6349-4451-BA3C-A3EB0415664C}"/>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wksDatabase01!$B$62:$B$74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wksDatabase01!$M$62:$M$74</c:f>
              <c:numCache>
                <c:formatCode>0.0</c:formatCode>
                <c:ptCount val="13"/>
                <c:pt idx="0">
                  <c:v>#N/A</c:v>
                </c:pt>
                <c:pt idx="1">
                  <c:v>0.45683306055646489</c:v>
                </c:pt>
                <c:pt idx="2">
                  <c:v>0.45683306055646489</c:v>
                </c:pt>
                <c:pt idx="3">
                  <c:v>0.45683306055646489</c:v>
                </c:pt>
                <c:pt idx="4">
                  <c:v>0.45683306055646489</c:v>
                </c:pt>
                <c:pt idx="5">
                  <c:v>0.45683306055646489</c:v>
                </c:pt>
                <c:pt idx="6">
                  <c:v>0.45683306055646489</c:v>
                </c:pt>
                <c:pt idx="7">
                  <c:v>0.45683306055646489</c:v>
                </c:pt>
                <c:pt idx="8">
                  <c:v>0.45683306055646489</c:v>
                </c:pt>
                <c:pt idx="9">
                  <c:v>0.45683306055646489</c:v>
                </c:pt>
                <c:pt idx="10">
                  <c:v>0.45683306055646489</c:v>
                </c:pt>
                <c:pt idx="11">
                  <c:v>0.45683306055646489</c:v>
                </c:pt>
                <c:pt idx="12">
                  <c:v>0.45683306055646489</c:v>
                </c:pt>
              </c:numCache>
            </c:numRef>
          </c:val>
          <c:smooth val="0"/>
          <c:extLst>
            <c:ext xmlns:c16="http://schemas.microsoft.com/office/drawing/2014/chart" uri="{C3380CC4-5D6E-409C-BE32-E72D297353CC}">
              <c16:uniqueId val="{00000003-6349-4451-BA3C-A3EB0415664C}"/>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6349-4451-BA3C-A3EB0415664C}"/>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wksDatabase01!$B$62:$B$74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wksDatabase01!$N$62:$N$74</c:f>
              <c:numCache>
                <c:formatCode>0.0</c:formatCode>
                <c:ptCount val="13"/>
                <c:pt idx="0">
                  <c:v>#N/A</c:v>
                </c:pt>
                <c:pt idx="1">
                  <c:v>4.7054009819967046E-3</c:v>
                </c:pt>
                <c:pt idx="2">
                  <c:v>4.7054009819967046E-3</c:v>
                </c:pt>
                <c:pt idx="3">
                  <c:v>4.7054009819967046E-3</c:v>
                </c:pt>
                <c:pt idx="4">
                  <c:v>4.7054009819967046E-3</c:v>
                </c:pt>
                <c:pt idx="5">
                  <c:v>4.7054009819967046E-3</c:v>
                </c:pt>
                <c:pt idx="6">
                  <c:v>4.7054009819967046E-3</c:v>
                </c:pt>
                <c:pt idx="7">
                  <c:v>4.7054009819967046E-3</c:v>
                </c:pt>
                <c:pt idx="8">
                  <c:v>4.7054009819967046E-3</c:v>
                </c:pt>
                <c:pt idx="9">
                  <c:v>4.7054009819967046E-3</c:v>
                </c:pt>
                <c:pt idx="10">
                  <c:v>4.7054009819967046E-3</c:v>
                </c:pt>
                <c:pt idx="11">
                  <c:v>4.7054009819967046E-3</c:v>
                </c:pt>
                <c:pt idx="12">
                  <c:v>4.7054009819967046E-3</c:v>
                </c:pt>
              </c:numCache>
            </c:numRef>
          </c:val>
          <c:smooth val="0"/>
          <c:extLst>
            <c:ext xmlns:c16="http://schemas.microsoft.com/office/drawing/2014/chart" uri="{C3380CC4-5D6E-409C-BE32-E72D297353CC}">
              <c16:uniqueId val="{00000005-6349-4451-BA3C-A3EB0415664C}"/>
            </c:ext>
          </c:extLst>
        </c:ser>
        <c:dLbls>
          <c:showLegendKey val="0"/>
          <c:showVal val="0"/>
          <c:showCatName val="0"/>
          <c:showSerName val="0"/>
          <c:showPercent val="0"/>
          <c:showBubbleSize val="0"/>
        </c:dLbls>
        <c:marker val="1"/>
        <c:smooth val="0"/>
        <c:axId val="478516048"/>
        <c:axId val="1"/>
      </c:lineChart>
      <c:catAx>
        <c:axId val="47851604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0%" sourceLinked="1"/>
        <c:majorTickMark val="cross"/>
        <c:minorTickMark val="in"/>
        <c:tickLblPos val="nextTo"/>
        <c:spPr>
          <a:ln w="3175">
            <a:solidFill>
              <a:srgbClr val="000000"/>
            </a:solidFill>
            <a:prstDash val="solid"/>
          </a:ln>
        </c:spPr>
        <c:txPr>
          <a:bodyPr rot="0" vert="horz"/>
          <a:lstStyle/>
          <a:p>
            <a:pPr>
              <a:defRPr/>
            </a:pPr>
            <a:endParaRPr lang="en-US"/>
          </a:p>
        </c:txPr>
        <c:crossAx val="478516048"/>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wksDatabase03!$GT$62:$GT$79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wksDatabase03!$GU$62:$GU$79</c:f>
              <c:numCache>
                <c:formatCode>0.00%</c:formatCode>
                <c:ptCount val="18"/>
                <c:pt idx="0">
                  <c:v>3.6900000000000002E-2</c:v>
                </c:pt>
                <c:pt idx="1">
                  <c:v>3.2899999999999999E-2</c:v>
                </c:pt>
                <c:pt idx="2">
                  <c:v>3.6900000000000002E-2</c:v>
                </c:pt>
                <c:pt idx="3">
                  <c:v>3.7400000000000003E-2</c:v>
                </c:pt>
                <c:pt idx="4">
                  <c:v>4.07E-2</c:v>
                </c:pt>
                <c:pt idx="5">
                  <c:v>4.0800000000000003E-2</c:v>
                </c:pt>
                <c:pt idx="6">
                  <c:v>4.58E-2</c:v>
                </c:pt>
                <c:pt idx="7">
                  <c:v>4.1300000000000003E-2</c:v>
                </c:pt>
                <c:pt idx="8">
                  <c:v>4.1399999999999999E-2</c:v>
                </c:pt>
                <c:pt idx="9">
                  <c:v>4.3900000000000002E-2</c:v>
                </c:pt>
                <c:pt idx="10">
                  <c:v>4.0300000000000002E-2</c:v>
                </c:pt>
                <c:pt idx="11">
                  <c:v>4.0300000000000002E-2</c:v>
                </c:pt>
                <c:pt idx="12">
                  <c:v>4.1100000000000005E-2</c:v>
                </c:pt>
                <c:pt idx="13">
                  <c:v>4.0999999999999995E-2</c:v>
                </c:pt>
                <c:pt idx="14">
                  <c:v>4.0800000000000003E-2</c:v>
                </c:pt>
                <c:pt idx="15">
                  <c:v>3.7999999999999999E-2</c:v>
                </c:pt>
                <c:pt idx="16">
                  <c:v>3.7499999999999999E-2</c:v>
                </c:pt>
                <c:pt idx="17">
                  <c:v>3.5999999999999997E-2</c:v>
                </c:pt>
              </c:numCache>
            </c:numRef>
          </c:val>
          <c:smooth val="0"/>
          <c:extLst>
            <c:ext xmlns:c16="http://schemas.microsoft.com/office/drawing/2014/chart" uri="{C3380CC4-5D6E-409C-BE32-E72D297353CC}">
              <c16:uniqueId val="{00000000-2BFE-4C11-A4A5-ADC98F5020A6}"/>
            </c:ext>
          </c:extLst>
        </c:ser>
        <c:ser>
          <c:idx val="1"/>
          <c:order val="1"/>
          <c:tx>
            <c:v>Center</c:v>
          </c:tx>
          <c:spPr>
            <a:ln w="12700">
              <a:solidFill>
                <a:srgbClr val="000000"/>
              </a:solidFill>
              <a:prstDash val="solid"/>
            </a:ln>
          </c:spPr>
          <c:marker>
            <c:symbol val="none"/>
          </c:marker>
          <c:cat>
            <c:numRef>
              <c:f>wksDatabase03!$GT$62:$GT$79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wksDatabase03!$HD$62:$HD$79</c:f>
              <c:numCache>
                <c:formatCode>0.0</c:formatCode>
                <c:ptCount val="18"/>
                <c:pt idx="0">
                  <c:v>3.9611111111111125E-2</c:v>
                </c:pt>
                <c:pt idx="1">
                  <c:v>3.9611111111111125E-2</c:v>
                </c:pt>
                <c:pt idx="2">
                  <c:v>3.9611111111111125E-2</c:v>
                </c:pt>
                <c:pt idx="3">
                  <c:v>3.9611111111111125E-2</c:v>
                </c:pt>
                <c:pt idx="4">
                  <c:v>3.9611111111111125E-2</c:v>
                </c:pt>
                <c:pt idx="5">
                  <c:v>3.9611111111111125E-2</c:v>
                </c:pt>
                <c:pt idx="6">
                  <c:v>3.9611111111111125E-2</c:v>
                </c:pt>
                <c:pt idx="7">
                  <c:v>3.9611111111111125E-2</c:v>
                </c:pt>
                <c:pt idx="8">
                  <c:v>3.9611111111111125E-2</c:v>
                </c:pt>
                <c:pt idx="9">
                  <c:v>3.9611111111111125E-2</c:v>
                </c:pt>
                <c:pt idx="10">
                  <c:v>3.9611111111111125E-2</c:v>
                </c:pt>
                <c:pt idx="11">
                  <c:v>3.9611111111111125E-2</c:v>
                </c:pt>
                <c:pt idx="12">
                  <c:v>3.9611111111111125E-2</c:v>
                </c:pt>
                <c:pt idx="13">
                  <c:v>3.9611111111111125E-2</c:v>
                </c:pt>
                <c:pt idx="14">
                  <c:v>3.9611111111111125E-2</c:v>
                </c:pt>
                <c:pt idx="15">
                  <c:v>3.9611111111111125E-2</c:v>
                </c:pt>
                <c:pt idx="16">
                  <c:v>3.9611111111111125E-2</c:v>
                </c:pt>
                <c:pt idx="17">
                  <c:v>3.9611111111111125E-2</c:v>
                </c:pt>
              </c:numCache>
            </c:numRef>
          </c:val>
          <c:smooth val="0"/>
          <c:extLst>
            <c:ext xmlns:c16="http://schemas.microsoft.com/office/drawing/2014/chart" uri="{C3380CC4-5D6E-409C-BE32-E72D297353CC}">
              <c16:uniqueId val="{00000001-2BFE-4C11-A4A5-ADC98F5020A6}"/>
            </c:ext>
          </c:extLst>
        </c:ser>
        <c:ser>
          <c:idx val="2"/>
          <c:order val="2"/>
          <c:tx>
            <c:v>UCL</c:v>
          </c:tx>
          <c:spPr>
            <a:ln w="12700">
              <a:solidFill>
                <a:srgbClr val="000000"/>
              </a:solidFill>
              <a:prstDash val="sysDash"/>
            </a:ln>
          </c:spPr>
          <c:marker>
            <c:symbol val="none"/>
          </c:marker>
          <c:cat>
            <c:numRef>
              <c:f>wksDatabase03!$GT$62:$GT$79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wksDatabase03!$HE$62:$HE$79</c:f>
              <c:numCache>
                <c:formatCode>0.0</c:formatCode>
                <c:ptCount val="18"/>
                <c:pt idx="0">
                  <c:v>#N/A</c:v>
                </c:pt>
                <c:pt idx="1">
                  <c:v>4.4852037268808251E-2</c:v>
                </c:pt>
                <c:pt idx="2">
                  <c:v>4.4852037268808251E-2</c:v>
                </c:pt>
                <c:pt idx="3">
                  <c:v>4.4852037268808251E-2</c:v>
                </c:pt>
                <c:pt idx="4">
                  <c:v>4.4852037268808251E-2</c:v>
                </c:pt>
                <c:pt idx="5">
                  <c:v>4.4852037268808251E-2</c:v>
                </c:pt>
                <c:pt idx="6">
                  <c:v>4.4852037268808251E-2</c:v>
                </c:pt>
                <c:pt idx="7">
                  <c:v>4.4852037268808251E-2</c:v>
                </c:pt>
                <c:pt idx="8">
                  <c:v>4.4852037268808251E-2</c:v>
                </c:pt>
                <c:pt idx="9">
                  <c:v>4.4852037268808251E-2</c:v>
                </c:pt>
                <c:pt idx="10">
                  <c:v>4.4852037268808251E-2</c:v>
                </c:pt>
                <c:pt idx="11">
                  <c:v>4.4852037268808251E-2</c:v>
                </c:pt>
                <c:pt idx="12">
                  <c:v>4.4852037268808251E-2</c:v>
                </c:pt>
                <c:pt idx="13">
                  <c:v>4.4852037268808251E-2</c:v>
                </c:pt>
                <c:pt idx="14">
                  <c:v>4.4852037268808251E-2</c:v>
                </c:pt>
                <c:pt idx="15">
                  <c:v>4.4852037268808251E-2</c:v>
                </c:pt>
                <c:pt idx="16">
                  <c:v>4.4852037268808251E-2</c:v>
                </c:pt>
                <c:pt idx="17">
                  <c:v>4.4852037268808251E-2</c:v>
                </c:pt>
              </c:numCache>
            </c:numRef>
          </c:val>
          <c:smooth val="0"/>
          <c:extLst>
            <c:ext xmlns:c16="http://schemas.microsoft.com/office/drawing/2014/chart" uri="{C3380CC4-5D6E-409C-BE32-E72D297353CC}">
              <c16:uniqueId val="{00000003-2BFE-4C11-A4A5-ADC98F5020A6}"/>
            </c:ext>
          </c:extLst>
        </c:ser>
        <c:ser>
          <c:idx val="3"/>
          <c:order val="3"/>
          <c:tx>
            <c:v>LCL</c:v>
          </c:tx>
          <c:spPr>
            <a:ln w="12700">
              <a:solidFill>
                <a:srgbClr val="000000"/>
              </a:solidFill>
              <a:prstDash val="sysDash"/>
            </a:ln>
          </c:spPr>
          <c:marker>
            <c:symbol val="none"/>
          </c:marker>
          <c:cat>
            <c:numRef>
              <c:f>wksDatabase03!$GT$62:$GT$79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wksDatabase03!$HF$62:$HF$79</c:f>
              <c:numCache>
                <c:formatCode>0.0</c:formatCode>
                <c:ptCount val="18"/>
                <c:pt idx="0">
                  <c:v>#N/A</c:v>
                </c:pt>
                <c:pt idx="1">
                  <c:v>3.4370184953413999E-2</c:v>
                </c:pt>
                <c:pt idx="2">
                  <c:v>3.4370184953413999E-2</c:v>
                </c:pt>
                <c:pt idx="3">
                  <c:v>3.4370184953413999E-2</c:v>
                </c:pt>
                <c:pt idx="4">
                  <c:v>3.4370184953413999E-2</c:v>
                </c:pt>
                <c:pt idx="5">
                  <c:v>3.4370184953413999E-2</c:v>
                </c:pt>
                <c:pt idx="6">
                  <c:v>3.4370184953413999E-2</c:v>
                </c:pt>
                <c:pt idx="7">
                  <c:v>3.4370184953413999E-2</c:v>
                </c:pt>
                <c:pt idx="8">
                  <c:v>3.4370184953413999E-2</c:v>
                </c:pt>
                <c:pt idx="9">
                  <c:v>3.4370184953413999E-2</c:v>
                </c:pt>
                <c:pt idx="10">
                  <c:v>3.4370184953413999E-2</c:v>
                </c:pt>
                <c:pt idx="11">
                  <c:v>3.4370184953413999E-2</c:v>
                </c:pt>
                <c:pt idx="12">
                  <c:v>3.4370184953413999E-2</c:v>
                </c:pt>
                <c:pt idx="13">
                  <c:v>3.4370184953413999E-2</c:v>
                </c:pt>
                <c:pt idx="14">
                  <c:v>3.4370184953413999E-2</c:v>
                </c:pt>
                <c:pt idx="15">
                  <c:v>3.4370184953413999E-2</c:v>
                </c:pt>
                <c:pt idx="16">
                  <c:v>3.4370184953413999E-2</c:v>
                </c:pt>
                <c:pt idx="17">
                  <c:v>3.4370184953413999E-2</c:v>
                </c:pt>
              </c:numCache>
            </c:numRef>
          </c:val>
          <c:smooth val="0"/>
          <c:extLst>
            <c:ext xmlns:c16="http://schemas.microsoft.com/office/drawing/2014/chart" uri="{C3380CC4-5D6E-409C-BE32-E72D297353CC}">
              <c16:uniqueId val="{00000005-2BFE-4C11-A4A5-ADC98F5020A6}"/>
            </c:ext>
          </c:extLst>
        </c:ser>
        <c:dLbls>
          <c:showLegendKey val="0"/>
          <c:showVal val="0"/>
          <c:showCatName val="0"/>
          <c:showSerName val="0"/>
          <c:showPercent val="0"/>
          <c:showBubbleSize val="0"/>
        </c:dLbls>
        <c:marker val="1"/>
        <c:smooth val="0"/>
        <c:axId val="619291440"/>
        <c:axId val="1"/>
      </c:lineChart>
      <c:catAx>
        <c:axId val="61929144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min val="2.5000000000000005E-2"/>
        </c:scaling>
        <c:delete val="0"/>
        <c:axPos val="l"/>
        <c:numFmt formatCode="0.0%" sourceLinked="0"/>
        <c:majorTickMark val="cross"/>
        <c:minorTickMark val="in"/>
        <c:tickLblPos val="nextTo"/>
        <c:spPr>
          <a:ln w="3175">
            <a:solidFill>
              <a:srgbClr val="000000"/>
            </a:solidFill>
            <a:prstDash val="solid"/>
          </a:ln>
        </c:spPr>
        <c:txPr>
          <a:bodyPr rot="0" vert="horz"/>
          <a:lstStyle/>
          <a:p>
            <a:pPr>
              <a:defRPr/>
            </a:pPr>
            <a:endParaRPr lang="en-US"/>
          </a:p>
        </c:txPr>
        <c:crossAx val="619291440"/>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 of Section 117 reviews completed</a:t>
            </a:r>
          </a:p>
        </c:rich>
      </c:tx>
      <c:layout>
        <c:manualLayout>
          <c:xMode val="edge"/>
          <c:yMode val="edge"/>
          <c:x val="0.21440142419138536"/>
          <c:y val="4.6359573351271742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6"/>
            <c:spPr>
              <a:solidFill>
                <a:srgbClr val="003366"/>
              </a:solidFill>
              <a:ln>
                <a:solidFill>
                  <a:srgbClr val="000080"/>
                </a:solidFill>
                <a:prstDash val="solid"/>
              </a:ln>
            </c:spPr>
          </c:marker>
          <c:cat>
            <c:numRef>
              <c:f>wksDatabase01!$V$62:$V$74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wksDatabase01!$W$62:$W$74</c:f>
              <c:numCache>
                <c:formatCode>General</c:formatCode>
                <c:ptCount val="13"/>
                <c:pt idx="0">
                  <c:v>20</c:v>
                </c:pt>
                <c:pt idx="1">
                  <c:v>30</c:v>
                </c:pt>
                <c:pt idx="2">
                  <c:v>34</c:v>
                </c:pt>
                <c:pt idx="3">
                  <c:v>25</c:v>
                </c:pt>
                <c:pt idx="4">
                  <c:v>23</c:v>
                </c:pt>
                <c:pt idx="5">
                  <c:v>21</c:v>
                </c:pt>
                <c:pt idx="6">
                  <c:v>24</c:v>
                </c:pt>
                <c:pt idx="7">
                  <c:v>25</c:v>
                </c:pt>
                <c:pt idx="8">
                  <c:v>27</c:v>
                </c:pt>
                <c:pt idx="9">
                  <c:v>19</c:v>
                </c:pt>
                <c:pt idx="10">
                  <c:v>33</c:v>
                </c:pt>
                <c:pt idx="11">
                  <c:v>37</c:v>
                </c:pt>
                <c:pt idx="12">
                  <c:v>39</c:v>
                </c:pt>
              </c:numCache>
            </c:numRef>
          </c:val>
          <c:smooth val="0"/>
          <c:extLst>
            <c:ext xmlns:c16="http://schemas.microsoft.com/office/drawing/2014/chart" uri="{C3380CC4-5D6E-409C-BE32-E72D297353CC}">
              <c16:uniqueId val="{00000000-27F0-4BD8-8118-93587B36CDF6}"/>
            </c:ext>
          </c:extLst>
        </c:ser>
        <c:ser>
          <c:idx val="1"/>
          <c:order val="1"/>
          <c:tx>
            <c:v>Center</c:v>
          </c:tx>
          <c:spPr>
            <a:ln w="12700">
              <a:solidFill>
                <a:srgbClr val="000000"/>
              </a:solidFill>
              <a:prstDash val="solid"/>
            </a:ln>
          </c:spPr>
          <c:marker>
            <c:symbol val="none"/>
          </c:marker>
          <c:cat>
            <c:numRef>
              <c:f>wksDatabase01!$V$62:$V$74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wksDatabase01!$AF$62:$AF$74</c:f>
              <c:numCache>
                <c:formatCode>0.0</c:formatCode>
                <c:ptCount val="13"/>
                <c:pt idx="0">
                  <c:v>27.46153846153846</c:v>
                </c:pt>
                <c:pt idx="1">
                  <c:v>27.46153846153846</c:v>
                </c:pt>
                <c:pt idx="2">
                  <c:v>27.46153846153846</c:v>
                </c:pt>
                <c:pt idx="3">
                  <c:v>27.46153846153846</c:v>
                </c:pt>
                <c:pt idx="4">
                  <c:v>27.46153846153846</c:v>
                </c:pt>
                <c:pt idx="5">
                  <c:v>27.46153846153846</c:v>
                </c:pt>
                <c:pt idx="6">
                  <c:v>27.46153846153846</c:v>
                </c:pt>
                <c:pt idx="7">
                  <c:v>27.46153846153846</c:v>
                </c:pt>
                <c:pt idx="8">
                  <c:v>27.46153846153846</c:v>
                </c:pt>
                <c:pt idx="9">
                  <c:v>27.46153846153846</c:v>
                </c:pt>
                <c:pt idx="10">
                  <c:v>27.46153846153846</c:v>
                </c:pt>
                <c:pt idx="11">
                  <c:v>27.46153846153846</c:v>
                </c:pt>
                <c:pt idx="12">
                  <c:v>27.46153846153846</c:v>
                </c:pt>
              </c:numCache>
            </c:numRef>
          </c:val>
          <c:smooth val="0"/>
          <c:extLst>
            <c:ext xmlns:c16="http://schemas.microsoft.com/office/drawing/2014/chart" uri="{C3380CC4-5D6E-409C-BE32-E72D297353CC}">
              <c16:uniqueId val="{00000001-27F0-4BD8-8118-93587B36CDF6}"/>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27F0-4BD8-8118-93587B36CDF6}"/>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wksDatabase01!$V$62:$V$74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wksDatabase01!$AG$62:$AG$74</c:f>
              <c:numCache>
                <c:formatCode>0.0</c:formatCode>
                <c:ptCount val="13"/>
                <c:pt idx="0">
                  <c:v>#N/A</c:v>
                </c:pt>
                <c:pt idx="1">
                  <c:v>40.981042007637754</c:v>
                </c:pt>
                <c:pt idx="2">
                  <c:v>40.981042007637754</c:v>
                </c:pt>
                <c:pt idx="3">
                  <c:v>40.981042007637754</c:v>
                </c:pt>
                <c:pt idx="4">
                  <c:v>40.981042007637754</c:v>
                </c:pt>
                <c:pt idx="5">
                  <c:v>40.981042007637754</c:v>
                </c:pt>
                <c:pt idx="6">
                  <c:v>40.981042007637754</c:v>
                </c:pt>
                <c:pt idx="7">
                  <c:v>40.981042007637754</c:v>
                </c:pt>
                <c:pt idx="8">
                  <c:v>40.981042007637754</c:v>
                </c:pt>
                <c:pt idx="9">
                  <c:v>40.981042007637754</c:v>
                </c:pt>
                <c:pt idx="10">
                  <c:v>40.981042007637754</c:v>
                </c:pt>
                <c:pt idx="11">
                  <c:v>40.981042007637754</c:v>
                </c:pt>
                <c:pt idx="12">
                  <c:v>40.981042007637754</c:v>
                </c:pt>
              </c:numCache>
            </c:numRef>
          </c:val>
          <c:smooth val="0"/>
          <c:extLst>
            <c:ext xmlns:c16="http://schemas.microsoft.com/office/drawing/2014/chart" uri="{C3380CC4-5D6E-409C-BE32-E72D297353CC}">
              <c16:uniqueId val="{00000003-27F0-4BD8-8118-93587B36CDF6}"/>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27F0-4BD8-8118-93587B36CDF6}"/>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wksDatabase01!$V$62:$V$74</c:f>
              <c:numCache>
                <c:formatCode>mmm\-yy</c:formatCode>
                <c:ptCount val="13"/>
                <c:pt idx="0">
                  <c:v>44743</c:v>
                </c:pt>
                <c:pt idx="1">
                  <c:v>44774</c:v>
                </c:pt>
                <c:pt idx="2">
                  <c:v>44805</c:v>
                </c:pt>
                <c:pt idx="3">
                  <c:v>44835</c:v>
                </c:pt>
                <c:pt idx="4">
                  <c:v>44866</c:v>
                </c:pt>
                <c:pt idx="5">
                  <c:v>44896</c:v>
                </c:pt>
                <c:pt idx="6">
                  <c:v>44927</c:v>
                </c:pt>
                <c:pt idx="7">
                  <c:v>44958</c:v>
                </c:pt>
                <c:pt idx="8">
                  <c:v>44986</c:v>
                </c:pt>
                <c:pt idx="9">
                  <c:v>45017</c:v>
                </c:pt>
                <c:pt idx="10">
                  <c:v>45047</c:v>
                </c:pt>
                <c:pt idx="11">
                  <c:v>45078</c:v>
                </c:pt>
                <c:pt idx="12">
                  <c:v>45108</c:v>
                </c:pt>
              </c:numCache>
            </c:numRef>
          </c:cat>
          <c:val>
            <c:numRef>
              <c:f>wksDatabase01!$AH$62:$AH$74</c:f>
              <c:numCache>
                <c:formatCode>0.0</c:formatCode>
                <c:ptCount val="13"/>
                <c:pt idx="0">
                  <c:v>#N/A</c:v>
                </c:pt>
                <c:pt idx="1">
                  <c:v>13.942034915439168</c:v>
                </c:pt>
                <c:pt idx="2">
                  <c:v>13.942034915439168</c:v>
                </c:pt>
                <c:pt idx="3">
                  <c:v>13.942034915439168</c:v>
                </c:pt>
                <c:pt idx="4">
                  <c:v>13.942034915439168</c:v>
                </c:pt>
                <c:pt idx="5">
                  <c:v>13.942034915439168</c:v>
                </c:pt>
                <c:pt idx="6">
                  <c:v>13.942034915439168</c:v>
                </c:pt>
                <c:pt idx="7">
                  <c:v>13.942034915439168</c:v>
                </c:pt>
                <c:pt idx="8">
                  <c:v>13.942034915439168</c:v>
                </c:pt>
                <c:pt idx="9">
                  <c:v>13.942034915439168</c:v>
                </c:pt>
                <c:pt idx="10">
                  <c:v>13.942034915439168</c:v>
                </c:pt>
                <c:pt idx="11">
                  <c:v>13.942034915439168</c:v>
                </c:pt>
                <c:pt idx="12">
                  <c:v>13.942034915439168</c:v>
                </c:pt>
              </c:numCache>
            </c:numRef>
          </c:val>
          <c:smooth val="0"/>
          <c:extLst>
            <c:ext xmlns:c16="http://schemas.microsoft.com/office/drawing/2014/chart" uri="{C3380CC4-5D6E-409C-BE32-E72D297353CC}">
              <c16:uniqueId val="{00000005-27F0-4BD8-8118-93587B36CDF6}"/>
            </c:ext>
          </c:extLst>
        </c:ser>
        <c:dLbls>
          <c:showLegendKey val="0"/>
          <c:showVal val="0"/>
          <c:showCatName val="0"/>
          <c:showSerName val="0"/>
          <c:showPercent val="0"/>
          <c:showBubbleSize val="0"/>
        </c:dLbls>
        <c:marker val="1"/>
        <c:smooth val="0"/>
        <c:axId val="485496512"/>
        <c:axId val="1"/>
      </c:lineChart>
      <c:catAx>
        <c:axId val="485496512"/>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85496512"/>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strRef>
              <c:f>wksDatabase01!$BJ$62:$BJ$66</c:f>
              <c:strCache>
                <c:ptCount val="5"/>
                <c:pt idx="0">
                  <c:v>Q1 2022/23</c:v>
                </c:pt>
                <c:pt idx="1">
                  <c:v>Q2 2022/23</c:v>
                </c:pt>
                <c:pt idx="2">
                  <c:v>Q3 2022/23</c:v>
                </c:pt>
                <c:pt idx="3">
                  <c:v>Q4 2022/23</c:v>
                </c:pt>
                <c:pt idx="4">
                  <c:v>Q1 2023/24</c:v>
                </c:pt>
              </c:strCache>
            </c:strRef>
          </c:cat>
          <c:val>
            <c:numRef>
              <c:f>wksDatabase01!$BK$62:$BK$66</c:f>
              <c:numCache>
                <c:formatCode>General</c:formatCode>
                <c:ptCount val="5"/>
                <c:pt idx="0">
                  <c:v>7.2</c:v>
                </c:pt>
                <c:pt idx="1">
                  <c:v>7.15</c:v>
                </c:pt>
                <c:pt idx="2">
                  <c:v>7.1</c:v>
                </c:pt>
                <c:pt idx="3">
                  <c:v>6.9</c:v>
                </c:pt>
                <c:pt idx="4">
                  <c:v>7</c:v>
                </c:pt>
              </c:numCache>
            </c:numRef>
          </c:val>
          <c:smooth val="0"/>
          <c:extLst>
            <c:ext xmlns:c16="http://schemas.microsoft.com/office/drawing/2014/chart" uri="{C3380CC4-5D6E-409C-BE32-E72D297353CC}">
              <c16:uniqueId val="{00000000-EDED-4677-8DAD-7D05068234F5}"/>
            </c:ext>
          </c:extLst>
        </c:ser>
        <c:ser>
          <c:idx val="1"/>
          <c:order val="1"/>
          <c:tx>
            <c:v>Center</c:v>
          </c:tx>
          <c:spPr>
            <a:ln w="12700">
              <a:solidFill>
                <a:srgbClr val="000000"/>
              </a:solidFill>
              <a:prstDash val="solid"/>
            </a:ln>
          </c:spPr>
          <c:marker>
            <c:symbol val="none"/>
          </c:marker>
          <c:cat>
            <c:strRef>
              <c:f>wksDatabase01!$BJ$62:$BJ$66</c:f>
              <c:strCache>
                <c:ptCount val="5"/>
                <c:pt idx="0">
                  <c:v>Q1 2022/23</c:v>
                </c:pt>
                <c:pt idx="1">
                  <c:v>Q2 2022/23</c:v>
                </c:pt>
                <c:pt idx="2">
                  <c:v>Q3 2022/23</c:v>
                </c:pt>
                <c:pt idx="3">
                  <c:v>Q4 2022/23</c:v>
                </c:pt>
                <c:pt idx="4">
                  <c:v>Q1 2023/24</c:v>
                </c:pt>
              </c:strCache>
            </c:strRef>
          </c:cat>
          <c:val>
            <c:numRef>
              <c:f>wksDatabase01!$BT$62:$BT$66</c:f>
              <c:numCache>
                <c:formatCode>0.0</c:formatCode>
                <c:ptCount val="5"/>
                <c:pt idx="0">
                  <c:v>7.07</c:v>
                </c:pt>
                <c:pt idx="1">
                  <c:v>7.07</c:v>
                </c:pt>
                <c:pt idx="2">
                  <c:v>7.07</c:v>
                </c:pt>
                <c:pt idx="3">
                  <c:v>7.07</c:v>
                </c:pt>
                <c:pt idx="4">
                  <c:v>7.07</c:v>
                </c:pt>
              </c:numCache>
            </c:numRef>
          </c:val>
          <c:smooth val="0"/>
          <c:extLst>
            <c:ext xmlns:c16="http://schemas.microsoft.com/office/drawing/2014/chart" uri="{C3380CC4-5D6E-409C-BE32-E72D297353CC}">
              <c16:uniqueId val="{00000001-EDED-4677-8DAD-7D05068234F5}"/>
            </c:ext>
          </c:extLst>
        </c:ser>
        <c:dLbls>
          <c:showLegendKey val="0"/>
          <c:showVal val="0"/>
          <c:showCatName val="0"/>
          <c:showSerName val="0"/>
          <c:showPercent val="0"/>
          <c:showBubbleSize val="0"/>
        </c:dLbls>
        <c:marker val="1"/>
        <c:smooth val="0"/>
        <c:axId val="432915520"/>
        <c:axId val="1"/>
      </c:lineChart>
      <c:catAx>
        <c:axId val="432915520"/>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32915520"/>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wksDatabase01!$CD$62:$CD$64</c:f>
              <c:numCache>
                <c:formatCode>mmm\-yy</c:formatCode>
                <c:ptCount val="3"/>
                <c:pt idx="0">
                  <c:v>45017</c:v>
                </c:pt>
                <c:pt idx="1">
                  <c:v>45047</c:v>
                </c:pt>
                <c:pt idx="2">
                  <c:v>45078</c:v>
                </c:pt>
              </c:numCache>
            </c:numRef>
          </c:cat>
          <c:val>
            <c:numRef>
              <c:f>wksDatabase01!$CE$62:$CE$64</c:f>
              <c:numCache>
                <c:formatCode>General</c:formatCode>
                <c:ptCount val="3"/>
                <c:pt idx="0">
                  <c:v>111</c:v>
                </c:pt>
                <c:pt idx="1">
                  <c:v>127</c:v>
                </c:pt>
                <c:pt idx="2">
                  <c:v>129</c:v>
                </c:pt>
              </c:numCache>
            </c:numRef>
          </c:val>
          <c:smooth val="0"/>
          <c:extLst>
            <c:ext xmlns:c16="http://schemas.microsoft.com/office/drawing/2014/chart" uri="{C3380CC4-5D6E-409C-BE32-E72D297353CC}">
              <c16:uniqueId val="{00000000-8BC5-4ECB-BFD6-440B10B83BEB}"/>
            </c:ext>
          </c:extLst>
        </c:ser>
        <c:ser>
          <c:idx val="1"/>
          <c:order val="1"/>
          <c:tx>
            <c:v>Center</c:v>
          </c:tx>
          <c:spPr>
            <a:ln w="12700">
              <a:solidFill>
                <a:srgbClr val="000000"/>
              </a:solidFill>
              <a:prstDash val="solid"/>
            </a:ln>
          </c:spPr>
          <c:marker>
            <c:symbol val="none"/>
          </c:marker>
          <c:cat>
            <c:numRef>
              <c:f>wksDatabase01!$CD$62:$CD$64</c:f>
              <c:numCache>
                <c:formatCode>mmm\-yy</c:formatCode>
                <c:ptCount val="3"/>
                <c:pt idx="0">
                  <c:v>45017</c:v>
                </c:pt>
                <c:pt idx="1">
                  <c:v>45047</c:v>
                </c:pt>
                <c:pt idx="2">
                  <c:v>45078</c:v>
                </c:pt>
              </c:numCache>
            </c:numRef>
          </c:cat>
          <c:val>
            <c:numRef>
              <c:f>wksDatabase01!$CN$62:$CN$64</c:f>
              <c:numCache>
                <c:formatCode>0.0</c:formatCode>
                <c:ptCount val="3"/>
                <c:pt idx="0">
                  <c:v>122.33333333333333</c:v>
                </c:pt>
                <c:pt idx="1">
                  <c:v>122.33333333333333</c:v>
                </c:pt>
                <c:pt idx="2">
                  <c:v>122.33333333333333</c:v>
                </c:pt>
              </c:numCache>
            </c:numRef>
          </c:val>
          <c:smooth val="0"/>
          <c:extLst>
            <c:ext xmlns:c16="http://schemas.microsoft.com/office/drawing/2014/chart" uri="{C3380CC4-5D6E-409C-BE32-E72D297353CC}">
              <c16:uniqueId val="{00000001-8BC5-4ECB-BFD6-440B10B83BEB}"/>
            </c:ext>
          </c:extLst>
        </c:ser>
        <c:dLbls>
          <c:showLegendKey val="0"/>
          <c:showVal val="0"/>
          <c:showCatName val="0"/>
          <c:showSerName val="0"/>
          <c:showPercent val="0"/>
          <c:showBubbleSize val="0"/>
        </c:dLbls>
        <c:marker val="1"/>
        <c:smooth val="0"/>
        <c:axId val="432931592"/>
        <c:axId val="1"/>
      </c:lineChart>
      <c:catAx>
        <c:axId val="432931592"/>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1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32931592"/>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wksDatabase01!$CX$62:$CX$63</c:f>
              <c:numCache>
                <c:formatCode>mmm\-yy</c:formatCode>
                <c:ptCount val="2"/>
                <c:pt idx="0">
                  <c:v>45017</c:v>
                </c:pt>
                <c:pt idx="1">
                  <c:v>45047</c:v>
                </c:pt>
              </c:numCache>
            </c:numRef>
          </c:cat>
          <c:val>
            <c:numRef>
              <c:f>wksDatabase01!$CY$62:$CY$63</c:f>
              <c:numCache>
                <c:formatCode>General</c:formatCode>
                <c:ptCount val="2"/>
                <c:pt idx="0">
                  <c:v>506</c:v>
                </c:pt>
                <c:pt idx="1">
                  <c:v>1145</c:v>
                </c:pt>
              </c:numCache>
            </c:numRef>
          </c:val>
          <c:smooth val="0"/>
          <c:extLst>
            <c:ext xmlns:c16="http://schemas.microsoft.com/office/drawing/2014/chart" uri="{C3380CC4-5D6E-409C-BE32-E72D297353CC}">
              <c16:uniqueId val="{00000000-5394-4B12-800E-72D3CC66B1B1}"/>
            </c:ext>
          </c:extLst>
        </c:ser>
        <c:ser>
          <c:idx val="1"/>
          <c:order val="1"/>
          <c:tx>
            <c:v>Center</c:v>
          </c:tx>
          <c:spPr>
            <a:ln w="12700">
              <a:solidFill>
                <a:srgbClr val="000000"/>
              </a:solidFill>
              <a:prstDash val="solid"/>
            </a:ln>
          </c:spPr>
          <c:marker>
            <c:symbol val="none"/>
          </c:marker>
          <c:cat>
            <c:numRef>
              <c:f>wksDatabase01!$CX$62:$CX$63</c:f>
              <c:numCache>
                <c:formatCode>mmm\-yy</c:formatCode>
                <c:ptCount val="2"/>
                <c:pt idx="0">
                  <c:v>45017</c:v>
                </c:pt>
                <c:pt idx="1">
                  <c:v>45047</c:v>
                </c:pt>
              </c:numCache>
            </c:numRef>
          </c:cat>
          <c:val>
            <c:numRef>
              <c:f>wksDatabase01!$DH$62:$DH$63</c:f>
              <c:numCache>
                <c:formatCode>0.0</c:formatCode>
                <c:ptCount val="2"/>
                <c:pt idx="0">
                  <c:v>825.5</c:v>
                </c:pt>
                <c:pt idx="1">
                  <c:v>825.5</c:v>
                </c:pt>
              </c:numCache>
            </c:numRef>
          </c:val>
          <c:smooth val="0"/>
          <c:extLst>
            <c:ext xmlns:c16="http://schemas.microsoft.com/office/drawing/2014/chart" uri="{C3380CC4-5D6E-409C-BE32-E72D297353CC}">
              <c16:uniqueId val="{00000001-5394-4B12-800E-72D3CC66B1B1}"/>
            </c:ext>
          </c:extLst>
        </c:ser>
        <c:ser>
          <c:idx val="2"/>
          <c:order val="2"/>
          <c:tx>
            <c:v>UCL</c:v>
          </c:tx>
          <c:spPr>
            <a:ln w="12700">
              <a:solidFill>
                <a:srgbClr val="000000"/>
              </a:solidFill>
              <a:prstDash val="sysDash"/>
            </a:ln>
          </c:spPr>
          <c:marker>
            <c:symbol val="none"/>
          </c:marker>
          <c:cat>
            <c:numRef>
              <c:f>wksDatabase01!$CX$62:$CX$63</c:f>
              <c:numCache>
                <c:formatCode>mmm\-yy</c:formatCode>
                <c:ptCount val="2"/>
                <c:pt idx="0">
                  <c:v>45017</c:v>
                </c:pt>
                <c:pt idx="1">
                  <c:v>45047</c:v>
                </c:pt>
              </c:numCache>
            </c:numRef>
          </c:cat>
          <c:val>
            <c:numRef>
              <c:f>wksDatabase01!$DI$62:$DI$63</c:f>
              <c:numCache>
                <c:formatCode>0.0</c:formatCode>
                <c:ptCount val="2"/>
                <c:pt idx="0">
                  <c:v>#N/A</c:v>
                </c:pt>
                <c:pt idx="1">
                  <c:v>2524.9680851063831</c:v>
                </c:pt>
              </c:numCache>
            </c:numRef>
          </c:val>
          <c:smooth val="0"/>
          <c:extLst>
            <c:ext xmlns:c16="http://schemas.microsoft.com/office/drawing/2014/chart" uri="{C3380CC4-5D6E-409C-BE32-E72D297353CC}">
              <c16:uniqueId val="{00000002-5394-4B12-800E-72D3CC66B1B1}"/>
            </c:ext>
          </c:extLst>
        </c:ser>
        <c:ser>
          <c:idx val="3"/>
          <c:order val="3"/>
          <c:tx>
            <c:v>LCL</c:v>
          </c:tx>
          <c:spPr>
            <a:ln w="12700">
              <a:solidFill>
                <a:srgbClr val="000000"/>
              </a:solidFill>
              <a:prstDash val="sysDash"/>
            </a:ln>
          </c:spPr>
          <c:marker>
            <c:symbol val="none"/>
          </c:marker>
          <c:cat>
            <c:numRef>
              <c:f>wksDatabase01!$CX$62:$CX$63</c:f>
              <c:numCache>
                <c:formatCode>mmm\-yy</c:formatCode>
                <c:ptCount val="2"/>
                <c:pt idx="0">
                  <c:v>45017</c:v>
                </c:pt>
                <c:pt idx="1">
                  <c:v>45047</c:v>
                </c:pt>
              </c:numCache>
            </c:numRef>
          </c:cat>
          <c:val>
            <c:numRef>
              <c:f>wksDatabase01!$DJ$62:$DJ$63</c:f>
              <c:numCache>
                <c:formatCode>0.0</c:formatCode>
                <c:ptCount val="2"/>
                <c:pt idx="0">
                  <c:v>#N/A</c:v>
                </c:pt>
                <c:pt idx="1">
                  <c:v>-873.96808510638311</c:v>
                </c:pt>
              </c:numCache>
            </c:numRef>
          </c:val>
          <c:smooth val="0"/>
          <c:extLst>
            <c:ext xmlns:c16="http://schemas.microsoft.com/office/drawing/2014/chart" uri="{C3380CC4-5D6E-409C-BE32-E72D297353CC}">
              <c16:uniqueId val="{00000003-5394-4B12-800E-72D3CC66B1B1}"/>
            </c:ext>
          </c:extLst>
        </c:ser>
        <c:dLbls>
          <c:showLegendKey val="0"/>
          <c:showVal val="0"/>
          <c:showCatName val="0"/>
          <c:showSerName val="0"/>
          <c:showPercent val="0"/>
          <c:showBubbleSize val="0"/>
        </c:dLbls>
        <c:marker val="1"/>
        <c:smooth val="0"/>
        <c:axId val="432945368"/>
        <c:axId val="1"/>
      </c:lineChart>
      <c:catAx>
        <c:axId val="43294536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ax val="1500"/>
          <c:min val="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32945368"/>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600" b="0" i="0" u="none" strike="noStrike" baseline="0">
          <a:solidFill>
            <a:srgbClr val="000000"/>
          </a:solidFill>
          <a:latin typeface="Arial"/>
          <a:ea typeface="Arial"/>
          <a:cs typeface="Arial"/>
        </a:defRPr>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Time to hire in days </a:t>
            </a:r>
          </a:p>
        </c:rich>
      </c:tx>
      <c:layout>
        <c:manualLayout>
          <c:xMode val="edge"/>
          <c:yMode val="edge"/>
          <c:x val="0.21972808398950136"/>
          <c:y val="2.0689655172413789E-2"/>
        </c:manualLayout>
      </c:layout>
      <c:overlay val="0"/>
      <c:spPr>
        <a:noFill/>
        <a:ln w="25400">
          <a:noFill/>
        </a:ln>
      </c:spPr>
    </c:title>
    <c:autoTitleDeleted val="0"/>
    <c:plotArea>
      <c:layout>
        <c:manualLayout>
          <c:layoutTarget val="inner"/>
          <c:xMode val="edge"/>
          <c:yMode val="edge"/>
          <c:x val="0.12483693949556526"/>
          <c:y val="0.11804377746082734"/>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wksDatabase02!$CY$62:$CY$79</c:f>
              <c:numCache>
                <c:formatCode>General</c:formatCode>
                <c:ptCount val="18"/>
                <c:pt idx="0">
                  <c:v>41</c:v>
                </c:pt>
                <c:pt idx="1">
                  <c:v>42</c:v>
                </c:pt>
                <c:pt idx="2">
                  <c:v>41.1</c:v>
                </c:pt>
                <c:pt idx="3">
                  <c:v>40.700000000000003</c:v>
                </c:pt>
                <c:pt idx="4">
                  <c:v>39.9</c:v>
                </c:pt>
                <c:pt idx="5">
                  <c:v>38.299999999999997</c:v>
                </c:pt>
                <c:pt idx="6">
                  <c:v>37.700000000000003</c:v>
                </c:pt>
                <c:pt idx="7">
                  <c:v>38</c:v>
                </c:pt>
                <c:pt idx="8">
                  <c:v>39.799999999999997</c:v>
                </c:pt>
                <c:pt idx="9">
                  <c:v>37.5</c:v>
                </c:pt>
                <c:pt idx="10">
                  <c:v>27.3</c:v>
                </c:pt>
                <c:pt idx="11">
                  <c:v>38.4</c:v>
                </c:pt>
                <c:pt idx="12">
                  <c:v>39.6</c:v>
                </c:pt>
                <c:pt idx="13">
                  <c:v>35.4</c:v>
                </c:pt>
                <c:pt idx="14">
                  <c:v>35.299999999999997</c:v>
                </c:pt>
                <c:pt idx="15">
                  <c:v>37.700000000000003</c:v>
                </c:pt>
                <c:pt idx="16">
                  <c:v>36.5</c:v>
                </c:pt>
                <c:pt idx="17">
                  <c:v>39.799999999999997</c:v>
                </c:pt>
              </c:numCache>
            </c:numRef>
          </c:val>
          <c:smooth val="0"/>
          <c:extLst>
            <c:ext xmlns:c16="http://schemas.microsoft.com/office/drawing/2014/chart" uri="{C3380CC4-5D6E-409C-BE32-E72D297353CC}">
              <c16:uniqueId val="{00000000-C2CB-4AF4-AFF9-5F6EFF9AF651}"/>
            </c:ext>
          </c:extLst>
        </c:ser>
        <c:ser>
          <c:idx val="1"/>
          <c:order val="1"/>
          <c:tx>
            <c:v>Center</c:v>
          </c:tx>
          <c:spPr>
            <a:ln w="12700">
              <a:solidFill>
                <a:srgbClr val="000000"/>
              </a:solidFill>
              <a:prstDash val="solid"/>
            </a:ln>
          </c:spPr>
          <c:marker>
            <c:symbol val="none"/>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wksDatabase02!$DH$62:$DH$79</c:f>
              <c:numCache>
                <c:formatCode>0.0</c:formatCode>
                <c:ptCount val="18"/>
                <c:pt idx="0">
                  <c:v>38.111111111111114</c:v>
                </c:pt>
                <c:pt idx="1">
                  <c:v>38.111111111111114</c:v>
                </c:pt>
                <c:pt idx="2">
                  <c:v>38.111111111111114</c:v>
                </c:pt>
                <c:pt idx="3">
                  <c:v>38.111111111111114</c:v>
                </c:pt>
                <c:pt idx="4">
                  <c:v>38.111111111111114</c:v>
                </c:pt>
                <c:pt idx="5">
                  <c:v>38.111111111111114</c:v>
                </c:pt>
                <c:pt idx="6">
                  <c:v>38.111111111111114</c:v>
                </c:pt>
                <c:pt idx="7">
                  <c:v>38.111111111111114</c:v>
                </c:pt>
                <c:pt idx="8">
                  <c:v>38.111111111111114</c:v>
                </c:pt>
                <c:pt idx="9">
                  <c:v>38.111111111111114</c:v>
                </c:pt>
                <c:pt idx="10">
                  <c:v>38.111111111111114</c:v>
                </c:pt>
                <c:pt idx="11">
                  <c:v>38.111111111111114</c:v>
                </c:pt>
                <c:pt idx="12">
                  <c:v>38.111111111111114</c:v>
                </c:pt>
                <c:pt idx="13">
                  <c:v>38.111111111111114</c:v>
                </c:pt>
                <c:pt idx="14">
                  <c:v>38.111111111111114</c:v>
                </c:pt>
                <c:pt idx="15">
                  <c:v>38.111111111111114</c:v>
                </c:pt>
                <c:pt idx="16">
                  <c:v>38.111111111111114</c:v>
                </c:pt>
                <c:pt idx="17">
                  <c:v>38.111111111111114</c:v>
                </c:pt>
              </c:numCache>
            </c:numRef>
          </c:val>
          <c:smooth val="0"/>
          <c:extLst>
            <c:ext xmlns:c16="http://schemas.microsoft.com/office/drawing/2014/chart" uri="{C3380CC4-5D6E-409C-BE32-E72D297353CC}">
              <c16:uniqueId val="{00000001-C2CB-4AF4-AFF9-5F6EFF9AF651}"/>
            </c:ext>
          </c:extLst>
        </c:ser>
        <c:ser>
          <c:idx val="2"/>
          <c:order val="2"/>
          <c:tx>
            <c:v>UCL</c:v>
          </c:tx>
          <c:spPr>
            <a:ln w="12700">
              <a:solidFill>
                <a:srgbClr val="000000"/>
              </a:solidFill>
              <a:prstDash val="sysDash"/>
            </a:ln>
          </c:spPr>
          <c:marker>
            <c:symbol val="none"/>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wksDatabase02!$DI$62:$DI$79</c:f>
              <c:numCache>
                <c:formatCode>0.0</c:formatCode>
                <c:ptCount val="18"/>
                <c:pt idx="0">
                  <c:v>#N/A</c:v>
                </c:pt>
                <c:pt idx="1">
                  <c:v>42.029550827423172</c:v>
                </c:pt>
                <c:pt idx="2">
                  <c:v>42.029550827423172</c:v>
                </c:pt>
                <c:pt idx="3">
                  <c:v>42.029550827423172</c:v>
                </c:pt>
                <c:pt idx="4">
                  <c:v>42.029550827423172</c:v>
                </c:pt>
                <c:pt idx="5">
                  <c:v>42.029550827423172</c:v>
                </c:pt>
                <c:pt idx="6">
                  <c:v>42.029550827423172</c:v>
                </c:pt>
                <c:pt idx="7">
                  <c:v>42.029550827423172</c:v>
                </c:pt>
                <c:pt idx="8">
                  <c:v>42.029550827423172</c:v>
                </c:pt>
                <c:pt idx="9">
                  <c:v>42.029550827423172</c:v>
                </c:pt>
                <c:pt idx="10">
                  <c:v>42.029550827423172</c:v>
                </c:pt>
                <c:pt idx="11">
                  <c:v>42.029550827423172</c:v>
                </c:pt>
                <c:pt idx="12">
                  <c:v>42.029550827423172</c:v>
                </c:pt>
                <c:pt idx="13">
                  <c:v>42.029550827423172</c:v>
                </c:pt>
                <c:pt idx="14">
                  <c:v>42.029550827423172</c:v>
                </c:pt>
                <c:pt idx="15">
                  <c:v>42.029550827423172</c:v>
                </c:pt>
                <c:pt idx="16">
                  <c:v>42.029550827423172</c:v>
                </c:pt>
                <c:pt idx="17">
                  <c:v>42.029550827423172</c:v>
                </c:pt>
              </c:numCache>
            </c:numRef>
          </c:val>
          <c:smooth val="0"/>
          <c:extLst>
            <c:ext xmlns:c16="http://schemas.microsoft.com/office/drawing/2014/chart" uri="{C3380CC4-5D6E-409C-BE32-E72D297353CC}">
              <c16:uniqueId val="{00000003-C2CB-4AF4-AFF9-5F6EFF9AF651}"/>
            </c:ext>
          </c:extLst>
        </c:ser>
        <c:ser>
          <c:idx val="3"/>
          <c:order val="3"/>
          <c:tx>
            <c:v>LCL</c:v>
          </c:tx>
          <c:spPr>
            <a:ln w="12700">
              <a:solidFill>
                <a:srgbClr val="000000"/>
              </a:solidFill>
              <a:prstDash val="sysDash"/>
            </a:ln>
          </c:spPr>
          <c:marker>
            <c:symbol val="none"/>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wksDatabase02!$DJ$62:$DJ$79</c:f>
              <c:numCache>
                <c:formatCode>0.0</c:formatCode>
                <c:ptCount val="18"/>
                <c:pt idx="0">
                  <c:v>#N/A</c:v>
                </c:pt>
                <c:pt idx="1">
                  <c:v>34.192671394799056</c:v>
                </c:pt>
                <c:pt idx="2">
                  <c:v>34.192671394799056</c:v>
                </c:pt>
                <c:pt idx="3">
                  <c:v>34.192671394799056</c:v>
                </c:pt>
                <c:pt idx="4">
                  <c:v>34.192671394799056</c:v>
                </c:pt>
                <c:pt idx="5">
                  <c:v>34.192671394799056</c:v>
                </c:pt>
                <c:pt idx="6">
                  <c:v>34.192671394799056</c:v>
                </c:pt>
                <c:pt idx="7">
                  <c:v>34.192671394799056</c:v>
                </c:pt>
                <c:pt idx="8">
                  <c:v>34.192671394799056</c:v>
                </c:pt>
                <c:pt idx="9">
                  <c:v>34.192671394799056</c:v>
                </c:pt>
                <c:pt idx="10">
                  <c:v>34.192671394799056</c:v>
                </c:pt>
                <c:pt idx="11">
                  <c:v>34.192671394799056</c:v>
                </c:pt>
                <c:pt idx="12">
                  <c:v>34.192671394799056</c:v>
                </c:pt>
                <c:pt idx="13">
                  <c:v>34.192671394799056</c:v>
                </c:pt>
                <c:pt idx="14">
                  <c:v>34.192671394799056</c:v>
                </c:pt>
                <c:pt idx="15">
                  <c:v>34.192671394799056</c:v>
                </c:pt>
                <c:pt idx="16">
                  <c:v>34.192671394799056</c:v>
                </c:pt>
                <c:pt idx="17">
                  <c:v>34.192671394799056</c:v>
                </c:pt>
              </c:numCache>
            </c:numRef>
          </c:val>
          <c:smooth val="0"/>
          <c:extLst>
            <c:ext xmlns:c16="http://schemas.microsoft.com/office/drawing/2014/chart" uri="{C3380CC4-5D6E-409C-BE32-E72D297353CC}">
              <c16:uniqueId val="{00000005-C2CB-4AF4-AFF9-5F6EFF9AF651}"/>
            </c:ext>
          </c:extLst>
        </c:ser>
        <c:dLbls>
          <c:showLegendKey val="0"/>
          <c:showVal val="0"/>
          <c:showCatName val="0"/>
          <c:showSerName val="0"/>
          <c:showPercent val="0"/>
          <c:showBubbleSize val="0"/>
        </c:dLbls>
        <c:marker val="1"/>
        <c:smooth val="0"/>
        <c:axId val="455268040"/>
        <c:axId val="1"/>
      </c:lineChart>
      <c:catAx>
        <c:axId val="45526804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2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55268040"/>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Adverts (WTE) across the Trust - I Chart</a:t>
            </a:r>
          </a:p>
        </c:rich>
      </c:tx>
      <c:layout>
        <c:manualLayout>
          <c:xMode val="edge"/>
          <c:yMode val="edge"/>
          <c:x val="0.15800357787675598"/>
          <c:y val="3.7931276706679895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wksDatabase02!$DS$62:$DS$79</c:f>
              <c:numCache>
                <c:formatCode>General</c:formatCode>
                <c:ptCount val="18"/>
                <c:pt idx="0">
                  <c:v>438.2</c:v>
                </c:pt>
                <c:pt idx="1">
                  <c:v>422.5</c:v>
                </c:pt>
                <c:pt idx="2">
                  <c:v>467.72</c:v>
                </c:pt>
                <c:pt idx="3">
                  <c:v>493.5</c:v>
                </c:pt>
                <c:pt idx="4">
                  <c:v>572.5</c:v>
                </c:pt>
                <c:pt idx="5">
                  <c:v>579.9</c:v>
                </c:pt>
                <c:pt idx="6">
                  <c:v>582.04</c:v>
                </c:pt>
                <c:pt idx="7">
                  <c:v>480.85</c:v>
                </c:pt>
                <c:pt idx="8">
                  <c:v>469.22</c:v>
                </c:pt>
                <c:pt idx="9">
                  <c:v>495.46</c:v>
                </c:pt>
                <c:pt idx="10">
                  <c:v>471.18</c:v>
                </c:pt>
                <c:pt idx="11">
                  <c:v>419.98</c:v>
                </c:pt>
                <c:pt idx="12">
                  <c:v>468.25</c:v>
                </c:pt>
                <c:pt idx="13">
                  <c:v>531.61</c:v>
                </c:pt>
                <c:pt idx="14">
                  <c:v>633.42999999999995</c:v>
                </c:pt>
                <c:pt idx="15">
                  <c:v>456.83</c:v>
                </c:pt>
                <c:pt idx="16">
                  <c:v>596.27</c:v>
                </c:pt>
                <c:pt idx="17">
                  <c:v>503.9</c:v>
                </c:pt>
              </c:numCache>
            </c:numRef>
          </c:val>
          <c:smooth val="0"/>
          <c:extLst>
            <c:ext xmlns:c16="http://schemas.microsoft.com/office/drawing/2014/chart" uri="{C3380CC4-5D6E-409C-BE32-E72D297353CC}">
              <c16:uniqueId val="{00000000-BFA1-4589-980F-2533BC7958CE}"/>
            </c:ext>
          </c:extLst>
        </c:ser>
        <c:ser>
          <c:idx val="1"/>
          <c:order val="1"/>
          <c:tx>
            <c:v>Center</c:v>
          </c:tx>
          <c:spPr>
            <a:ln w="12700">
              <a:solidFill>
                <a:srgbClr val="000000"/>
              </a:solidFill>
              <a:prstDash val="solid"/>
            </a:ln>
          </c:spPr>
          <c:marker>
            <c:symbol val="none"/>
          </c:marker>
          <c:cat>
            <c:numRef>
              <c:f>wksDatabase02!$DR$62:$DR$79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wksDatabase02!$EB$62:$EB$79</c:f>
              <c:numCache>
                <c:formatCode>0.0</c:formatCode>
                <c:ptCount val="18"/>
                <c:pt idx="0">
                  <c:v>504.63</c:v>
                </c:pt>
                <c:pt idx="1">
                  <c:v>504.63</c:v>
                </c:pt>
                <c:pt idx="2">
                  <c:v>504.63</c:v>
                </c:pt>
                <c:pt idx="3">
                  <c:v>504.63</c:v>
                </c:pt>
                <c:pt idx="4">
                  <c:v>504.63</c:v>
                </c:pt>
                <c:pt idx="5">
                  <c:v>504.63</c:v>
                </c:pt>
                <c:pt idx="6">
                  <c:v>504.63</c:v>
                </c:pt>
                <c:pt idx="7">
                  <c:v>504.63</c:v>
                </c:pt>
                <c:pt idx="8">
                  <c:v>504.63</c:v>
                </c:pt>
                <c:pt idx="9">
                  <c:v>504.63</c:v>
                </c:pt>
                <c:pt idx="10">
                  <c:v>504.63</c:v>
                </c:pt>
                <c:pt idx="11">
                  <c:v>504.63</c:v>
                </c:pt>
                <c:pt idx="12">
                  <c:v>504.63</c:v>
                </c:pt>
                <c:pt idx="13">
                  <c:v>504.63</c:v>
                </c:pt>
                <c:pt idx="14">
                  <c:v>504.63</c:v>
                </c:pt>
                <c:pt idx="15">
                  <c:v>504.63</c:v>
                </c:pt>
                <c:pt idx="16">
                  <c:v>504.63</c:v>
                </c:pt>
                <c:pt idx="17">
                  <c:v>504.63</c:v>
                </c:pt>
              </c:numCache>
            </c:numRef>
          </c:val>
          <c:smooth val="0"/>
          <c:extLst>
            <c:ext xmlns:c16="http://schemas.microsoft.com/office/drawing/2014/chart" uri="{C3380CC4-5D6E-409C-BE32-E72D297353CC}">
              <c16:uniqueId val="{00000001-BFA1-4589-980F-2533BC7958CE}"/>
            </c:ext>
          </c:extLst>
        </c:ser>
        <c:ser>
          <c:idx val="2"/>
          <c:order val="2"/>
          <c:tx>
            <c:v>UCL</c:v>
          </c:tx>
          <c:spPr>
            <a:ln w="12700">
              <a:solidFill>
                <a:srgbClr val="000000"/>
              </a:solidFill>
              <a:prstDash val="sysDash"/>
            </a:ln>
          </c:spPr>
          <c:marker>
            <c:symbol val="none"/>
          </c:marker>
          <c:cat>
            <c:numRef>
              <c:f>wksDatabase02!$DR$62:$DR$79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wksDatabase02!$EC$62:$EC$79</c:f>
              <c:numCache>
                <c:formatCode>0.0</c:formatCode>
                <c:ptCount val="18"/>
                <c:pt idx="0">
                  <c:v>#N/A</c:v>
                </c:pt>
                <c:pt idx="1">
                  <c:v>662.8965832290362</c:v>
                </c:pt>
                <c:pt idx="2">
                  <c:v>662.8965832290362</c:v>
                </c:pt>
                <c:pt idx="3">
                  <c:v>662.8965832290362</c:v>
                </c:pt>
                <c:pt idx="4">
                  <c:v>662.8965832290362</c:v>
                </c:pt>
                <c:pt idx="5">
                  <c:v>662.8965832290362</c:v>
                </c:pt>
                <c:pt idx="6">
                  <c:v>662.8965832290362</c:v>
                </c:pt>
                <c:pt idx="7">
                  <c:v>662.8965832290362</c:v>
                </c:pt>
                <c:pt idx="8">
                  <c:v>662.8965832290362</c:v>
                </c:pt>
                <c:pt idx="9">
                  <c:v>662.8965832290362</c:v>
                </c:pt>
                <c:pt idx="10">
                  <c:v>662.8965832290362</c:v>
                </c:pt>
                <c:pt idx="11">
                  <c:v>662.8965832290362</c:v>
                </c:pt>
                <c:pt idx="12">
                  <c:v>662.8965832290362</c:v>
                </c:pt>
                <c:pt idx="13">
                  <c:v>662.8965832290362</c:v>
                </c:pt>
                <c:pt idx="14">
                  <c:v>662.8965832290362</c:v>
                </c:pt>
                <c:pt idx="15">
                  <c:v>662.8965832290362</c:v>
                </c:pt>
                <c:pt idx="16">
                  <c:v>662.8965832290362</c:v>
                </c:pt>
                <c:pt idx="17">
                  <c:v>662.8965832290362</c:v>
                </c:pt>
              </c:numCache>
            </c:numRef>
          </c:val>
          <c:smooth val="0"/>
          <c:extLst>
            <c:ext xmlns:c16="http://schemas.microsoft.com/office/drawing/2014/chart" uri="{C3380CC4-5D6E-409C-BE32-E72D297353CC}">
              <c16:uniqueId val="{00000003-BFA1-4589-980F-2533BC7958CE}"/>
            </c:ext>
          </c:extLst>
        </c:ser>
        <c:ser>
          <c:idx val="3"/>
          <c:order val="3"/>
          <c:tx>
            <c:v>LCL</c:v>
          </c:tx>
          <c:spPr>
            <a:ln w="12700">
              <a:solidFill>
                <a:srgbClr val="000000"/>
              </a:solidFill>
              <a:prstDash val="sysDash"/>
            </a:ln>
          </c:spPr>
          <c:marker>
            <c:symbol val="none"/>
          </c:marker>
          <c:cat>
            <c:numRef>
              <c:f>wksDatabase02!$DR$62:$DR$79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wksDatabase02!$ED$62:$ED$79</c:f>
              <c:numCache>
                <c:formatCode>0.0</c:formatCode>
                <c:ptCount val="18"/>
                <c:pt idx="0">
                  <c:v>#N/A</c:v>
                </c:pt>
                <c:pt idx="1">
                  <c:v>346.36341677096374</c:v>
                </c:pt>
                <c:pt idx="2">
                  <c:v>346.36341677096374</c:v>
                </c:pt>
                <c:pt idx="3">
                  <c:v>346.36341677096374</c:v>
                </c:pt>
                <c:pt idx="4">
                  <c:v>346.36341677096374</c:v>
                </c:pt>
                <c:pt idx="5">
                  <c:v>346.36341677096374</c:v>
                </c:pt>
                <c:pt idx="6">
                  <c:v>346.36341677096374</c:v>
                </c:pt>
                <c:pt idx="7">
                  <c:v>346.36341677096374</c:v>
                </c:pt>
                <c:pt idx="8">
                  <c:v>346.36341677096374</c:v>
                </c:pt>
                <c:pt idx="9">
                  <c:v>346.36341677096374</c:v>
                </c:pt>
                <c:pt idx="10">
                  <c:v>346.36341677096374</c:v>
                </c:pt>
                <c:pt idx="11">
                  <c:v>346.36341677096374</c:v>
                </c:pt>
                <c:pt idx="12">
                  <c:v>346.36341677096374</c:v>
                </c:pt>
                <c:pt idx="13">
                  <c:v>346.36341677096374</c:v>
                </c:pt>
                <c:pt idx="14">
                  <c:v>346.36341677096374</c:v>
                </c:pt>
                <c:pt idx="15">
                  <c:v>346.36341677096374</c:v>
                </c:pt>
                <c:pt idx="16">
                  <c:v>346.36341677096374</c:v>
                </c:pt>
                <c:pt idx="17">
                  <c:v>346.36341677096374</c:v>
                </c:pt>
              </c:numCache>
            </c:numRef>
          </c:val>
          <c:smooth val="0"/>
          <c:extLst>
            <c:ext xmlns:c16="http://schemas.microsoft.com/office/drawing/2014/chart" uri="{C3380CC4-5D6E-409C-BE32-E72D297353CC}">
              <c16:uniqueId val="{00000005-BFA1-4589-980F-2533BC7958CE}"/>
            </c:ext>
          </c:extLst>
        </c:ser>
        <c:dLbls>
          <c:showLegendKey val="0"/>
          <c:showVal val="0"/>
          <c:showCatName val="0"/>
          <c:showSerName val="0"/>
          <c:showPercent val="0"/>
          <c:showBubbleSize val="0"/>
        </c:dLbls>
        <c:marker val="1"/>
        <c:smooth val="0"/>
        <c:axId val="455271320"/>
        <c:axId val="1"/>
      </c:lineChart>
      <c:catAx>
        <c:axId val="45527132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2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55271320"/>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a:t>Offers (WTE) across the Trust - I Chart</a:t>
            </a:r>
          </a:p>
        </c:rich>
      </c:tx>
      <c:layout>
        <c:manualLayout>
          <c:xMode val="edge"/>
          <c:yMode val="edge"/>
          <c:x val="0.25407881722109427"/>
          <c:y val="3.7930884815015123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wksDatabase02!$EM$62:$EM$79</c:f>
              <c:numCache>
                <c:formatCode>General</c:formatCode>
                <c:ptCount val="18"/>
                <c:pt idx="0">
                  <c:v>329.83</c:v>
                </c:pt>
                <c:pt idx="1">
                  <c:v>239.03</c:v>
                </c:pt>
                <c:pt idx="2">
                  <c:v>339.71</c:v>
                </c:pt>
                <c:pt idx="3">
                  <c:v>269.97000000000003</c:v>
                </c:pt>
                <c:pt idx="4">
                  <c:v>313.83999999999997</c:v>
                </c:pt>
                <c:pt idx="5">
                  <c:v>322.51</c:v>
                </c:pt>
                <c:pt idx="6">
                  <c:v>387.6</c:v>
                </c:pt>
                <c:pt idx="7">
                  <c:v>439.6</c:v>
                </c:pt>
                <c:pt idx="8">
                  <c:v>277.7</c:v>
                </c:pt>
                <c:pt idx="9">
                  <c:v>286</c:v>
                </c:pt>
                <c:pt idx="10">
                  <c:v>369.86</c:v>
                </c:pt>
                <c:pt idx="11">
                  <c:v>292.95</c:v>
                </c:pt>
                <c:pt idx="12">
                  <c:v>343.35</c:v>
                </c:pt>
                <c:pt idx="13">
                  <c:v>224.3</c:v>
                </c:pt>
                <c:pt idx="14">
                  <c:v>419.55</c:v>
                </c:pt>
                <c:pt idx="15">
                  <c:v>340.31</c:v>
                </c:pt>
                <c:pt idx="16">
                  <c:v>391</c:v>
                </c:pt>
                <c:pt idx="17">
                  <c:v>387.04</c:v>
                </c:pt>
              </c:numCache>
            </c:numRef>
          </c:val>
          <c:smooth val="0"/>
          <c:extLst>
            <c:ext xmlns:c16="http://schemas.microsoft.com/office/drawing/2014/chart" uri="{C3380CC4-5D6E-409C-BE32-E72D297353CC}">
              <c16:uniqueId val="{00000000-5072-4AF5-8633-3103F6010572}"/>
            </c:ext>
          </c:extLst>
        </c:ser>
        <c:ser>
          <c:idx val="1"/>
          <c:order val="1"/>
          <c:tx>
            <c:v>Center</c:v>
          </c:tx>
          <c:spPr>
            <a:ln w="12700">
              <a:solidFill>
                <a:srgbClr val="000000"/>
              </a:solidFill>
              <a:prstDash val="solid"/>
            </a:ln>
          </c:spPr>
          <c:marker>
            <c:symbol val="none"/>
          </c:marker>
          <c:cat>
            <c:numRef>
              <c:f>wksDatabase02!$EL$62:$EL$79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wksDatabase02!$EV$62:$EV$79</c:f>
              <c:numCache>
                <c:formatCode>0.0</c:formatCode>
                <c:ptCount val="18"/>
                <c:pt idx="0">
                  <c:v>331.89722222222224</c:v>
                </c:pt>
                <c:pt idx="1">
                  <c:v>331.89722222222224</c:v>
                </c:pt>
                <c:pt idx="2">
                  <c:v>331.89722222222224</c:v>
                </c:pt>
                <c:pt idx="3">
                  <c:v>331.89722222222224</c:v>
                </c:pt>
                <c:pt idx="4">
                  <c:v>331.89722222222224</c:v>
                </c:pt>
                <c:pt idx="5">
                  <c:v>331.89722222222224</c:v>
                </c:pt>
                <c:pt idx="6">
                  <c:v>331.89722222222224</c:v>
                </c:pt>
                <c:pt idx="7">
                  <c:v>331.89722222222224</c:v>
                </c:pt>
                <c:pt idx="8">
                  <c:v>331.89722222222224</c:v>
                </c:pt>
                <c:pt idx="9">
                  <c:v>331.89722222222224</c:v>
                </c:pt>
                <c:pt idx="10">
                  <c:v>331.89722222222224</c:v>
                </c:pt>
                <c:pt idx="11">
                  <c:v>331.89722222222224</c:v>
                </c:pt>
                <c:pt idx="12">
                  <c:v>331.89722222222224</c:v>
                </c:pt>
                <c:pt idx="13">
                  <c:v>331.89722222222224</c:v>
                </c:pt>
                <c:pt idx="14">
                  <c:v>331.89722222222224</c:v>
                </c:pt>
                <c:pt idx="15">
                  <c:v>331.89722222222224</c:v>
                </c:pt>
                <c:pt idx="16">
                  <c:v>331.89722222222224</c:v>
                </c:pt>
                <c:pt idx="17">
                  <c:v>331.89722222222224</c:v>
                </c:pt>
              </c:numCache>
            </c:numRef>
          </c:val>
          <c:smooth val="0"/>
          <c:extLst>
            <c:ext xmlns:c16="http://schemas.microsoft.com/office/drawing/2014/chart" uri="{C3380CC4-5D6E-409C-BE32-E72D297353CC}">
              <c16:uniqueId val="{00000001-5072-4AF5-8633-3103F6010572}"/>
            </c:ext>
          </c:extLst>
        </c:ser>
        <c:ser>
          <c:idx val="2"/>
          <c:order val="2"/>
          <c:tx>
            <c:v>UCL</c:v>
          </c:tx>
          <c:spPr>
            <a:ln w="12700">
              <a:solidFill>
                <a:srgbClr val="000000"/>
              </a:solidFill>
              <a:prstDash val="sysDash"/>
            </a:ln>
          </c:spPr>
          <c:marker>
            <c:symbol val="none"/>
          </c:marker>
          <c:cat>
            <c:numRef>
              <c:f>wksDatabase02!$EL$62:$EL$79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wksDatabase02!$EW$62:$EW$79</c:f>
              <c:numCache>
                <c:formatCode>0.0</c:formatCode>
                <c:ptCount val="18"/>
                <c:pt idx="0">
                  <c:v>#N/A</c:v>
                </c:pt>
                <c:pt idx="1">
                  <c:v>529.08276665276048</c:v>
                </c:pt>
                <c:pt idx="2">
                  <c:v>529.08276665276048</c:v>
                </c:pt>
                <c:pt idx="3">
                  <c:v>529.08276665276048</c:v>
                </c:pt>
                <c:pt idx="4">
                  <c:v>529.08276665276048</c:v>
                </c:pt>
                <c:pt idx="5">
                  <c:v>529.08276665276048</c:v>
                </c:pt>
                <c:pt idx="6">
                  <c:v>529.08276665276048</c:v>
                </c:pt>
                <c:pt idx="7">
                  <c:v>529.08276665276048</c:v>
                </c:pt>
                <c:pt idx="8">
                  <c:v>529.08276665276048</c:v>
                </c:pt>
                <c:pt idx="9">
                  <c:v>529.08276665276048</c:v>
                </c:pt>
                <c:pt idx="10">
                  <c:v>529.08276665276048</c:v>
                </c:pt>
                <c:pt idx="11">
                  <c:v>529.08276665276048</c:v>
                </c:pt>
                <c:pt idx="12">
                  <c:v>529.08276665276048</c:v>
                </c:pt>
                <c:pt idx="13">
                  <c:v>529.08276665276048</c:v>
                </c:pt>
                <c:pt idx="14">
                  <c:v>529.08276665276048</c:v>
                </c:pt>
                <c:pt idx="15">
                  <c:v>529.08276665276048</c:v>
                </c:pt>
                <c:pt idx="16">
                  <c:v>529.08276665276048</c:v>
                </c:pt>
                <c:pt idx="17">
                  <c:v>529.08276665276048</c:v>
                </c:pt>
              </c:numCache>
            </c:numRef>
          </c:val>
          <c:smooth val="0"/>
          <c:extLst>
            <c:ext xmlns:c16="http://schemas.microsoft.com/office/drawing/2014/chart" uri="{C3380CC4-5D6E-409C-BE32-E72D297353CC}">
              <c16:uniqueId val="{00000003-5072-4AF5-8633-3103F6010572}"/>
            </c:ext>
          </c:extLst>
        </c:ser>
        <c:ser>
          <c:idx val="3"/>
          <c:order val="3"/>
          <c:tx>
            <c:v>LCL</c:v>
          </c:tx>
          <c:spPr>
            <a:ln w="12700">
              <a:solidFill>
                <a:srgbClr val="000000"/>
              </a:solidFill>
              <a:prstDash val="sysDash"/>
            </a:ln>
          </c:spPr>
          <c:marker>
            <c:symbol val="none"/>
          </c:marker>
          <c:cat>
            <c:numRef>
              <c:f>wksDatabase02!$EL$62:$EL$79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wksDatabase02!$EX$62:$EX$79</c:f>
              <c:numCache>
                <c:formatCode>0.0</c:formatCode>
                <c:ptCount val="18"/>
                <c:pt idx="0">
                  <c:v>#N/A</c:v>
                </c:pt>
                <c:pt idx="1">
                  <c:v>134.71167779168402</c:v>
                </c:pt>
                <c:pt idx="2">
                  <c:v>134.71167779168402</c:v>
                </c:pt>
                <c:pt idx="3">
                  <c:v>134.71167779168402</c:v>
                </c:pt>
                <c:pt idx="4">
                  <c:v>134.71167779168402</c:v>
                </c:pt>
                <c:pt idx="5">
                  <c:v>134.71167779168402</c:v>
                </c:pt>
                <c:pt idx="6">
                  <c:v>134.71167779168402</c:v>
                </c:pt>
                <c:pt idx="7">
                  <c:v>134.71167779168402</c:v>
                </c:pt>
                <c:pt idx="8">
                  <c:v>134.71167779168402</c:v>
                </c:pt>
                <c:pt idx="9">
                  <c:v>134.71167779168402</c:v>
                </c:pt>
                <c:pt idx="10">
                  <c:v>134.71167779168402</c:v>
                </c:pt>
                <c:pt idx="11">
                  <c:v>134.71167779168402</c:v>
                </c:pt>
                <c:pt idx="12">
                  <c:v>134.71167779168402</c:v>
                </c:pt>
                <c:pt idx="13">
                  <c:v>134.71167779168402</c:v>
                </c:pt>
                <c:pt idx="14">
                  <c:v>134.71167779168402</c:v>
                </c:pt>
                <c:pt idx="15">
                  <c:v>134.71167779168402</c:v>
                </c:pt>
                <c:pt idx="16">
                  <c:v>134.71167779168402</c:v>
                </c:pt>
                <c:pt idx="17">
                  <c:v>134.71167779168402</c:v>
                </c:pt>
              </c:numCache>
            </c:numRef>
          </c:val>
          <c:smooth val="0"/>
          <c:extLst>
            <c:ext xmlns:c16="http://schemas.microsoft.com/office/drawing/2014/chart" uri="{C3380CC4-5D6E-409C-BE32-E72D297353CC}">
              <c16:uniqueId val="{00000005-5072-4AF5-8633-3103F6010572}"/>
            </c:ext>
          </c:extLst>
        </c:ser>
        <c:dLbls>
          <c:showLegendKey val="0"/>
          <c:showVal val="0"/>
          <c:showCatName val="0"/>
          <c:showSerName val="0"/>
          <c:showPercent val="0"/>
          <c:showBubbleSize val="0"/>
        </c:dLbls>
        <c:marker val="1"/>
        <c:smooth val="0"/>
        <c:axId val="455277224"/>
        <c:axId val="1"/>
      </c:lineChart>
      <c:catAx>
        <c:axId val="455277224"/>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55277224"/>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720" b="1"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GB" b="1" dirty="0"/>
              <a:t>Actual YTD Financial Delivery of Financial Viability Plans (£m)</a:t>
            </a:r>
          </a:p>
        </c:rich>
      </c:tx>
      <c:overlay val="0"/>
      <c:spPr>
        <a:noFill/>
        <a:ln>
          <a:noFill/>
        </a:ln>
        <a:effectLst/>
      </c:spPr>
      <c:txPr>
        <a:bodyPr rot="0" spcFirstLastPara="1" vertOverflow="ellipsis" vert="horz" wrap="square" anchor="ctr" anchorCtr="1"/>
        <a:lstStyle/>
        <a:p>
          <a:pPr>
            <a:defRPr sz="720" b="1" i="0" u="none" strike="noStrike" kern="1200" spc="0" baseline="0">
              <a:solidFill>
                <a:sysClr val="windowText" lastClr="000000"/>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'Improved Value'!$F$8</c:f>
              <c:strCache>
                <c:ptCount val="1"/>
                <c:pt idx="0">
                  <c:v>Actual YTD financial delivery</c:v>
                </c:pt>
              </c:strCache>
            </c:strRef>
          </c:tx>
          <c:spPr>
            <a:ln w="28575" cap="rnd">
              <a:solidFill>
                <a:schemeClr val="accent1">
                  <a:lumMod val="40000"/>
                  <a:lumOff val="60000"/>
                </a:schemeClr>
              </a:solidFill>
              <a:round/>
            </a:ln>
            <a:effectLst/>
          </c:spPr>
          <c:marker>
            <c:symbol val="circle"/>
            <c:size val="5"/>
            <c:spPr>
              <a:solidFill>
                <a:schemeClr val="accent5">
                  <a:lumMod val="75000"/>
                </a:schemeClr>
              </a:solidFill>
              <a:ln w="9525">
                <a:solidFill>
                  <a:schemeClr val="accent1"/>
                </a:solidFill>
              </a:ln>
              <a:effectLst/>
            </c:spPr>
          </c:marker>
          <c:cat>
            <c:numRef>
              <c:f>'Improved Value'!$E$9:$E$12</c:f>
              <c:numCache>
                <c:formatCode>mmm\-yy</c:formatCode>
                <c:ptCount val="4"/>
                <c:pt idx="0">
                  <c:v>45017</c:v>
                </c:pt>
                <c:pt idx="1">
                  <c:v>45047</c:v>
                </c:pt>
                <c:pt idx="2">
                  <c:v>45078</c:v>
                </c:pt>
                <c:pt idx="3">
                  <c:v>45108</c:v>
                </c:pt>
              </c:numCache>
            </c:numRef>
          </c:cat>
          <c:val>
            <c:numRef>
              <c:f>'Improved Value'!$F$9:$F$12</c:f>
              <c:numCache>
                <c:formatCode>#,##0.00</c:formatCode>
                <c:ptCount val="4"/>
                <c:pt idx="0">
                  <c:v>0.57999999999999996</c:v>
                </c:pt>
                <c:pt idx="1">
                  <c:v>1.2</c:v>
                </c:pt>
                <c:pt idx="2">
                  <c:v>2.5</c:v>
                </c:pt>
                <c:pt idx="3">
                  <c:v>3.7</c:v>
                </c:pt>
              </c:numCache>
            </c:numRef>
          </c:val>
          <c:smooth val="0"/>
          <c:extLst>
            <c:ext xmlns:c16="http://schemas.microsoft.com/office/drawing/2014/chart" uri="{C3380CC4-5D6E-409C-BE32-E72D297353CC}">
              <c16:uniqueId val="{00000000-34B7-4BC4-85A3-60CF06B85AAB}"/>
            </c:ext>
          </c:extLst>
        </c:ser>
        <c:ser>
          <c:idx val="1"/>
          <c:order val="1"/>
          <c:tx>
            <c:strRef>
              <c:f>'Improved Value'!$G$8</c:f>
              <c:strCache>
                <c:ptCount val="1"/>
                <c:pt idx="0">
                  <c:v>Target</c:v>
                </c:pt>
              </c:strCache>
            </c:strRef>
          </c:tx>
          <c:spPr>
            <a:ln w="28575" cap="rnd">
              <a:solidFill>
                <a:srgbClr val="F4A988"/>
              </a:solidFill>
              <a:round/>
            </a:ln>
            <a:effectLst/>
          </c:spPr>
          <c:marker>
            <c:symbol val="circle"/>
            <c:size val="5"/>
            <c:spPr>
              <a:solidFill>
                <a:schemeClr val="accent2">
                  <a:lumMod val="50000"/>
                </a:schemeClr>
              </a:solidFill>
              <a:ln w="9525">
                <a:solidFill>
                  <a:schemeClr val="accent2"/>
                </a:solidFill>
              </a:ln>
              <a:effectLst/>
            </c:spPr>
          </c:marker>
          <c:cat>
            <c:numRef>
              <c:f>'Improved Value'!$E$9:$E$12</c:f>
              <c:numCache>
                <c:formatCode>mmm\-yy</c:formatCode>
                <c:ptCount val="4"/>
                <c:pt idx="0">
                  <c:v>45017</c:v>
                </c:pt>
                <c:pt idx="1">
                  <c:v>45047</c:v>
                </c:pt>
                <c:pt idx="2">
                  <c:v>45078</c:v>
                </c:pt>
                <c:pt idx="3">
                  <c:v>45108</c:v>
                </c:pt>
              </c:numCache>
            </c:numRef>
          </c:cat>
          <c:val>
            <c:numRef>
              <c:f>'Improved Value'!$G$9:$G$12</c:f>
              <c:numCache>
                <c:formatCode>General</c:formatCode>
                <c:ptCount val="4"/>
                <c:pt idx="0">
                  <c:v>0.59</c:v>
                </c:pt>
                <c:pt idx="1">
                  <c:v>2.1</c:v>
                </c:pt>
                <c:pt idx="2">
                  <c:v>3.1</c:v>
                </c:pt>
                <c:pt idx="3">
                  <c:v>4.3</c:v>
                </c:pt>
              </c:numCache>
            </c:numRef>
          </c:val>
          <c:smooth val="0"/>
          <c:extLst>
            <c:ext xmlns:c16="http://schemas.microsoft.com/office/drawing/2014/chart" uri="{C3380CC4-5D6E-409C-BE32-E72D297353CC}">
              <c16:uniqueId val="{00000001-34B7-4BC4-85A3-60CF06B85AAB}"/>
            </c:ext>
          </c:extLst>
        </c:ser>
        <c:dLbls>
          <c:showLegendKey val="0"/>
          <c:showVal val="0"/>
          <c:showCatName val="0"/>
          <c:showSerName val="0"/>
          <c:showPercent val="0"/>
          <c:showBubbleSize val="0"/>
        </c:dLbls>
        <c:marker val="1"/>
        <c:smooth val="0"/>
        <c:axId val="672460032"/>
        <c:axId val="672462656"/>
      </c:lineChart>
      <c:dateAx>
        <c:axId val="672460032"/>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72462656"/>
        <c:crosses val="autoZero"/>
        <c:auto val="1"/>
        <c:lblOffset val="100"/>
        <c:baseTimeUnit val="months"/>
      </c:dateAx>
      <c:valAx>
        <c:axId val="672462656"/>
        <c:scaling>
          <c:orientation val="minMax"/>
        </c:scaling>
        <c:delete val="0"/>
        <c:axPos val="l"/>
        <c:majorGridlines>
          <c:spPr>
            <a:ln w="9525" cap="flat" cmpd="sng" algn="ctr">
              <a:solidFill>
                <a:schemeClr val="bg1"/>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724600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6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sz="6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dirty="0"/>
              <a:t>Total malware and potentially unwarranted applications (PUAs) blocked</a:t>
            </a:r>
          </a:p>
        </c:rich>
      </c:tx>
      <c:layout>
        <c:manualLayout>
          <c:xMode val="edge"/>
          <c:yMode val="edge"/>
          <c:x val="0.22647355609046274"/>
          <c:y val="5.0820215387259978E-3"/>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wksDatabase02!$FF$62:$FF$65</c:f>
              <c:numCache>
                <c:formatCode>mmm\-yy</c:formatCode>
                <c:ptCount val="4"/>
                <c:pt idx="0">
                  <c:v>45017</c:v>
                </c:pt>
                <c:pt idx="1">
                  <c:v>45047</c:v>
                </c:pt>
                <c:pt idx="2">
                  <c:v>45078</c:v>
                </c:pt>
                <c:pt idx="3">
                  <c:v>45108</c:v>
                </c:pt>
              </c:numCache>
            </c:numRef>
          </c:cat>
          <c:val>
            <c:numRef>
              <c:f>wksDatabase02!$FG$62:$FG$65</c:f>
              <c:numCache>
                <c:formatCode>General</c:formatCode>
                <c:ptCount val="4"/>
                <c:pt idx="0">
                  <c:v>59800</c:v>
                </c:pt>
                <c:pt idx="1">
                  <c:v>63876</c:v>
                </c:pt>
                <c:pt idx="2">
                  <c:v>68905</c:v>
                </c:pt>
                <c:pt idx="3">
                  <c:v>65600</c:v>
                </c:pt>
              </c:numCache>
            </c:numRef>
          </c:val>
          <c:smooth val="0"/>
          <c:extLst>
            <c:ext xmlns:c16="http://schemas.microsoft.com/office/drawing/2014/chart" uri="{C3380CC4-5D6E-409C-BE32-E72D297353CC}">
              <c16:uniqueId val="{00000000-1E51-4B68-BAB7-5DE1AE518245}"/>
            </c:ext>
          </c:extLst>
        </c:ser>
        <c:ser>
          <c:idx val="1"/>
          <c:order val="1"/>
          <c:tx>
            <c:v>Center</c:v>
          </c:tx>
          <c:spPr>
            <a:ln w="12700">
              <a:solidFill>
                <a:srgbClr val="000000"/>
              </a:solidFill>
              <a:prstDash val="solid"/>
            </a:ln>
          </c:spPr>
          <c:marker>
            <c:symbol val="none"/>
          </c:marker>
          <c:cat>
            <c:numRef>
              <c:f>wksDatabase02!$FF$62:$FF$65</c:f>
              <c:numCache>
                <c:formatCode>mmm\-yy</c:formatCode>
                <c:ptCount val="4"/>
                <c:pt idx="0">
                  <c:v>45017</c:v>
                </c:pt>
                <c:pt idx="1">
                  <c:v>45047</c:v>
                </c:pt>
                <c:pt idx="2">
                  <c:v>45078</c:v>
                </c:pt>
                <c:pt idx="3">
                  <c:v>45108</c:v>
                </c:pt>
              </c:numCache>
            </c:numRef>
          </c:cat>
          <c:val>
            <c:numRef>
              <c:f>wksDatabase02!$FP$62:$FP$65</c:f>
              <c:numCache>
                <c:formatCode>0.0</c:formatCode>
                <c:ptCount val="4"/>
                <c:pt idx="0">
                  <c:v>64545.25</c:v>
                </c:pt>
                <c:pt idx="1">
                  <c:v>64545.25</c:v>
                </c:pt>
                <c:pt idx="2">
                  <c:v>64545.25</c:v>
                </c:pt>
                <c:pt idx="3">
                  <c:v>64545.25</c:v>
                </c:pt>
              </c:numCache>
            </c:numRef>
          </c:val>
          <c:smooth val="0"/>
          <c:extLst>
            <c:ext xmlns:c16="http://schemas.microsoft.com/office/drawing/2014/chart" uri="{C3380CC4-5D6E-409C-BE32-E72D297353CC}">
              <c16:uniqueId val="{00000001-1E51-4B68-BAB7-5DE1AE518245}"/>
            </c:ext>
          </c:extLst>
        </c:ser>
        <c:dLbls>
          <c:showLegendKey val="0"/>
          <c:showVal val="0"/>
          <c:showCatName val="0"/>
          <c:showSerName val="0"/>
          <c:showPercent val="0"/>
          <c:showBubbleSize val="0"/>
        </c:dLbls>
        <c:marker val="1"/>
        <c:smooth val="0"/>
        <c:axId val="672431496"/>
        <c:axId val="1"/>
      </c:lineChart>
      <c:catAx>
        <c:axId val="67243149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450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67243149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dirty="0"/>
              <a:t>Reported security incidents by staff</a:t>
            </a:r>
          </a:p>
        </c:rich>
      </c:tx>
      <c:layout>
        <c:manualLayout>
          <c:xMode val="edge"/>
          <c:yMode val="edge"/>
          <c:x val="0.25819457294357218"/>
          <c:y val="7.3401360200284313E-4"/>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wksDatabase02!$FZ$62:$FZ$65</c:f>
              <c:numCache>
                <c:formatCode>mmm\-yy</c:formatCode>
                <c:ptCount val="4"/>
                <c:pt idx="0">
                  <c:v>45017</c:v>
                </c:pt>
                <c:pt idx="1">
                  <c:v>45047</c:v>
                </c:pt>
                <c:pt idx="2">
                  <c:v>45078</c:v>
                </c:pt>
                <c:pt idx="3">
                  <c:v>45108</c:v>
                </c:pt>
              </c:numCache>
            </c:numRef>
          </c:cat>
          <c:val>
            <c:numRef>
              <c:f>wksDatabase02!$GA$62:$GA$65</c:f>
              <c:numCache>
                <c:formatCode>General</c:formatCode>
                <c:ptCount val="4"/>
                <c:pt idx="0">
                  <c:v>168</c:v>
                </c:pt>
                <c:pt idx="1">
                  <c:v>268</c:v>
                </c:pt>
                <c:pt idx="2">
                  <c:v>201</c:v>
                </c:pt>
                <c:pt idx="3">
                  <c:v>250</c:v>
                </c:pt>
              </c:numCache>
            </c:numRef>
          </c:val>
          <c:smooth val="0"/>
          <c:extLst>
            <c:ext xmlns:c16="http://schemas.microsoft.com/office/drawing/2014/chart" uri="{C3380CC4-5D6E-409C-BE32-E72D297353CC}">
              <c16:uniqueId val="{00000000-994F-4E8E-A91E-E8E39B155C2F}"/>
            </c:ext>
          </c:extLst>
        </c:ser>
        <c:ser>
          <c:idx val="1"/>
          <c:order val="1"/>
          <c:tx>
            <c:v>Center</c:v>
          </c:tx>
          <c:spPr>
            <a:ln w="12700">
              <a:solidFill>
                <a:srgbClr val="000000"/>
              </a:solidFill>
              <a:prstDash val="solid"/>
            </a:ln>
          </c:spPr>
          <c:marker>
            <c:symbol val="none"/>
          </c:marker>
          <c:cat>
            <c:numRef>
              <c:f>wksDatabase02!$FZ$62:$FZ$65</c:f>
              <c:numCache>
                <c:formatCode>mmm\-yy</c:formatCode>
                <c:ptCount val="4"/>
                <c:pt idx="0">
                  <c:v>45017</c:v>
                </c:pt>
                <c:pt idx="1">
                  <c:v>45047</c:v>
                </c:pt>
                <c:pt idx="2">
                  <c:v>45078</c:v>
                </c:pt>
                <c:pt idx="3">
                  <c:v>45108</c:v>
                </c:pt>
              </c:numCache>
            </c:numRef>
          </c:cat>
          <c:val>
            <c:numRef>
              <c:f>wksDatabase02!$GJ$62:$GJ$65</c:f>
              <c:numCache>
                <c:formatCode>0.0</c:formatCode>
                <c:ptCount val="4"/>
                <c:pt idx="0">
                  <c:v>221.75</c:v>
                </c:pt>
                <c:pt idx="1">
                  <c:v>221.75</c:v>
                </c:pt>
                <c:pt idx="2">
                  <c:v>221.75</c:v>
                </c:pt>
                <c:pt idx="3">
                  <c:v>221.75</c:v>
                </c:pt>
              </c:numCache>
            </c:numRef>
          </c:val>
          <c:smooth val="0"/>
          <c:extLst>
            <c:ext xmlns:c16="http://schemas.microsoft.com/office/drawing/2014/chart" uri="{C3380CC4-5D6E-409C-BE32-E72D297353CC}">
              <c16:uniqueId val="{00000001-994F-4E8E-A91E-E8E39B155C2F}"/>
            </c:ext>
          </c:extLst>
        </c:ser>
        <c:dLbls>
          <c:showLegendKey val="0"/>
          <c:showVal val="0"/>
          <c:showCatName val="0"/>
          <c:showSerName val="0"/>
          <c:showPercent val="0"/>
          <c:showBubbleSize val="0"/>
        </c:dLbls>
        <c:marker val="1"/>
        <c:smooth val="0"/>
        <c:axId val="672426576"/>
        <c:axId val="1"/>
      </c:lineChart>
      <c:catAx>
        <c:axId val="67242657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1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67242657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483693949556526"/>
          <c:y val="0.11804377746082734"/>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wksDatabase02!$CY$62:$CY$79</c:f>
              <c:numCache>
                <c:formatCode>General</c:formatCode>
                <c:ptCount val="18"/>
                <c:pt idx="0">
                  <c:v>41</c:v>
                </c:pt>
                <c:pt idx="1">
                  <c:v>42</c:v>
                </c:pt>
                <c:pt idx="2">
                  <c:v>41.1</c:v>
                </c:pt>
                <c:pt idx="3">
                  <c:v>40.700000000000003</c:v>
                </c:pt>
                <c:pt idx="4">
                  <c:v>39.9</c:v>
                </c:pt>
                <c:pt idx="5">
                  <c:v>38.299999999999997</c:v>
                </c:pt>
                <c:pt idx="6">
                  <c:v>37.700000000000003</c:v>
                </c:pt>
                <c:pt idx="7">
                  <c:v>38</c:v>
                </c:pt>
                <c:pt idx="8">
                  <c:v>39.799999999999997</c:v>
                </c:pt>
                <c:pt idx="9">
                  <c:v>37.5</c:v>
                </c:pt>
                <c:pt idx="10">
                  <c:v>27.3</c:v>
                </c:pt>
                <c:pt idx="11">
                  <c:v>38.4</c:v>
                </c:pt>
                <c:pt idx="12">
                  <c:v>39.6</c:v>
                </c:pt>
                <c:pt idx="13">
                  <c:v>35.4</c:v>
                </c:pt>
                <c:pt idx="14">
                  <c:v>35.299999999999997</c:v>
                </c:pt>
                <c:pt idx="15">
                  <c:v>37.700000000000003</c:v>
                </c:pt>
                <c:pt idx="16">
                  <c:v>36.5</c:v>
                </c:pt>
                <c:pt idx="17">
                  <c:v>39.799999999999997</c:v>
                </c:pt>
              </c:numCache>
            </c:numRef>
          </c:val>
          <c:smooth val="0"/>
          <c:extLst>
            <c:ext xmlns:c16="http://schemas.microsoft.com/office/drawing/2014/chart" uri="{C3380CC4-5D6E-409C-BE32-E72D297353CC}">
              <c16:uniqueId val="{00000000-E709-4346-B4E0-67C0266F7879}"/>
            </c:ext>
          </c:extLst>
        </c:ser>
        <c:ser>
          <c:idx val="1"/>
          <c:order val="1"/>
          <c:tx>
            <c:v>Center</c:v>
          </c:tx>
          <c:spPr>
            <a:ln w="12700">
              <a:solidFill>
                <a:srgbClr val="000000"/>
              </a:solidFill>
              <a:prstDash val="solid"/>
            </a:ln>
          </c:spPr>
          <c:marker>
            <c:symbol val="none"/>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wksDatabase02!$DH$62:$DH$79</c:f>
              <c:numCache>
                <c:formatCode>0.0</c:formatCode>
                <c:ptCount val="18"/>
                <c:pt idx="0">
                  <c:v>38.111111111111114</c:v>
                </c:pt>
                <c:pt idx="1">
                  <c:v>38.111111111111114</c:v>
                </c:pt>
                <c:pt idx="2">
                  <c:v>38.111111111111114</c:v>
                </c:pt>
                <c:pt idx="3">
                  <c:v>38.111111111111114</c:v>
                </c:pt>
                <c:pt idx="4">
                  <c:v>38.111111111111114</c:v>
                </c:pt>
                <c:pt idx="5">
                  <c:v>38.111111111111114</c:v>
                </c:pt>
                <c:pt idx="6">
                  <c:v>38.111111111111114</c:v>
                </c:pt>
                <c:pt idx="7">
                  <c:v>38.111111111111114</c:v>
                </c:pt>
                <c:pt idx="8">
                  <c:v>38.111111111111114</c:v>
                </c:pt>
                <c:pt idx="9">
                  <c:v>38.111111111111114</c:v>
                </c:pt>
                <c:pt idx="10">
                  <c:v>38.111111111111114</c:v>
                </c:pt>
                <c:pt idx="11">
                  <c:v>38.111111111111114</c:v>
                </c:pt>
                <c:pt idx="12">
                  <c:v>38.111111111111114</c:v>
                </c:pt>
                <c:pt idx="13">
                  <c:v>38.111111111111114</c:v>
                </c:pt>
                <c:pt idx="14">
                  <c:v>38.111111111111114</c:v>
                </c:pt>
                <c:pt idx="15">
                  <c:v>38.111111111111114</c:v>
                </c:pt>
                <c:pt idx="16">
                  <c:v>38.111111111111114</c:v>
                </c:pt>
                <c:pt idx="17">
                  <c:v>38.111111111111114</c:v>
                </c:pt>
              </c:numCache>
            </c:numRef>
          </c:val>
          <c:smooth val="0"/>
          <c:extLst>
            <c:ext xmlns:c16="http://schemas.microsoft.com/office/drawing/2014/chart" uri="{C3380CC4-5D6E-409C-BE32-E72D297353CC}">
              <c16:uniqueId val="{00000001-E709-4346-B4E0-67C0266F7879}"/>
            </c:ext>
          </c:extLst>
        </c:ser>
        <c:ser>
          <c:idx val="2"/>
          <c:order val="2"/>
          <c:tx>
            <c:v>UCL</c:v>
          </c:tx>
          <c:spPr>
            <a:ln w="12700">
              <a:solidFill>
                <a:srgbClr val="000000"/>
              </a:solidFill>
              <a:prstDash val="sysDash"/>
            </a:ln>
          </c:spPr>
          <c:marker>
            <c:symbol val="none"/>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wksDatabase02!$DI$62:$DI$79</c:f>
              <c:numCache>
                <c:formatCode>0.0</c:formatCode>
                <c:ptCount val="18"/>
                <c:pt idx="0">
                  <c:v>#N/A</c:v>
                </c:pt>
                <c:pt idx="1">
                  <c:v>42.029550827423172</c:v>
                </c:pt>
                <c:pt idx="2">
                  <c:v>42.029550827423172</c:v>
                </c:pt>
                <c:pt idx="3">
                  <c:v>42.029550827423172</c:v>
                </c:pt>
                <c:pt idx="4">
                  <c:v>42.029550827423172</c:v>
                </c:pt>
                <c:pt idx="5">
                  <c:v>42.029550827423172</c:v>
                </c:pt>
                <c:pt idx="6">
                  <c:v>42.029550827423172</c:v>
                </c:pt>
                <c:pt idx="7">
                  <c:v>42.029550827423172</c:v>
                </c:pt>
                <c:pt idx="8">
                  <c:v>42.029550827423172</c:v>
                </c:pt>
                <c:pt idx="9">
                  <c:v>42.029550827423172</c:v>
                </c:pt>
                <c:pt idx="10">
                  <c:v>42.029550827423172</c:v>
                </c:pt>
                <c:pt idx="11">
                  <c:v>42.029550827423172</c:v>
                </c:pt>
                <c:pt idx="12">
                  <c:v>42.029550827423172</c:v>
                </c:pt>
                <c:pt idx="13">
                  <c:v>42.029550827423172</c:v>
                </c:pt>
                <c:pt idx="14">
                  <c:v>42.029550827423172</c:v>
                </c:pt>
                <c:pt idx="15">
                  <c:v>42.029550827423172</c:v>
                </c:pt>
                <c:pt idx="16">
                  <c:v>42.029550827423172</c:v>
                </c:pt>
                <c:pt idx="17">
                  <c:v>42.029550827423172</c:v>
                </c:pt>
              </c:numCache>
            </c:numRef>
          </c:val>
          <c:smooth val="0"/>
          <c:extLst>
            <c:ext xmlns:c16="http://schemas.microsoft.com/office/drawing/2014/chart" uri="{C3380CC4-5D6E-409C-BE32-E72D297353CC}">
              <c16:uniqueId val="{00000002-E709-4346-B4E0-67C0266F7879}"/>
            </c:ext>
          </c:extLst>
        </c:ser>
        <c:ser>
          <c:idx val="3"/>
          <c:order val="3"/>
          <c:tx>
            <c:v>LCL</c:v>
          </c:tx>
          <c:spPr>
            <a:ln w="12700">
              <a:solidFill>
                <a:srgbClr val="000000"/>
              </a:solidFill>
              <a:prstDash val="sysDash"/>
            </a:ln>
          </c:spPr>
          <c:marker>
            <c:symbol val="none"/>
          </c:marker>
          <c:cat>
            <c:numRef>
              <c:f>wksDatabase02!$CX$62:$CX$79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wksDatabase02!$DJ$62:$DJ$79</c:f>
              <c:numCache>
                <c:formatCode>0.0</c:formatCode>
                <c:ptCount val="18"/>
                <c:pt idx="0">
                  <c:v>#N/A</c:v>
                </c:pt>
                <c:pt idx="1">
                  <c:v>34.192671394799056</c:v>
                </c:pt>
                <c:pt idx="2">
                  <c:v>34.192671394799056</c:v>
                </c:pt>
                <c:pt idx="3">
                  <c:v>34.192671394799056</c:v>
                </c:pt>
                <c:pt idx="4">
                  <c:v>34.192671394799056</c:v>
                </c:pt>
                <c:pt idx="5">
                  <c:v>34.192671394799056</c:v>
                </c:pt>
                <c:pt idx="6">
                  <c:v>34.192671394799056</c:v>
                </c:pt>
                <c:pt idx="7">
                  <c:v>34.192671394799056</c:v>
                </c:pt>
                <c:pt idx="8">
                  <c:v>34.192671394799056</c:v>
                </c:pt>
                <c:pt idx="9">
                  <c:v>34.192671394799056</c:v>
                </c:pt>
                <c:pt idx="10">
                  <c:v>34.192671394799056</c:v>
                </c:pt>
                <c:pt idx="11">
                  <c:v>34.192671394799056</c:v>
                </c:pt>
                <c:pt idx="12">
                  <c:v>34.192671394799056</c:v>
                </c:pt>
                <c:pt idx="13">
                  <c:v>34.192671394799056</c:v>
                </c:pt>
                <c:pt idx="14">
                  <c:v>34.192671394799056</c:v>
                </c:pt>
                <c:pt idx="15">
                  <c:v>34.192671394799056</c:v>
                </c:pt>
                <c:pt idx="16">
                  <c:v>34.192671394799056</c:v>
                </c:pt>
                <c:pt idx="17">
                  <c:v>34.192671394799056</c:v>
                </c:pt>
              </c:numCache>
            </c:numRef>
          </c:val>
          <c:smooth val="0"/>
          <c:extLst>
            <c:ext xmlns:c16="http://schemas.microsoft.com/office/drawing/2014/chart" uri="{C3380CC4-5D6E-409C-BE32-E72D297353CC}">
              <c16:uniqueId val="{00000003-E709-4346-B4E0-67C0266F7879}"/>
            </c:ext>
          </c:extLst>
        </c:ser>
        <c:dLbls>
          <c:showLegendKey val="0"/>
          <c:showVal val="0"/>
          <c:showCatName val="0"/>
          <c:showSerName val="0"/>
          <c:showPercent val="0"/>
          <c:showBubbleSize val="0"/>
        </c:dLbls>
        <c:marker val="1"/>
        <c:smooth val="0"/>
        <c:axId val="455268040"/>
        <c:axId val="1"/>
      </c:lineChart>
      <c:catAx>
        <c:axId val="45526804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min val="2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455268040"/>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dirty="0"/>
              <a:t>Monthly spam per user</a:t>
            </a:r>
          </a:p>
        </c:rich>
      </c:tx>
      <c:layout>
        <c:manualLayout>
          <c:xMode val="edge"/>
          <c:yMode val="edge"/>
          <c:x val="0.2319978880273795"/>
          <c:y val="3.1612683497655239E-3"/>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cat>
            <c:numRef>
              <c:f>wksDatabase02!$GT$62:$GT$65</c:f>
              <c:numCache>
                <c:formatCode>mmm\-yy</c:formatCode>
                <c:ptCount val="4"/>
                <c:pt idx="0">
                  <c:v>45017</c:v>
                </c:pt>
                <c:pt idx="1">
                  <c:v>45047</c:v>
                </c:pt>
                <c:pt idx="2">
                  <c:v>45078</c:v>
                </c:pt>
                <c:pt idx="3">
                  <c:v>45108</c:v>
                </c:pt>
              </c:numCache>
            </c:numRef>
          </c:cat>
          <c:val>
            <c:numRef>
              <c:f>wksDatabase02!$GU$62:$GU$65</c:f>
              <c:numCache>
                <c:formatCode>General</c:formatCode>
                <c:ptCount val="4"/>
                <c:pt idx="0">
                  <c:v>7096</c:v>
                </c:pt>
                <c:pt idx="1">
                  <c:v>7563</c:v>
                </c:pt>
                <c:pt idx="2">
                  <c:v>7134</c:v>
                </c:pt>
                <c:pt idx="3">
                  <c:v>8021</c:v>
                </c:pt>
              </c:numCache>
            </c:numRef>
          </c:val>
          <c:smooth val="0"/>
          <c:extLst>
            <c:ext xmlns:c16="http://schemas.microsoft.com/office/drawing/2014/chart" uri="{C3380CC4-5D6E-409C-BE32-E72D297353CC}">
              <c16:uniqueId val="{00000000-B7B9-49D9-8646-21953C994913}"/>
            </c:ext>
          </c:extLst>
        </c:ser>
        <c:ser>
          <c:idx val="1"/>
          <c:order val="1"/>
          <c:tx>
            <c:v>Center</c:v>
          </c:tx>
          <c:spPr>
            <a:ln w="12700">
              <a:solidFill>
                <a:srgbClr val="000000"/>
              </a:solidFill>
              <a:prstDash val="solid"/>
            </a:ln>
          </c:spPr>
          <c:marker>
            <c:symbol val="none"/>
          </c:marker>
          <c:cat>
            <c:numRef>
              <c:f>wksDatabase02!$GT$62:$GT$65</c:f>
              <c:numCache>
                <c:formatCode>mmm\-yy</c:formatCode>
                <c:ptCount val="4"/>
                <c:pt idx="0">
                  <c:v>45017</c:v>
                </c:pt>
                <c:pt idx="1">
                  <c:v>45047</c:v>
                </c:pt>
                <c:pt idx="2">
                  <c:v>45078</c:v>
                </c:pt>
                <c:pt idx="3">
                  <c:v>45108</c:v>
                </c:pt>
              </c:numCache>
            </c:numRef>
          </c:cat>
          <c:val>
            <c:numRef>
              <c:f>wksDatabase02!$HD$62:$HD$65</c:f>
              <c:numCache>
                <c:formatCode>0.0</c:formatCode>
                <c:ptCount val="4"/>
                <c:pt idx="0">
                  <c:v>7453.5</c:v>
                </c:pt>
                <c:pt idx="1">
                  <c:v>7453.5</c:v>
                </c:pt>
                <c:pt idx="2">
                  <c:v>7453.5</c:v>
                </c:pt>
                <c:pt idx="3">
                  <c:v>7453.5</c:v>
                </c:pt>
              </c:numCache>
            </c:numRef>
          </c:val>
          <c:smooth val="0"/>
          <c:extLst>
            <c:ext xmlns:c16="http://schemas.microsoft.com/office/drawing/2014/chart" uri="{C3380CC4-5D6E-409C-BE32-E72D297353CC}">
              <c16:uniqueId val="{00000001-B7B9-49D9-8646-21953C994913}"/>
            </c:ext>
          </c:extLst>
        </c:ser>
        <c:dLbls>
          <c:showLegendKey val="0"/>
          <c:showVal val="0"/>
          <c:showCatName val="0"/>
          <c:showSerName val="0"/>
          <c:showPercent val="0"/>
          <c:showBubbleSize val="0"/>
        </c:dLbls>
        <c:marker val="1"/>
        <c:smooth val="0"/>
        <c:axId val="672433136"/>
        <c:axId val="1"/>
      </c:lineChart>
      <c:catAx>
        <c:axId val="672433136"/>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67243313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40" b="1"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GB" b="1"/>
              <a:t>YTD - Income Budgeted vs. Income Generated (£k)</a:t>
            </a:r>
          </a:p>
        </c:rich>
      </c:tx>
      <c:overlay val="0"/>
      <c:spPr>
        <a:noFill/>
        <a:ln>
          <a:noFill/>
        </a:ln>
        <a:effectLst/>
      </c:spPr>
      <c:txPr>
        <a:bodyPr rot="0" spcFirstLastPara="1" vertOverflow="ellipsis" vert="horz" wrap="square" anchor="ctr" anchorCtr="1"/>
        <a:lstStyle/>
        <a:p>
          <a:pPr>
            <a:defRPr sz="840" b="1" i="0" u="none" strike="noStrike" kern="1200" spc="0" baseline="0">
              <a:solidFill>
                <a:sysClr val="windowText" lastClr="000000"/>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'Improved Value'!$J$46</c:f>
              <c:strCache>
                <c:ptCount val="1"/>
                <c:pt idx="0">
                  <c:v>Income budgeted</c:v>
                </c:pt>
              </c:strCache>
            </c:strRef>
          </c:tx>
          <c:spPr>
            <a:ln w="28575" cap="rnd">
              <a:solidFill>
                <a:schemeClr val="accent1">
                  <a:lumMod val="60000"/>
                  <a:lumOff val="40000"/>
                </a:schemeClr>
              </a:solidFill>
              <a:round/>
            </a:ln>
            <a:effectLst/>
          </c:spPr>
          <c:marker>
            <c:symbol val="circle"/>
            <c:size val="5"/>
            <c:spPr>
              <a:solidFill>
                <a:schemeClr val="accent5">
                  <a:lumMod val="75000"/>
                </a:schemeClr>
              </a:solidFill>
              <a:ln w="9525">
                <a:solidFill>
                  <a:schemeClr val="accent5">
                    <a:lumMod val="50000"/>
                  </a:schemeClr>
                </a:solidFill>
              </a:ln>
              <a:effectLst/>
            </c:spPr>
          </c:marker>
          <c:cat>
            <c:numRef>
              <c:f>'Improved Value'!$I$47:$I$50</c:f>
              <c:numCache>
                <c:formatCode>mmm\-yy</c:formatCode>
                <c:ptCount val="4"/>
                <c:pt idx="0">
                  <c:v>45017</c:v>
                </c:pt>
                <c:pt idx="1">
                  <c:v>45047</c:v>
                </c:pt>
                <c:pt idx="2">
                  <c:v>45078</c:v>
                </c:pt>
                <c:pt idx="3">
                  <c:v>45108</c:v>
                </c:pt>
              </c:numCache>
            </c:numRef>
          </c:cat>
          <c:val>
            <c:numRef>
              <c:f>'Improved Value'!$J$47:$J$50</c:f>
              <c:numCache>
                <c:formatCode>General</c:formatCode>
                <c:ptCount val="4"/>
                <c:pt idx="0" formatCode="#,##0">
                  <c:v>364500</c:v>
                </c:pt>
                <c:pt idx="1">
                  <c:v>354500</c:v>
                </c:pt>
                <c:pt idx="2">
                  <c:v>364900</c:v>
                </c:pt>
                <c:pt idx="3" formatCode="#,##0">
                  <c:v>373900</c:v>
                </c:pt>
              </c:numCache>
            </c:numRef>
          </c:val>
          <c:smooth val="0"/>
          <c:extLst>
            <c:ext xmlns:c16="http://schemas.microsoft.com/office/drawing/2014/chart" uri="{C3380CC4-5D6E-409C-BE32-E72D297353CC}">
              <c16:uniqueId val="{00000000-3F94-4793-8249-CD522BF65D10}"/>
            </c:ext>
          </c:extLst>
        </c:ser>
        <c:ser>
          <c:idx val="1"/>
          <c:order val="1"/>
          <c:tx>
            <c:strRef>
              <c:f>'Improved Value'!$K$46</c:f>
              <c:strCache>
                <c:ptCount val="1"/>
                <c:pt idx="0">
                  <c:v>Income generated</c:v>
                </c:pt>
              </c:strCache>
            </c:strRef>
          </c:tx>
          <c:spPr>
            <a:ln w="28575" cap="rnd">
              <a:solidFill>
                <a:schemeClr val="accent2">
                  <a:lumMod val="60000"/>
                  <a:lumOff val="40000"/>
                </a:schemeClr>
              </a:solidFill>
              <a:round/>
            </a:ln>
            <a:effectLst/>
          </c:spPr>
          <c:marker>
            <c:symbol val="circle"/>
            <c:size val="5"/>
            <c:spPr>
              <a:solidFill>
                <a:schemeClr val="accent2">
                  <a:lumMod val="50000"/>
                </a:schemeClr>
              </a:solidFill>
              <a:ln w="9525">
                <a:solidFill>
                  <a:schemeClr val="accent2"/>
                </a:solidFill>
              </a:ln>
              <a:effectLst/>
            </c:spPr>
          </c:marker>
          <c:cat>
            <c:numRef>
              <c:f>'Improved Value'!$I$47:$I$50</c:f>
              <c:numCache>
                <c:formatCode>mmm\-yy</c:formatCode>
                <c:ptCount val="4"/>
                <c:pt idx="0">
                  <c:v>45017</c:v>
                </c:pt>
                <c:pt idx="1">
                  <c:v>45047</c:v>
                </c:pt>
                <c:pt idx="2">
                  <c:v>45078</c:v>
                </c:pt>
                <c:pt idx="3">
                  <c:v>45108</c:v>
                </c:pt>
              </c:numCache>
            </c:numRef>
          </c:cat>
          <c:val>
            <c:numRef>
              <c:f>'Improved Value'!$K$47:$K$50</c:f>
              <c:numCache>
                <c:formatCode>General</c:formatCode>
                <c:ptCount val="4"/>
                <c:pt idx="0">
                  <c:v>365800</c:v>
                </c:pt>
                <c:pt idx="1">
                  <c:v>364800</c:v>
                </c:pt>
                <c:pt idx="2">
                  <c:v>371900</c:v>
                </c:pt>
                <c:pt idx="3" formatCode="#,##0">
                  <c:v>377100</c:v>
                </c:pt>
              </c:numCache>
            </c:numRef>
          </c:val>
          <c:smooth val="0"/>
          <c:extLst>
            <c:ext xmlns:c16="http://schemas.microsoft.com/office/drawing/2014/chart" uri="{C3380CC4-5D6E-409C-BE32-E72D297353CC}">
              <c16:uniqueId val="{00000001-3F94-4793-8249-CD522BF65D10}"/>
            </c:ext>
          </c:extLst>
        </c:ser>
        <c:dLbls>
          <c:showLegendKey val="0"/>
          <c:showVal val="0"/>
          <c:showCatName val="0"/>
          <c:showSerName val="0"/>
          <c:showPercent val="0"/>
          <c:showBubbleSize val="0"/>
        </c:dLbls>
        <c:marker val="1"/>
        <c:smooth val="0"/>
        <c:axId val="455325112"/>
        <c:axId val="455325768"/>
      </c:lineChart>
      <c:dateAx>
        <c:axId val="455325112"/>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455325768"/>
        <c:crosses val="autoZero"/>
        <c:auto val="1"/>
        <c:lblOffset val="100"/>
        <c:baseTimeUnit val="months"/>
      </c:dateAx>
      <c:valAx>
        <c:axId val="4553257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455325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solidFill>
        <a:schemeClr val="tx1"/>
      </a:solidFill>
    </a:ln>
    <a:effectLst/>
  </c:spPr>
  <c:txPr>
    <a:bodyPr/>
    <a:lstStyle/>
    <a:p>
      <a:pPr>
        <a:defRPr sz="7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840" b="1" i="0" u="none" strike="noStrike" kern="1200" spc="0" baseline="0">
                <a:solidFill>
                  <a:sysClr val="windowText" lastClr="000000"/>
                </a:solidFill>
                <a:latin typeface="arial)"/>
                <a:ea typeface="+mn-ea"/>
                <a:cs typeface="+mn-cs"/>
              </a:defRPr>
            </a:pPr>
            <a:r>
              <a:rPr lang="en-GB" b="1" dirty="0"/>
              <a:t>In month spend vs. budget (£m)</a:t>
            </a:r>
          </a:p>
        </c:rich>
      </c:tx>
      <c:overlay val="0"/>
      <c:spPr>
        <a:noFill/>
        <a:ln>
          <a:noFill/>
        </a:ln>
        <a:effectLst/>
      </c:spPr>
      <c:txPr>
        <a:bodyPr rot="0" spcFirstLastPara="1" vertOverflow="ellipsis" vert="horz" wrap="square" anchor="ctr" anchorCtr="1"/>
        <a:lstStyle/>
        <a:p>
          <a:pPr>
            <a:defRPr sz="840" b="1" i="0" u="none" strike="noStrike" kern="1200" spc="0" baseline="0">
              <a:solidFill>
                <a:sysClr val="windowText" lastClr="000000"/>
              </a:solidFill>
              <a:latin typeface="arial)"/>
              <a:ea typeface="+mn-ea"/>
              <a:cs typeface="+mn-cs"/>
            </a:defRPr>
          </a:pPr>
          <a:endParaRPr lang="en-US"/>
        </a:p>
      </c:txPr>
    </c:title>
    <c:autoTitleDeleted val="0"/>
    <c:plotArea>
      <c:layout>
        <c:manualLayout>
          <c:layoutTarget val="inner"/>
          <c:xMode val="edge"/>
          <c:yMode val="edge"/>
          <c:x val="7.7761592300962384E-2"/>
          <c:y val="0.16708333333333336"/>
          <c:w val="0.88890507436570432"/>
          <c:h val="0.6714577865266842"/>
        </c:manualLayout>
      </c:layout>
      <c:lineChart>
        <c:grouping val="standard"/>
        <c:varyColors val="0"/>
        <c:ser>
          <c:idx val="0"/>
          <c:order val="0"/>
          <c:tx>
            <c:strRef>
              <c:f>'Improved Value'!$Q$36</c:f>
              <c:strCache>
                <c:ptCount val="1"/>
                <c:pt idx="0">
                  <c:v>Spend</c:v>
                </c:pt>
              </c:strCache>
            </c:strRef>
          </c:tx>
          <c:spPr>
            <a:ln w="28575" cap="rnd">
              <a:solidFill>
                <a:schemeClr val="accent1">
                  <a:lumMod val="60000"/>
                  <a:lumOff val="40000"/>
                </a:schemeClr>
              </a:solidFill>
              <a:round/>
            </a:ln>
            <a:effectLst/>
          </c:spPr>
          <c:marker>
            <c:symbol val="circle"/>
            <c:size val="5"/>
            <c:spPr>
              <a:solidFill>
                <a:schemeClr val="accent5">
                  <a:lumMod val="75000"/>
                </a:schemeClr>
              </a:solidFill>
              <a:ln w="9525">
                <a:solidFill>
                  <a:schemeClr val="accent1"/>
                </a:solidFill>
              </a:ln>
              <a:effectLst/>
            </c:spPr>
          </c:marker>
          <c:cat>
            <c:numRef>
              <c:f>'Improved Value'!$P$37:$P$45</c:f>
              <c:numCache>
                <c:formatCode>mmm\-yy</c:formatCode>
                <c:ptCount val="9"/>
                <c:pt idx="0">
                  <c:v>44866</c:v>
                </c:pt>
                <c:pt idx="1">
                  <c:v>44896</c:v>
                </c:pt>
                <c:pt idx="2">
                  <c:v>44927</c:v>
                </c:pt>
                <c:pt idx="3">
                  <c:v>44958</c:v>
                </c:pt>
                <c:pt idx="4">
                  <c:v>44986</c:v>
                </c:pt>
                <c:pt idx="5">
                  <c:v>45017</c:v>
                </c:pt>
                <c:pt idx="6">
                  <c:v>45047</c:v>
                </c:pt>
                <c:pt idx="7">
                  <c:v>45078</c:v>
                </c:pt>
                <c:pt idx="8">
                  <c:v>45108</c:v>
                </c:pt>
              </c:numCache>
            </c:numRef>
          </c:cat>
          <c:val>
            <c:numRef>
              <c:f>'Improved Value'!$Q$37:$Q$45</c:f>
              <c:numCache>
                <c:formatCode>0.0</c:formatCode>
                <c:ptCount val="9"/>
                <c:pt idx="0">
                  <c:v>3.1</c:v>
                </c:pt>
                <c:pt idx="1">
                  <c:v>2</c:v>
                </c:pt>
                <c:pt idx="2">
                  <c:v>2.9</c:v>
                </c:pt>
                <c:pt idx="3">
                  <c:v>2.8</c:v>
                </c:pt>
                <c:pt idx="4">
                  <c:v>2.8</c:v>
                </c:pt>
                <c:pt idx="5">
                  <c:v>3.2</c:v>
                </c:pt>
                <c:pt idx="6">
                  <c:v>3.2</c:v>
                </c:pt>
                <c:pt idx="7">
                  <c:v>3.3</c:v>
                </c:pt>
                <c:pt idx="8">
                  <c:v>2.9</c:v>
                </c:pt>
              </c:numCache>
            </c:numRef>
          </c:val>
          <c:smooth val="0"/>
          <c:extLst>
            <c:ext xmlns:c16="http://schemas.microsoft.com/office/drawing/2014/chart" uri="{C3380CC4-5D6E-409C-BE32-E72D297353CC}">
              <c16:uniqueId val="{00000000-8935-4730-B5AC-5FE66DDDE91E}"/>
            </c:ext>
          </c:extLst>
        </c:ser>
        <c:ser>
          <c:idx val="1"/>
          <c:order val="1"/>
          <c:tx>
            <c:strRef>
              <c:f>'Improved Value'!$R$36</c:f>
              <c:strCache>
                <c:ptCount val="1"/>
                <c:pt idx="0">
                  <c:v>Budget</c:v>
                </c:pt>
              </c:strCache>
            </c:strRef>
          </c:tx>
          <c:spPr>
            <a:ln w="28575" cap="rnd">
              <a:solidFill>
                <a:schemeClr val="accent2">
                  <a:lumMod val="60000"/>
                  <a:lumOff val="40000"/>
                </a:schemeClr>
              </a:solidFill>
              <a:round/>
            </a:ln>
            <a:effectLst/>
          </c:spPr>
          <c:marker>
            <c:symbol val="circle"/>
            <c:size val="5"/>
            <c:spPr>
              <a:solidFill>
                <a:schemeClr val="accent2">
                  <a:lumMod val="50000"/>
                </a:schemeClr>
              </a:solidFill>
              <a:ln w="9525">
                <a:solidFill>
                  <a:schemeClr val="accent2"/>
                </a:solidFill>
              </a:ln>
              <a:effectLst/>
            </c:spPr>
          </c:marker>
          <c:cat>
            <c:numRef>
              <c:f>'Improved Value'!$P$37:$P$45</c:f>
              <c:numCache>
                <c:formatCode>mmm\-yy</c:formatCode>
                <c:ptCount val="9"/>
                <c:pt idx="0">
                  <c:v>44866</c:v>
                </c:pt>
                <c:pt idx="1">
                  <c:v>44896</c:v>
                </c:pt>
                <c:pt idx="2">
                  <c:v>44927</c:v>
                </c:pt>
                <c:pt idx="3">
                  <c:v>44958</c:v>
                </c:pt>
                <c:pt idx="4">
                  <c:v>44986</c:v>
                </c:pt>
                <c:pt idx="5">
                  <c:v>45017</c:v>
                </c:pt>
                <c:pt idx="6">
                  <c:v>45047</c:v>
                </c:pt>
                <c:pt idx="7">
                  <c:v>45078</c:v>
                </c:pt>
                <c:pt idx="8">
                  <c:v>45108</c:v>
                </c:pt>
              </c:numCache>
            </c:numRef>
          </c:cat>
          <c:val>
            <c:numRef>
              <c:f>'Improved Value'!$R$37:$R$45</c:f>
              <c:numCache>
                <c:formatCode>0.0</c:formatCode>
                <c:ptCount val="9"/>
                <c:pt idx="0">
                  <c:v>2.6</c:v>
                </c:pt>
                <c:pt idx="1">
                  <c:v>2.5</c:v>
                </c:pt>
                <c:pt idx="2">
                  <c:v>2.5</c:v>
                </c:pt>
                <c:pt idx="3">
                  <c:v>2.6</c:v>
                </c:pt>
                <c:pt idx="4">
                  <c:v>2.5</c:v>
                </c:pt>
                <c:pt idx="5">
                  <c:v>2.6</c:v>
                </c:pt>
                <c:pt idx="6">
                  <c:v>2.6</c:v>
                </c:pt>
                <c:pt idx="7">
                  <c:v>2.7</c:v>
                </c:pt>
                <c:pt idx="8">
                  <c:v>2.7</c:v>
                </c:pt>
              </c:numCache>
            </c:numRef>
          </c:val>
          <c:smooth val="0"/>
          <c:extLst>
            <c:ext xmlns:c16="http://schemas.microsoft.com/office/drawing/2014/chart" uri="{C3380CC4-5D6E-409C-BE32-E72D297353CC}">
              <c16:uniqueId val="{00000001-8935-4730-B5AC-5FE66DDDE91E}"/>
            </c:ext>
          </c:extLst>
        </c:ser>
        <c:dLbls>
          <c:showLegendKey val="0"/>
          <c:showVal val="0"/>
          <c:showCatName val="0"/>
          <c:showSerName val="0"/>
          <c:showPercent val="0"/>
          <c:showBubbleSize val="0"/>
        </c:dLbls>
        <c:marker val="1"/>
        <c:smooth val="0"/>
        <c:axId val="449457440"/>
        <c:axId val="449458752"/>
      </c:lineChart>
      <c:dateAx>
        <c:axId val="449457440"/>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a:ea typeface="+mn-ea"/>
                <a:cs typeface="+mn-cs"/>
              </a:defRPr>
            </a:pPr>
            <a:endParaRPr lang="en-US"/>
          </a:p>
        </c:txPr>
        <c:crossAx val="449458752"/>
        <c:crosses val="autoZero"/>
        <c:auto val="1"/>
        <c:lblOffset val="100"/>
        <c:baseTimeUnit val="months"/>
      </c:dateAx>
      <c:valAx>
        <c:axId val="449458752"/>
        <c:scaling>
          <c:orientation val="minMax"/>
          <c:min val="1"/>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arial)"/>
                <a:ea typeface="+mn-ea"/>
                <a:cs typeface="+mn-cs"/>
              </a:defRPr>
            </a:pPr>
            <a:endParaRPr lang="en-US"/>
          </a:p>
        </c:txPr>
        <c:crossAx val="449457440"/>
        <c:crosses val="autoZero"/>
        <c:crossBetween val="between"/>
      </c:valAx>
      <c:spPr>
        <a:noFill/>
        <a:ln>
          <a:noFill/>
        </a:ln>
        <a:effectLst/>
      </c:spPr>
    </c:plotArea>
    <c:legend>
      <c:legendPos val="b"/>
      <c:layout>
        <c:manualLayout>
          <c:xMode val="edge"/>
          <c:yMode val="edge"/>
          <c:x val="0.25869904907481539"/>
          <c:y val="0.74002017048977797"/>
          <c:w val="0.52100441708868273"/>
          <c:h val="8.1674571845085017E-2"/>
        </c:manualLayout>
      </c:layout>
      <c:overlay val="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arial)"/>
              <a:ea typeface="+mn-ea"/>
              <a:cs typeface="+mn-cs"/>
            </a:defRPr>
          </a:pPr>
          <a:endParaRPr lang="en-US"/>
        </a:p>
      </c:txPr>
    </c:legend>
    <c:plotVisOnly val="1"/>
    <c:dispBlanksAs val="gap"/>
    <c:showDLblsOverMax val="0"/>
  </c:chart>
  <c:spPr>
    <a:noFill/>
    <a:ln>
      <a:solidFill>
        <a:schemeClr val="tx1"/>
      </a:solidFill>
    </a:ln>
    <a:effectLst/>
  </c:spPr>
  <c:txPr>
    <a:bodyPr/>
    <a:lstStyle/>
    <a:p>
      <a:pPr>
        <a:defRPr sz="700">
          <a:solidFill>
            <a:sysClr val="windowText" lastClr="000000"/>
          </a:solidFill>
          <a:latin typeface="arial)"/>
        </a:defRPr>
      </a:pPr>
      <a:endParaRPr lang="en-US"/>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1"/>
            </a:pPr>
            <a:r>
              <a:rPr lang="en-US" sz="800" b="1"/>
              <a:t>Percentage of waste recycled across the Trust</a:t>
            </a:r>
          </a:p>
        </c:rich>
      </c:tx>
      <c:layout>
        <c:manualLayout>
          <c:xMode val="edge"/>
          <c:yMode val="edge"/>
          <c:x val="0.19939392156951463"/>
          <c:y val="1.6670117427256825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5400">
              <a:solidFill>
                <a:srgbClr val="99CCFF"/>
              </a:solidFill>
              <a:prstDash val="solid"/>
            </a:ln>
          </c:spPr>
          <c:marker>
            <c:symbol val="circle"/>
            <c:size val="4"/>
            <c:spPr>
              <a:solidFill>
                <a:srgbClr val="003366"/>
              </a:solidFill>
              <a:ln>
                <a:solidFill>
                  <a:srgbClr val="000080"/>
                </a:solidFill>
                <a:prstDash val="solid"/>
              </a:ln>
            </c:spPr>
          </c:marker>
          <c:dPt>
            <c:idx val="2"/>
            <c:bubble3D val="0"/>
            <c:spPr>
              <a:ln w="22225">
                <a:solidFill>
                  <a:srgbClr val="99CCFF"/>
                </a:solidFill>
                <a:prstDash val="solid"/>
              </a:ln>
            </c:spPr>
            <c:extLst>
              <c:ext xmlns:c16="http://schemas.microsoft.com/office/drawing/2014/chart" uri="{C3380CC4-5D6E-409C-BE32-E72D297353CC}">
                <c16:uniqueId val="{00000002-7EF6-4C0B-994A-2C13930D4E77}"/>
              </c:ext>
            </c:extLst>
          </c:dPt>
          <c:cat>
            <c:numRef>
              <c:f>wksDatabase02!$HN$62:$HN$64</c:f>
              <c:numCache>
                <c:formatCode>mmm\-yy</c:formatCode>
                <c:ptCount val="3"/>
                <c:pt idx="0">
                  <c:v>45017</c:v>
                </c:pt>
                <c:pt idx="1">
                  <c:v>45047</c:v>
                </c:pt>
                <c:pt idx="2">
                  <c:v>45078</c:v>
                </c:pt>
              </c:numCache>
            </c:numRef>
          </c:cat>
          <c:val>
            <c:numRef>
              <c:f>wksDatabase02!$HO$62:$HO$64</c:f>
              <c:numCache>
                <c:formatCode>0%</c:formatCode>
                <c:ptCount val="3"/>
                <c:pt idx="0">
                  <c:v>0.23</c:v>
                </c:pt>
                <c:pt idx="1">
                  <c:v>0.24</c:v>
                </c:pt>
                <c:pt idx="2">
                  <c:v>0.26</c:v>
                </c:pt>
              </c:numCache>
            </c:numRef>
          </c:val>
          <c:smooth val="0"/>
          <c:extLst>
            <c:ext xmlns:c16="http://schemas.microsoft.com/office/drawing/2014/chart" uri="{C3380CC4-5D6E-409C-BE32-E72D297353CC}">
              <c16:uniqueId val="{00000000-7EF6-4C0B-994A-2C13930D4E77}"/>
            </c:ext>
          </c:extLst>
        </c:ser>
        <c:ser>
          <c:idx val="1"/>
          <c:order val="1"/>
          <c:tx>
            <c:v>Center</c:v>
          </c:tx>
          <c:spPr>
            <a:ln w="12700">
              <a:solidFill>
                <a:srgbClr val="000000"/>
              </a:solidFill>
              <a:prstDash val="solid"/>
            </a:ln>
          </c:spPr>
          <c:marker>
            <c:symbol val="none"/>
          </c:marker>
          <c:cat>
            <c:numRef>
              <c:f>wksDatabase02!$HN$62:$HN$64</c:f>
              <c:numCache>
                <c:formatCode>mmm\-yy</c:formatCode>
                <c:ptCount val="3"/>
                <c:pt idx="0">
                  <c:v>45017</c:v>
                </c:pt>
                <c:pt idx="1">
                  <c:v>45047</c:v>
                </c:pt>
                <c:pt idx="2">
                  <c:v>45078</c:v>
                </c:pt>
              </c:numCache>
            </c:numRef>
          </c:cat>
          <c:val>
            <c:numRef>
              <c:f>wksDatabase02!$HX$62:$HX$64</c:f>
              <c:numCache>
                <c:formatCode>0.0</c:formatCode>
                <c:ptCount val="3"/>
                <c:pt idx="0">
                  <c:v>0.24333333333333332</c:v>
                </c:pt>
                <c:pt idx="1">
                  <c:v>0.24333333333333332</c:v>
                </c:pt>
                <c:pt idx="2">
                  <c:v>0.24333333333333332</c:v>
                </c:pt>
              </c:numCache>
            </c:numRef>
          </c:val>
          <c:smooth val="0"/>
          <c:extLst>
            <c:ext xmlns:c16="http://schemas.microsoft.com/office/drawing/2014/chart" uri="{C3380CC4-5D6E-409C-BE32-E72D297353CC}">
              <c16:uniqueId val="{00000001-7EF6-4C0B-994A-2C13930D4E77}"/>
            </c:ext>
          </c:extLst>
        </c:ser>
        <c:dLbls>
          <c:showLegendKey val="0"/>
          <c:showVal val="0"/>
          <c:showCatName val="0"/>
          <c:showSerName val="0"/>
          <c:showPercent val="0"/>
          <c:showBubbleSize val="0"/>
        </c:dLbls>
        <c:marker val="1"/>
        <c:smooth val="0"/>
        <c:axId val="522013144"/>
        <c:axId val="1"/>
      </c:lineChart>
      <c:catAx>
        <c:axId val="522013144"/>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0.15000000000000002"/>
        </c:scaling>
        <c:delete val="0"/>
        <c:axPos val="l"/>
        <c:numFmt formatCode="0%" sourceLinked="1"/>
        <c:majorTickMark val="cross"/>
        <c:minorTickMark val="in"/>
        <c:tickLblPos val="nextTo"/>
        <c:spPr>
          <a:ln w="3175">
            <a:solidFill>
              <a:srgbClr val="000000"/>
            </a:solidFill>
            <a:prstDash val="solid"/>
          </a:ln>
        </c:spPr>
        <c:txPr>
          <a:bodyPr rot="0" vert="horz"/>
          <a:lstStyle/>
          <a:p>
            <a:pPr>
              <a:defRPr/>
            </a:pPr>
            <a:endParaRPr lang="en-US"/>
          </a:p>
        </c:txPr>
        <c:crossAx val="522013144"/>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600" b="0" i="0" u="none" strike="noStrike" baseline="0">
          <a:solidFill>
            <a:srgbClr val="000000"/>
          </a:solidFill>
          <a:latin typeface="Arial"/>
          <a:ea typeface="Arial"/>
          <a:cs typeface="Arial"/>
        </a:defRPr>
      </a:pPr>
      <a:endParaRPr lang="en-US"/>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1"/>
            </a:pPr>
            <a:r>
              <a:rPr lang="en-US" sz="800" b="1" dirty="0"/>
              <a:t>Gas Consumption across the Trust - kWh</a:t>
            </a:r>
          </a:p>
        </c:rich>
      </c:tx>
      <c:layout>
        <c:manualLayout>
          <c:xMode val="edge"/>
          <c:yMode val="edge"/>
          <c:x val="0.20452748453917671"/>
          <c:y val="3.7931054784667635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2225">
              <a:solidFill>
                <a:srgbClr val="99CCFF"/>
              </a:solidFill>
              <a:prstDash val="solid"/>
            </a:ln>
          </c:spPr>
          <c:marker>
            <c:symbol val="circle"/>
            <c:size val="4"/>
            <c:spPr>
              <a:solidFill>
                <a:srgbClr val="003366"/>
              </a:solidFill>
              <a:ln>
                <a:solidFill>
                  <a:srgbClr val="000080"/>
                </a:solidFill>
                <a:prstDash val="solid"/>
              </a:ln>
            </c:spPr>
          </c:marker>
          <c:cat>
            <c:strRef>
              <c:f>wksDatabase03!$B$62:$B$66</c:f>
              <c:strCache>
                <c:ptCount val="5"/>
                <c:pt idx="0">
                  <c:v>2022/23 Q1</c:v>
                </c:pt>
                <c:pt idx="1">
                  <c:v>2022/23 Q2</c:v>
                </c:pt>
                <c:pt idx="2">
                  <c:v>2022/23 Q3</c:v>
                </c:pt>
                <c:pt idx="3">
                  <c:v>2022/23 Q4</c:v>
                </c:pt>
                <c:pt idx="4">
                  <c:v>2023/24 Q1</c:v>
                </c:pt>
              </c:strCache>
            </c:strRef>
          </c:cat>
          <c:val>
            <c:numRef>
              <c:f>wksDatabase03!$C$62:$C$66</c:f>
              <c:numCache>
                <c:formatCode>General</c:formatCode>
                <c:ptCount val="5"/>
                <c:pt idx="0">
                  <c:v>1749790</c:v>
                </c:pt>
                <c:pt idx="1">
                  <c:v>916432</c:v>
                </c:pt>
                <c:pt idx="2">
                  <c:v>1301210</c:v>
                </c:pt>
                <c:pt idx="3">
                  <c:v>2699390</c:v>
                </c:pt>
                <c:pt idx="4">
                  <c:v>972133</c:v>
                </c:pt>
              </c:numCache>
            </c:numRef>
          </c:val>
          <c:smooth val="0"/>
          <c:extLst>
            <c:ext xmlns:c16="http://schemas.microsoft.com/office/drawing/2014/chart" uri="{C3380CC4-5D6E-409C-BE32-E72D297353CC}">
              <c16:uniqueId val="{00000000-9E4B-4079-98D5-E2282AD8A000}"/>
            </c:ext>
          </c:extLst>
        </c:ser>
        <c:ser>
          <c:idx val="1"/>
          <c:order val="1"/>
          <c:tx>
            <c:v>Center</c:v>
          </c:tx>
          <c:spPr>
            <a:ln w="12700">
              <a:solidFill>
                <a:srgbClr val="000000"/>
              </a:solidFill>
              <a:prstDash val="solid"/>
            </a:ln>
          </c:spPr>
          <c:marker>
            <c:symbol val="none"/>
          </c:marker>
          <c:cat>
            <c:strRef>
              <c:f>wksDatabase03!$B$62:$B$66</c:f>
              <c:strCache>
                <c:ptCount val="5"/>
                <c:pt idx="0">
                  <c:v>2022/23 Q1</c:v>
                </c:pt>
                <c:pt idx="1">
                  <c:v>2022/23 Q2</c:v>
                </c:pt>
                <c:pt idx="2">
                  <c:v>2022/23 Q3</c:v>
                </c:pt>
                <c:pt idx="3">
                  <c:v>2022/23 Q4</c:v>
                </c:pt>
                <c:pt idx="4">
                  <c:v>2023/24 Q1</c:v>
                </c:pt>
              </c:strCache>
            </c:strRef>
          </c:cat>
          <c:val>
            <c:numRef>
              <c:f>wksDatabase03!$L$62:$L$66</c:f>
              <c:numCache>
                <c:formatCode>0.0</c:formatCode>
                <c:ptCount val="5"/>
                <c:pt idx="0">
                  <c:v>1527791</c:v>
                </c:pt>
                <c:pt idx="1">
                  <c:v>1527791</c:v>
                </c:pt>
                <c:pt idx="2">
                  <c:v>1527791</c:v>
                </c:pt>
                <c:pt idx="3">
                  <c:v>1527791</c:v>
                </c:pt>
                <c:pt idx="4">
                  <c:v>1527791</c:v>
                </c:pt>
              </c:numCache>
            </c:numRef>
          </c:val>
          <c:smooth val="0"/>
          <c:extLst>
            <c:ext xmlns:c16="http://schemas.microsoft.com/office/drawing/2014/chart" uri="{C3380CC4-5D6E-409C-BE32-E72D297353CC}">
              <c16:uniqueId val="{00000001-9E4B-4079-98D5-E2282AD8A000}"/>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9E4B-4079-98D5-E2282AD8A000}"/>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wksDatabase03!$B$62:$B$66</c:f>
              <c:strCache>
                <c:ptCount val="5"/>
                <c:pt idx="0">
                  <c:v>2022/23 Q1</c:v>
                </c:pt>
                <c:pt idx="1">
                  <c:v>2022/23 Q2</c:v>
                </c:pt>
                <c:pt idx="2">
                  <c:v>2022/23 Q3</c:v>
                </c:pt>
                <c:pt idx="3">
                  <c:v>2022/23 Q4</c:v>
                </c:pt>
                <c:pt idx="4">
                  <c:v>2023/24 Q1</c:v>
                </c:pt>
              </c:strCache>
            </c:strRef>
          </c:cat>
          <c:val>
            <c:numRef>
              <c:f>wksDatabase03!$M$62:$M$66</c:f>
              <c:numCache>
                <c:formatCode>0.0</c:formatCode>
                <c:ptCount val="5"/>
                <c:pt idx="0">
                  <c:v>#N/A</c:v>
                </c:pt>
                <c:pt idx="1">
                  <c:v>4415804.9627659582</c:v>
                </c:pt>
                <c:pt idx="2">
                  <c:v>4415804.9627659582</c:v>
                </c:pt>
                <c:pt idx="3">
                  <c:v>4415804.9627659582</c:v>
                </c:pt>
                <c:pt idx="4">
                  <c:v>4415804.9627659582</c:v>
                </c:pt>
              </c:numCache>
            </c:numRef>
          </c:val>
          <c:smooth val="0"/>
          <c:extLst>
            <c:ext xmlns:c16="http://schemas.microsoft.com/office/drawing/2014/chart" uri="{C3380CC4-5D6E-409C-BE32-E72D297353CC}">
              <c16:uniqueId val="{00000003-9E4B-4079-98D5-E2282AD8A000}"/>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9E4B-4079-98D5-E2282AD8A000}"/>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wksDatabase03!$B$62:$B$66</c:f>
              <c:strCache>
                <c:ptCount val="5"/>
                <c:pt idx="0">
                  <c:v>2022/23 Q1</c:v>
                </c:pt>
                <c:pt idx="1">
                  <c:v>2022/23 Q2</c:v>
                </c:pt>
                <c:pt idx="2">
                  <c:v>2022/23 Q3</c:v>
                </c:pt>
                <c:pt idx="3">
                  <c:v>2022/23 Q4</c:v>
                </c:pt>
                <c:pt idx="4">
                  <c:v>2023/24 Q1</c:v>
                </c:pt>
              </c:strCache>
            </c:strRef>
          </c:cat>
          <c:val>
            <c:numRef>
              <c:f>wksDatabase03!$N$62:$N$66</c:f>
              <c:numCache>
                <c:formatCode>0.0</c:formatCode>
                <c:ptCount val="5"/>
                <c:pt idx="0">
                  <c:v>#N/A</c:v>
                </c:pt>
                <c:pt idx="1">
                  <c:v>-1360222.9627659577</c:v>
                </c:pt>
                <c:pt idx="2">
                  <c:v>-1360222.9627659577</c:v>
                </c:pt>
                <c:pt idx="3">
                  <c:v>-1360222.9627659577</c:v>
                </c:pt>
                <c:pt idx="4">
                  <c:v>-1360222.9627659577</c:v>
                </c:pt>
              </c:numCache>
            </c:numRef>
          </c:val>
          <c:smooth val="0"/>
          <c:extLst>
            <c:ext xmlns:c16="http://schemas.microsoft.com/office/drawing/2014/chart" uri="{C3380CC4-5D6E-409C-BE32-E72D297353CC}">
              <c16:uniqueId val="{00000005-9E4B-4079-98D5-E2282AD8A000}"/>
            </c:ext>
          </c:extLst>
        </c:ser>
        <c:dLbls>
          <c:showLegendKey val="0"/>
          <c:showVal val="0"/>
          <c:showCatName val="0"/>
          <c:showSerName val="0"/>
          <c:showPercent val="0"/>
          <c:showBubbleSize val="0"/>
        </c:dLbls>
        <c:marker val="1"/>
        <c:smooth val="0"/>
        <c:axId val="521999696"/>
        <c:axId val="1"/>
      </c:lineChart>
      <c:catAx>
        <c:axId val="521999696"/>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min val="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21999696"/>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600" b="0" i="0" u="none" strike="noStrike" baseline="0">
          <a:solidFill>
            <a:srgbClr val="000000"/>
          </a:solidFill>
          <a:latin typeface="Arial"/>
          <a:ea typeface="Arial"/>
          <a:cs typeface="Arial"/>
        </a:defRPr>
      </a:pPr>
      <a:endParaRPr lang="en-US"/>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1"/>
            </a:pPr>
            <a:r>
              <a:rPr lang="en-US" sz="800" b="1"/>
              <a:t>Electric Consumption across the Trust - kWh</a:t>
            </a:r>
          </a:p>
        </c:rich>
      </c:tx>
      <c:layout>
        <c:manualLayout>
          <c:xMode val="edge"/>
          <c:yMode val="edge"/>
          <c:x val="0.27306806704793485"/>
          <c:y val="4.4020890270036674E-2"/>
        </c:manualLayout>
      </c:layout>
      <c:overlay val="0"/>
      <c:spPr>
        <a:noFill/>
        <a:ln w="25400">
          <a:noFill/>
        </a:ln>
      </c:spPr>
    </c:title>
    <c:autoTitleDeleted val="0"/>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22225">
              <a:solidFill>
                <a:srgbClr val="99CCFF"/>
              </a:solidFill>
              <a:prstDash val="solid"/>
            </a:ln>
          </c:spPr>
          <c:marker>
            <c:symbol val="circle"/>
            <c:size val="4"/>
            <c:spPr>
              <a:solidFill>
                <a:srgbClr val="003366"/>
              </a:solidFill>
              <a:ln>
                <a:solidFill>
                  <a:srgbClr val="000080"/>
                </a:solidFill>
                <a:prstDash val="solid"/>
              </a:ln>
            </c:spPr>
          </c:marker>
          <c:cat>
            <c:strRef>
              <c:f>wksDatabase03!$V$62:$V$66</c:f>
              <c:strCache>
                <c:ptCount val="5"/>
                <c:pt idx="0">
                  <c:v>2022/23 Q1</c:v>
                </c:pt>
                <c:pt idx="1">
                  <c:v>2022/23 Q2</c:v>
                </c:pt>
                <c:pt idx="2">
                  <c:v>2022/23 Q3</c:v>
                </c:pt>
                <c:pt idx="3">
                  <c:v>2022/23 Q4</c:v>
                </c:pt>
                <c:pt idx="4">
                  <c:v>2023/24 Q1</c:v>
                </c:pt>
              </c:strCache>
            </c:strRef>
          </c:cat>
          <c:val>
            <c:numRef>
              <c:f>wksDatabase03!$W$62:$W$66</c:f>
              <c:numCache>
                <c:formatCode>General</c:formatCode>
                <c:ptCount val="5"/>
                <c:pt idx="0">
                  <c:v>1502896</c:v>
                </c:pt>
                <c:pt idx="1">
                  <c:v>1022023</c:v>
                </c:pt>
                <c:pt idx="2">
                  <c:v>1748234</c:v>
                </c:pt>
                <c:pt idx="3">
                  <c:v>1450950</c:v>
                </c:pt>
                <c:pt idx="4">
                  <c:v>1446909</c:v>
                </c:pt>
              </c:numCache>
            </c:numRef>
          </c:val>
          <c:smooth val="0"/>
          <c:extLst>
            <c:ext xmlns:c16="http://schemas.microsoft.com/office/drawing/2014/chart" uri="{C3380CC4-5D6E-409C-BE32-E72D297353CC}">
              <c16:uniqueId val="{00000000-6F77-4A25-A3F1-5F5A6CAD99F5}"/>
            </c:ext>
          </c:extLst>
        </c:ser>
        <c:ser>
          <c:idx val="1"/>
          <c:order val="1"/>
          <c:tx>
            <c:v>Center</c:v>
          </c:tx>
          <c:spPr>
            <a:ln w="12700">
              <a:solidFill>
                <a:srgbClr val="000000"/>
              </a:solidFill>
              <a:prstDash val="solid"/>
            </a:ln>
          </c:spPr>
          <c:marker>
            <c:symbol val="none"/>
          </c:marker>
          <c:cat>
            <c:strRef>
              <c:f>wksDatabase03!$V$62:$V$66</c:f>
              <c:strCache>
                <c:ptCount val="5"/>
                <c:pt idx="0">
                  <c:v>2022/23 Q1</c:v>
                </c:pt>
                <c:pt idx="1">
                  <c:v>2022/23 Q2</c:v>
                </c:pt>
                <c:pt idx="2">
                  <c:v>2022/23 Q3</c:v>
                </c:pt>
                <c:pt idx="3">
                  <c:v>2022/23 Q4</c:v>
                </c:pt>
                <c:pt idx="4">
                  <c:v>2023/24 Q1</c:v>
                </c:pt>
              </c:strCache>
            </c:strRef>
          </c:cat>
          <c:val>
            <c:numRef>
              <c:f>wksDatabase03!$AF$62:$AF$66</c:f>
              <c:numCache>
                <c:formatCode>0.0</c:formatCode>
                <c:ptCount val="5"/>
                <c:pt idx="0">
                  <c:v>1434202.4</c:v>
                </c:pt>
                <c:pt idx="1">
                  <c:v>1434202.4</c:v>
                </c:pt>
                <c:pt idx="2">
                  <c:v>1434202.4</c:v>
                </c:pt>
                <c:pt idx="3">
                  <c:v>1434202.4</c:v>
                </c:pt>
                <c:pt idx="4">
                  <c:v>1434202.4</c:v>
                </c:pt>
              </c:numCache>
            </c:numRef>
          </c:val>
          <c:smooth val="0"/>
          <c:extLst>
            <c:ext xmlns:c16="http://schemas.microsoft.com/office/drawing/2014/chart" uri="{C3380CC4-5D6E-409C-BE32-E72D297353CC}">
              <c16:uniqueId val="{00000001-6F77-4A25-A3F1-5F5A6CAD99F5}"/>
            </c:ext>
          </c:extLst>
        </c:ser>
        <c:ser>
          <c:idx val="2"/>
          <c:order val="2"/>
          <c:tx>
            <c:v>UCL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6F77-4A25-A3F1-5F5A6CAD99F5}"/>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wksDatabase03!$V$62:$V$66</c:f>
              <c:strCache>
                <c:ptCount val="5"/>
                <c:pt idx="0">
                  <c:v>2022/23 Q1</c:v>
                </c:pt>
                <c:pt idx="1">
                  <c:v>2022/23 Q2</c:v>
                </c:pt>
                <c:pt idx="2">
                  <c:v>2022/23 Q3</c:v>
                </c:pt>
                <c:pt idx="3">
                  <c:v>2022/23 Q4</c:v>
                </c:pt>
                <c:pt idx="4">
                  <c:v>2023/24 Q1</c:v>
                </c:pt>
              </c:strCache>
            </c:strRef>
          </c:cat>
          <c:val>
            <c:numRef>
              <c:f>wksDatabase03!$AG$62:$AG$66</c:f>
              <c:numCache>
                <c:formatCode>0.0</c:formatCode>
                <c:ptCount val="5"/>
                <c:pt idx="0">
                  <c:v>#N/A</c:v>
                </c:pt>
                <c:pt idx="1">
                  <c:v>2437133.9159574467</c:v>
                </c:pt>
                <c:pt idx="2">
                  <c:v>2437133.9159574467</c:v>
                </c:pt>
                <c:pt idx="3">
                  <c:v>2437133.9159574467</c:v>
                </c:pt>
                <c:pt idx="4">
                  <c:v>2437133.9159574467</c:v>
                </c:pt>
              </c:numCache>
            </c:numRef>
          </c:val>
          <c:smooth val="0"/>
          <c:extLst>
            <c:ext xmlns:c16="http://schemas.microsoft.com/office/drawing/2014/chart" uri="{C3380CC4-5D6E-409C-BE32-E72D297353CC}">
              <c16:uniqueId val="{00000003-6F77-4A25-A3F1-5F5A6CAD99F5}"/>
            </c:ext>
          </c:extLst>
        </c:ser>
        <c:ser>
          <c:idx val="3"/>
          <c:order val="3"/>
          <c:tx>
            <c:v>LCL</c:v>
          </c:tx>
          <c:spPr>
            <a:ln w="12700">
              <a:solidFill>
                <a:srgbClr val="000000"/>
              </a:solidFill>
              <a:prstDash val="sysDash"/>
            </a:ln>
          </c:spPr>
          <c:marker>
            <c:symbol val="none"/>
          </c:marker>
          <c:dLbls>
            <c:dLbl>
              <c:idx val="1"/>
              <c:spPr>
                <a:solidFill>
                  <a:srgbClr val="FFFFFF"/>
                </a:solidFill>
                <a:ln w="25400">
                  <a:noFill/>
                </a:ln>
              </c:spPr>
              <c:txPr>
                <a:bodyPr/>
                <a:lstStyle/>
                <a:p>
                  <a:pPr>
                    <a:defRPr/>
                  </a:pPr>
                  <a:endParaRPr lang="en-US"/>
                </a:p>
              </c:txPr>
              <c:dLblPos val="ct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6F77-4A25-A3F1-5F5A6CAD99F5}"/>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wksDatabase03!$V$62:$V$66</c:f>
              <c:strCache>
                <c:ptCount val="5"/>
                <c:pt idx="0">
                  <c:v>2022/23 Q1</c:v>
                </c:pt>
                <c:pt idx="1">
                  <c:v>2022/23 Q2</c:v>
                </c:pt>
                <c:pt idx="2">
                  <c:v>2022/23 Q3</c:v>
                </c:pt>
                <c:pt idx="3">
                  <c:v>2022/23 Q4</c:v>
                </c:pt>
                <c:pt idx="4">
                  <c:v>2023/24 Q1</c:v>
                </c:pt>
              </c:strCache>
            </c:strRef>
          </c:cat>
          <c:val>
            <c:numRef>
              <c:f>wksDatabase03!$AH$62:$AH$66</c:f>
              <c:numCache>
                <c:formatCode>0.0</c:formatCode>
                <c:ptCount val="5"/>
                <c:pt idx="0">
                  <c:v>#N/A</c:v>
                </c:pt>
                <c:pt idx="1">
                  <c:v>431270.88404255302</c:v>
                </c:pt>
                <c:pt idx="2">
                  <c:v>431270.88404255302</c:v>
                </c:pt>
                <c:pt idx="3">
                  <c:v>431270.88404255302</c:v>
                </c:pt>
                <c:pt idx="4">
                  <c:v>431270.88404255302</c:v>
                </c:pt>
              </c:numCache>
            </c:numRef>
          </c:val>
          <c:smooth val="0"/>
          <c:extLst>
            <c:ext xmlns:c16="http://schemas.microsoft.com/office/drawing/2014/chart" uri="{C3380CC4-5D6E-409C-BE32-E72D297353CC}">
              <c16:uniqueId val="{00000005-6F77-4A25-A3F1-5F5A6CAD99F5}"/>
            </c:ext>
          </c:extLst>
        </c:ser>
        <c:dLbls>
          <c:showLegendKey val="0"/>
          <c:showVal val="0"/>
          <c:showCatName val="0"/>
          <c:showSerName val="0"/>
          <c:showPercent val="0"/>
          <c:showBubbleSize val="0"/>
        </c:dLbls>
        <c:marker val="1"/>
        <c:smooth val="0"/>
        <c:axId val="522017080"/>
        <c:axId val="1"/>
      </c:lineChart>
      <c:catAx>
        <c:axId val="522017080"/>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1"/>
        <c:tickMarkSkip val="1"/>
        <c:noMultiLvlLbl val="0"/>
      </c:catAx>
      <c:valAx>
        <c:axId val="1"/>
        <c:scaling>
          <c:orientation val="minMax"/>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22017080"/>
        <c:crosses val="autoZero"/>
        <c:crossBetween val="between"/>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600" b="0" i="0" u="none" strike="noStrike" baseline="0">
          <a:solidFill>
            <a:srgbClr val="000000"/>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wksDatabase03!$EL$62:$EL$79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wksDatabase03!$EM$62:$EM$79</c:f>
              <c:numCache>
                <c:formatCode>General</c:formatCode>
                <c:ptCount val="18"/>
                <c:pt idx="0">
                  <c:v>34.1</c:v>
                </c:pt>
                <c:pt idx="1">
                  <c:v>35.799999999999997</c:v>
                </c:pt>
                <c:pt idx="2">
                  <c:v>36.1</c:v>
                </c:pt>
                <c:pt idx="3">
                  <c:v>36.299999999999997</c:v>
                </c:pt>
                <c:pt idx="4">
                  <c:v>36.799999999999997</c:v>
                </c:pt>
                <c:pt idx="5">
                  <c:v>37.6</c:v>
                </c:pt>
                <c:pt idx="6">
                  <c:v>38.1</c:v>
                </c:pt>
                <c:pt idx="7">
                  <c:v>38.299999999999997</c:v>
                </c:pt>
                <c:pt idx="8">
                  <c:v>39.4</c:v>
                </c:pt>
                <c:pt idx="9">
                  <c:v>41.9</c:v>
                </c:pt>
                <c:pt idx="10">
                  <c:v>42.1</c:v>
                </c:pt>
                <c:pt idx="11">
                  <c:v>39.4</c:v>
                </c:pt>
                <c:pt idx="12">
                  <c:v>39.700000000000003</c:v>
                </c:pt>
                <c:pt idx="13">
                  <c:v>40.1</c:v>
                </c:pt>
                <c:pt idx="14">
                  <c:v>41.4</c:v>
                </c:pt>
                <c:pt idx="15">
                  <c:v>41.2</c:v>
                </c:pt>
                <c:pt idx="16">
                  <c:v>42.8</c:v>
                </c:pt>
                <c:pt idx="17">
                  <c:v>41.5</c:v>
                </c:pt>
              </c:numCache>
            </c:numRef>
          </c:val>
          <c:smooth val="0"/>
          <c:extLst>
            <c:ext xmlns:c16="http://schemas.microsoft.com/office/drawing/2014/chart" uri="{C3380CC4-5D6E-409C-BE32-E72D297353CC}">
              <c16:uniqueId val="{00000000-6E32-4802-BE1B-0546315BC4C8}"/>
            </c:ext>
          </c:extLst>
        </c:ser>
        <c:ser>
          <c:idx val="1"/>
          <c:order val="1"/>
          <c:tx>
            <c:v>Center</c:v>
          </c:tx>
          <c:spPr>
            <a:ln w="12700">
              <a:solidFill>
                <a:srgbClr val="000000"/>
              </a:solidFill>
              <a:prstDash val="solid"/>
            </a:ln>
          </c:spPr>
          <c:marker>
            <c:symbol val="none"/>
          </c:marker>
          <c:cat>
            <c:numRef>
              <c:f>wksDatabase03!$EL$62:$EL$79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wksDatabase03!$EV$62:$EV$79</c:f>
              <c:numCache>
                <c:formatCode>0.0</c:formatCode>
                <c:ptCount val="18"/>
                <c:pt idx="0">
                  <c:v>39.033333333333331</c:v>
                </c:pt>
                <c:pt idx="1">
                  <c:v>39.033333333333331</c:v>
                </c:pt>
                <c:pt idx="2">
                  <c:v>39.033333333333331</c:v>
                </c:pt>
                <c:pt idx="3">
                  <c:v>39.033333333333331</c:v>
                </c:pt>
                <c:pt idx="4">
                  <c:v>39.033333333333331</c:v>
                </c:pt>
                <c:pt idx="5">
                  <c:v>39.033333333333331</c:v>
                </c:pt>
                <c:pt idx="6">
                  <c:v>39.033333333333331</c:v>
                </c:pt>
                <c:pt idx="7">
                  <c:v>39.033333333333331</c:v>
                </c:pt>
                <c:pt idx="8">
                  <c:v>39.033333333333331</c:v>
                </c:pt>
                <c:pt idx="9">
                  <c:v>39.033333333333331</c:v>
                </c:pt>
                <c:pt idx="10">
                  <c:v>39.033333333333331</c:v>
                </c:pt>
                <c:pt idx="11">
                  <c:v>39.033333333333331</c:v>
                </c:pt>
                <c:pt idx="12">
                  <c:v>39.033333333333331</c:v>
                </c:pt>
                <c:pt idx="13">
                  <c:v>39.033333333333331</c:v>
                </c:pt>
                <c:pt idx="14">
                  <c:v>39.033333333333331</c:v>
                </c:pt>
                <c:pt idx="15">
                  <c:v>39.033333333333331</c:v>
                </c:pt>
                <c:pt idx="16">
                  <c:v>39.033333333333331</c:v>
                </c:pt>
                <c:pt idx="17">
                  <c:v>39.033333333333331</c:v>
                </c:pt>
              </c:numCache>
            </c:numRef>
          </c:val>
          <c:smooth val="0"/>
          <c:extLst>
            <c:ext xmlns:c16="http://schemas.microsoft.com/office/drawing/2014/chart" uri="{C3380CC4-5D6E-409C-BE32-E72D297353CC}">
              <c16:uniqueId val="{00000001-6E32-4802-BE1B-0546315BC4C8}"/>
            </c:ext>
          </c:extLst>
        </c:ser>
        <c:ser>
          <c:idx val="2"/>
          <c:order val="2"/>
          <c:tx>
            <c:v>UCL</c:v>
          </c:tx>
          <c:spPr>
            <a:ln w="12700">
              <a:solidFill>
                <a:srgbClr val="000000"/>
              </a:solidFill>
              <a:prstDash val="sysDash"/>
            </a:ln>
          </c:spPr>
          <c:marker>
            <c:symbol val="none"/>
          </c:marker>
          <c:cat>
            <c:numRef>
              <c:f>wksDatabase03!$EL$62:$EL$79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wksDatabase03!$EW$62:$EW$79</c:f>
              <c:numCache>
                <c:formatCode>0.0</c:formatCode>
                <c:ptCount val="18"/>
                <c:pt idx="0">
                  <c:v>#N/A</c:v>
                </c:pt>
                <c:pt idx="1">
                  <c:v>41.505173133083019</c:v>
                </c:pt>
                <c:pt idx="2">
                  <c:v>41.505173133083019</c:v>
                </c:pt>
                <c:pt idx="3">
                  <c:v>41.505173133083019</c:v>
                </c:pt>
                <c:pt idx="4">
                  <c:v>41.505173133083019</c:v>
                </c:pt>
                <c:pt idx="5">
                  <c:v>41.505173133083019</c:v>
                </c:pt>
                <c:pt idx="6">
                  <c:v>41.505173133083019</c:v>
                </c:pt>
                <c:pt idx="7">
                  <c:v>41.505173133083019</c:v>
                </c:pt>
                <c:pt idx="8">
                  <c:v>41.505173133083019</c:v>
                </c:pt>
                <c:pt idx="9">
                  <c:v>41.505173133083019</c:v>
                </c:pt>
                <c:pt idx="10">
                  <c:v>41.505173133083019</c:v>
                </c:pt>
                <c:pt idx="11">
                  <c:v>41.505173133083019</c:v>
                </c:pt>
                <c:pt idx="12">
                  <c:v>41.505173133083019</c:v>
                </c:pt>
                <c:pt idx="13">
                  <c:v>41.505173133083019</c:v>
                </c:pt>
                <c:pt idx="14">
                  <c:v>41.505173133083019</c:v>
                </c:pt>
                <c:pt idx="15">
                  <c:v>41.505173133083019</c:v>
                </c:pt>
                <c:pt idx="16">
                  <c:v>41.505173133083019</c:v>
                </c:pt>
                <c:pt idx="17">
                  <c:v>41.505173133083019</c:v>
                </c:pt>
              </c:numCache>
            </c:numRef>
          </c:val>
          <c:smooth val="0"/>
          <c:extLst>
            <c:ext xmlns:c16="http://schemas.microsoft.com/office/drawing/2014/chart" uri="{C3380CC4-5D6E-409C-BE32-E72D297353CC}">
              <c16:uniqueId val="{00000003-6E32-4802-BE1B-0546315BC4C8}"/>
            </c:ext>
          </c:extLst>
        </c:ser>
        <c:ser>
          <c:idx val="3"/>
          <c:order val="3"/>
          <c:tx>
            <c:v>LCL</c:v>
          </c:tx>
          <c:spPr>
            <a:ln w="12700">
              <a:solidFill>
                <a:srgbClr val="000000"/>
              </a:solidFill>
              <a:prstDash val="sysDash"/>
            </a:ln>
          </c:spPr>
          <c:marker>
            <c:symbol val="none"/>
          </c:marker>
          <c:cat>
            <c:numRef>
              <c:f>wksDatabase03!$EL$62:$EL$79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wksDatabase03!$EX$62:$EX$79</c:f>
              <c:numCache>
                <c:formatCode>0.0</c:formatCode>
                <c:ptCount val="18"/>
                <c:pt idx="0">
                  <c:v>#N/A</c:v>
                </c:pt>
                <c:pt idx="1">
                  <c:v>36.561493533583644</c:v>
                </c:pt>
                <c:pt idx="2">
                  <c:v>36.561493533583644</c:v>
                </c:pt>
                <c:pt idx="3">
                  <c:v>36.561493533583644</c:v>
                </c:pt>
                <c:pt idx="4">
                  <c:v>36.561493533583644</c:v>
                </c:pt>
                <c:pt idx="5">
                  <c:v>36.561493533583644</c:v>
                </c:pt>
                <c:pt idx="6">
                  <c:v>36.561493533583644</c:v>
                </c:pt>
                <c:pt idx="7">
                  <c:v>36.561493533583644</c:v>
                </c:pt>
                <c:pt idx="8">
                  <c:v>36.561493533583644</c:v>
                </c:pt>
                <c:pt idx="9">
                  <c:v>36.561493533583644</c:v>
                </c:pt>
                <c:pt idx="10">
                  <c:v>36.561493533583644</c:v>
                </c:pt>
                <c:pt idx="11">
                  <c:v>36.561493533583644</c:v>
                </c:pt>
                <c:pt idx="12">
                  <c:v>36.561493533583644</c:v>
                </c:pt>
                <c:pt idx="13">
                  <c:v>36.561493533583644</c:v>
                </c:pt>
                <c:pt idx="14">
                  <c:v>36.561493533583644</c:v>
                </c:pt>
                <c:pt idx="15">
                  <c:v>36.561493533583644</c:v>
                </c:pt>
                <c:pt idx="16">
                  <c:v>36.561493533583644</c:v>
                </c:pt>
                <c:pt idx="17">
                  <c:v>36.561493533583644</c:v>
                </c:pt>
              </c:numCache>
            </c:numRef>
          </c:val>
          <c:smooth val="0"/>
          <c:extLst>
            <c:ext xmlns:c16="http://schemas.microsoft.com/office/drawing/2014/chart" uri="{C3380CC4-5D6E-409C-BE32-E72D297353CC}">
              <c16:uniqueId val="{00000005-6E32-4802-BE1B-0546315BC4C8}"/>
            </c:ext>
          </c:extLst>
        </c:ser>
        <c:dLbls>
          <c:showLegendKey val="0"/>
          <c:showVal val="0"/>
          <c:showCatName val="0"/>
          <c:showSerName val="0"/>
          <c:showPercent val="0"/>
          <c:showBubbleSize val="0"/>
        </c:dLbls>
        <c:marker val="1"/>
        <c:smooth val="0"/>
        <c:axId val="534591912"/>
        <c:axId val="1"/>
      </c:lineChart>
      <c:catAx>
        <c:axId val="534591912"/>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min val="3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34591912"/>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wksDatabase02!$W$62:$W$78</c:f>
              <c:numCache>
                <c:formatCode>General</c:formatCode>
                <c:ptCount val="17"/>
                <c:pt idx="0">
                  <c:v>22405</c:v>
                </c:pt>
                <c:pt idx="1">
                  <c:v>22743</c:v>
                </c:pt>
                <c:pt idx="2">
                  <c:v>22331</c:v>
                </c:pt>
                <c:pt idx="3">
                  <c:v>21525</c:v>
                </c:pt>
                <c:pt idx="4">
                  <c:v>22564</c:v>
                </c:pt>
                <c:pt idx="5">
                  <c:v>22718</c:v>
                </c:pt>
                <c:pt idx="6">
                  <c:v>21722</c:v>
                </c:pt>
                <c:pt idx="7">
                  <c:v>21543</c:v>
                </c:pt>
                <c:pt idx="8">
                  <c:v>21318</c:v>
                </c:pt>
                <c:pt idx="9">
                  <c:v>21345</c:v>
                </c:pt>
                <c:pt idx="10">
                  <c:v>21524</c:v>
                </c:pt>
                <c:pt idx="11">
                  <c:v>22367</c:v>
                </c:pt>
                <c:pt idx="12">
                  <c:v>23594</c:v>
                </c:pt>
                <c:pt idx="13">
                  <c:v>24133</c:v>
                </c:pt>
                <c:pt idx="14">
                  <c:v>25343</c:v>
                </c:pt>
                <c:pt idx="15">
                  <c:v>25989</c:v>
                </c:pt>
                <c:pt idx="16">
                  <c:v>26416</c:v>
                </c:pt>
              </c:numCache>
            </c:numRef>
          </c:val>
          <c:smooth val="0"/>
          <c:extLst>
            <c:ext xmlns:c16="http://schemas.microsoft.com/office/drawing/2014/chart" uri="{C3380CC4-5D6E-409C-BE32-E72D297353CC}">
              <c16:uniqueId val="{00000000-B3FA-49E4-A731-FDD28B6E8388}"/>
            </c:ext>
          </c:extLst>
        </c:ser>
        <c:ser>
          <c:idx val="1"/>
          <c:order val="1"/>
          <c:tx>
            <c:v>Center</c:v>
          </c:tx>
          <c:spPr>
            <a:ln w="12700">
              <a:solidFill>
                <a:srgbClr val="000000"/>
              </a:solidFill>
              <a:prstDash val="solid"/>
            </a:ln>
          </c:spPr>
          <c:marker>
            <c:symbol val="none"/>
          </c:marker>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wksDatabase02!$AF$62:$AF$78</c:f>
              <c:numCache>
                <c:formatCode>0.0</c:formatCode>
                <c:ptCount val="17"/>
                <c:pt idx="0">
                  <c:v>22008.75</c:v>
                </c:pt>
                <c:pt idx="1">
                  <c:v>22008.75</c:v>
                </c:pt>
                <c:pt idx="2">
                  <c:v>22008.75</c:v>
                </c:pt>
                <c:pt idx="3">
                  <c:v>22008.75</c:v>
                </c:pt>
                <c:pt idx="4">
                  <c:v>22008.75</c:v>
                </c:pt>
                <c:pt idx="5">
                  <c:v>22008.75</c:v>
                </c:pt>
                <c:pt idx="6">
                  <c:v>22008.75</c:v>
                </c:pt>
                <c:pt idx="7">
                  <c:v>22008.75</c:v>
                </c:pt>
                <c:pt idx="8">
                  <c:v>22008.75</c:v>
                </c:pt>
                <c:pt idx="9">
                  <c:v>22008.75</c:v>
                </c:pt>
                <c:pt idx="10">
                  <c:v>22008.75</c:v>
                </c:pt>
                <c:pt idx="11">
                  <c:v>22008.75</c:v>
                </c:pt>
                <c:pt idx="12">
                  <c:v>25095</c:v>
                </c:pt>
                <c:pt idx="13">
                  <c:v>25095</c:v>
                </c:pt>
                <c:pt idx="14">
                  <c:v>25095</c:v>
                </c:pt>
                <c:pt idx="15">
                  <c:v>25095</c:v>
                </c:pt>
                <c:pt idx="16">
                  <c:v>25095</c:v>
                </c:pt>
              </c:numCache>
            </c:numRef>
          </c:val>
          <c:smooth val="0"/>
          <c:extLst>
            <c:ext xmlns:c16="http://schemas.microsoft.com/office/drawing/2014/chart" uri="{C3380CC4-5D6E-409C-BE32-E72D297353CC}">
              <c16:uniqueId val="{00000001-B3FA-49E4-A731-FDD28B6E8388}"/>
            </c:ext>
          </c:extLst>
        </c:ser>
        <c:ser>
          <c:idx val="2"/>
          <c:order val="2"/>
          <c:tx>
            <c:v>UCL</c:v>
          </c:tx>
          <c:spPr>
            <a:ln w="12700">
              <a:solidFill>
                <a:srgbClr val="000000"/>
              </a:solidFill>
              <a:prstDash val="sysDash"/>
            </a:ln>
          </c:spPr>
          <c:marker>
            <c:symbol val="none"/>
          </c:marker>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wksDatabase02!$AG$62:$AG$78</c:f>
              <c:numCache>
                <c:formatCode>0.0</c:formatCode>
                <c:ptCount val="17"/>
                <c:pt idx="0">
                  <c:v>#N/A</c:v>
                </c:pt>
                <c:pt idx="1">
                  <c:v>23265.519825918764</c:v>
                </c:pt>
                <c:pt idx="2">
                  <c:v>23265.519825918764</c:v>
                </c:pt>
                <c:pt idx="3">
                  <c:v>23265.519825918764</c:v>
                </c:pt>
                <c:pt idx="4">
                  <c:v>23265.519825918764</c:v>
                </c:pt>
                <c:pt idx="5">
                  <c:v>23265.519825918764</c:v>
                </c:pt>
                <c:pt idx="6">
                  <c:v>23265.519825918764</c:v>
                </c:pt>
                <c:pt idx="7">
                  <c:v>23265.519825918764</c:v>
                </c:pt>
                <c:pt idx="8">
                  <c:v>23265.519825918764</c:v>
                </c:pt>
                <c:pt idx="9">
                  <c:v>23265.519825918764</c:v>
                </c:pt>
                <c:pt idx="10">
                  <c:v>23265.519825918764</c:v>
                </c:pt>
                <c:pt idx="11">
                  <c:v>23265.519825918764</c:v>
                </c:pt>
                <c:pt idx="12">
                  <c:v>#N/A</c:v>
                </c:pt>
                <c:pt idx="13">
                  <c:v>27248.723404255317</c:v>
                </c:pt>
                <c:pt idx="14">
                  <c:v>27248.723404255317</c:v>
                </c:pt>
                <c:pt idx="15">
                  <c:v>27248.723404255317</c:v>
                </c:pt>
                <c:pt idx="16">
                  <c:v>27248.723404255317</c:v>
                </c:pt>
              </c:numCache>
            </c:numRef>
          </c:val>
          <c:smooth val="0"/>
          <c:extLst>
            <c:ext xmlns:c16="http://schemas.microsoft.com/office/drawing/2014/chart" uri="{C3380CC4-5D6E-409C-BE32-E72D297353CC}">
              <c16:uniqueId val="{00000003-B3FA-49E4-A731-FDD28B6E8388}"/>
            </c:ext>
          </c:extLst>
        </c:ser>
        <c:ser>
          <c:idx val="3"/>
          <c:order val="3"/>
          <c:tx>
            <c:v>LCL</c:v>
          </c:tx>
          <c:spPr>
            <a:ln w="12700">
              <a:solidFill>
                <a:srgbClr val="000000"/>
              </a:solidFill>
              <a:prstDash val="sysDash"/>
            </a:ln>
          </c:spPr>
          <c:marker>
            <c:symbol val="none"/>
          </c:marker>
          <c:cat>
            <c:numRef>
              <c:f>wksDatabase02!$V$62:$V$78</c:f>
              <c:numCache>
                <c:formatCode>mmm\-yy</c:formatCode>
                <c:ptCount val="17"/>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numCache>
            </c:numRef>
          </c:cat>
          <c:val>
            <c:numRef>
              <c:f>wksDatabase02!$AH$62:$AH$78</c:f>
              <c:numCache>
                <c:formatCode>0.0</c:formatCode>
                <c:ptCount val="17"/>
                <c:pt idx="0">
                  <c:v>#N/A</c:v>
                </c:pt>
                <c:pt idx="1">
                  <c:v>20751.980174081236</c:v>
                </c:pt>
                <c:pt idx="2">
                  <c:v>20751.980174081236</c:v>
                </c:pt>
                <c:pt idx="3">
                  <c:v>20751.980174081236</c:v>
                </c:pt>
                <c:pt idx="4">
                  <c:v>20751.980174081236</c:v>
                </c:pt>
                <c:pt idx="5">
                  <c:v>20751.980174081236</c:v>
                </c:pt>
                <c:pt idx="6">
                  <c:v>20751.980174081236</c:v>
                </c:pt>
                <c:pt idx="7">
                  <c:v>20751.980174081236</c:v>
                </c:pt>
                <c:pt idx="8">
                  <c:v>20751.980174081236</c:v>
                </c:pt>
                <c:pt idx="9">
                  <c:v>20751.980174081236</c:v>
                </c:pt>
                <c:pt idx="10">
                  <c:v>20751.980174081236</c:v>
                </c:pt>
                <c:pt idx="11">
                  <c:v>20751.980174081236</c:v>
                </c:pt>
                <c:pt idx="12">
                  <c:v>#N/A</c:v>
                </c:pt>
                <c:pt idx="13">
                  <c:v>22941.276595744683</c:v>
                </c:pt>
                <c:pt idx="14">
                  <c:v>22941.276595744683</c:v>
                </c:pt>
                <c:pt idx="15">
                  <c:v>22941.276595744683</c:v>
                </c:pt>
                <c:pt idx="16">
                  <c:v>22941.276595744683</c:v>
                </c:pt>
              </c:numCache>
            </c:numRef>
          </c:val>
          <c:smooth val="0"/>
          <c:extLst>
            <c:ext xmlns:c16="http://schemas.microsoft.com/office/drawing/2014/chart" uri="{C3380CC4-5D6E-409C-BE32-E72D297353CC}">
              <c16:uniqueId val="{00000005-B3FA-49E4-A731-FDD28B6E8388}"/>
            </c:ext>
          </c:extLst>
        </c:ser>
        <c:dLbls>
          <c:showLegendKey val="0"/>
          <c:showVal val="0"/>
          <c:showCatName val="0"/>
          <c:showSerName val="0"/>
          <c:showPercent val="0"/>
          <c:showBubbleSize val="0"/>
        </c:dLbls>
        <c:marker val="1"/>
        <c:smooth val="0"/>
        <c:axId val="502494128"/>
        <c:axId val="1"/>
      </c:lineChart>
      <c:catAx>
        <c:axId val="50249412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min val="15000"/>
        </c:scaling>
        <c:delete val="0"/>
        <c:axPos val="l"/>
        <c:numFmt formatCode="General" sourceLinked="1"/>
        <c:majorTickMark val="cross"/>
        <c:minorTickMark val="in"/>
        <c:tickLblPos val="nextTo"/>
        <c:spPr>
          <a:ln w="3175">
            <a:solidFill>
              <a:srgbClr val="000000"/>
            </a:solidFill>
            <a:prstDash val="solid"/>
          </a:ln>
        </c:spPr>
        <c:txPr>
          <a:bodyPr rot="0" vert="horz"/>
          <a:lstStyle/>
          <a:p>
            <a:pPr>
              <a:defRPr/>
            </a:pPr>
            <a:endParaRPr lang="en-US"/>
          </a:p>
        </c:txPr>
        <c:crossAx val="502494128"/>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wksDatabase03!$CX$62:$CX$76</c:f>
              <c:numCache>
                <c:formatCode>mmm\-yy</c:formatCode>
                <c:ptCount val="15"/>
                <c:pt idx="0">
                  <c:v>44256</c:v>
                </c:pt>
                <c:pt idx="1">
                  <c:v>44348</c:v>
                </c:pt>
                <c:pt idx="2">
                  <c:v>44440</c:v>
                </c:pt>
                <c:pt idx="3">
                  <c:v>44531</c:v>
                </c:pt>
                <c:pt idx="4">
                  <c:v>44621</c:v>
                </c:pt>
                <c:pt idx="5">
                  <c:v>44713</c:v>
                </c:pt>
                <c:pt idx="6">
                  <c:v>44805</c:v>
                </c:pt>
                <c:pt idx="7">
                  <c:v>44866</c:v>
                </c:pt>
                <c:pt idx="8">
                  <c:v>44896</c:v>
                </c:pt>
                <c:pt idx="9">
                  <c:v>44927</c:v>
                </c:pt>
                <c:pt idx="10">
                  <c:v>44958</c:v>
                </c:pt>
                <c:pt idx="11">
                  <c:v>44986</c:v>
                </c:pt>
                <c:pt idx="12">
                  <c:v>45017</c:v>
                </c:pt>
                <c:pt idx="13">
                  <c:v>45047</c:v>
                </c:pt>
                <c:pt idx="14">
                  <c:v>45078</c:v>
                </c:pt>
              </c:numCache>
            </c:numRef>
          </c:cat>
          <c:val>
            <c:numRef>
              <c:f>wksDatabase03!$CY$62:$CY$76</c:f>
              <c:numCache>
                <c:formatCode>0.00%</c:formatCode>
                <c:ptCount val="15"/>
                <c:pt idx="0">
                  <c:v>0.187</c:v>
                </c:pt>
                <c:pt idx="1">
                  <c:v>0.186</c:v>
                </c:pt>
                <c:pt idx="2">
                  <c:v>0.19</c:v>
                </c:pt>
                <c:pt idx="3">
                  <c:v>0.182</c:v>
                </c:pt>
                <c:pt idx="4">
                  <c:v>0.188</c:v>
                </c:pt>
                <c:pt idx="5">
                  <c:v>0.193</c:v>
                </c:pt>
                <c:pt idx="6">
                  <c:v>0.19</c:v>
                </c:pt>
                <c:pt idx="7">
                  <c:v>0.17299999999999999</c:v>
                </c:pt>
                <c:pt idx="8">
                  <c:v>0.183</c:v>
                </c:pt>
                <c:pt idx="9">
                  <c:v>0.17150000000000001</c:v>
                </c:pt>
                <c:pt idx="10">
                  <c:v>0.16639999999999999</c:v>
                </c:pt>
                <c:pt idx="11">
                  <c:v>0.16869999999999999</c:v>
                </c:pt>
                <c:pt idx="12">
                  <c:v>0.17150000000000001</c:v>
                </c:pt>
                <c:pt idx="13">
                  <c:v>0.1699</c:v>
                </c:pt>
                <c:pt idx="14">
                  <c:v>0.16850000000000001</c:v>
                </c:pt>
              </c:numCache>
            </c:numRef>
          </c:val>
          <c:smooth val="0"/>
          <c:extLst>
            <c:ext xmlns:c16="http://schemas.microsoft.com/office/drawing/2014/chart" uri="{C3380CC4-5D6E-409C-BE32-E72D297353CC}">
              <c16:uniqueId val="{00000000-A293-4722-9E3B-3AF07DF6DE6E}"/>
            </c:ext>
          </c:extLst>
        </c:ser>
        <c:ser>
          <c:idx val="1"/>
          <c:order val="1"/>
          <c:tx>
            <c:v>Center</c:v>
          </c:tx>
          <c:spPr>
            <a:ln w="12700">
              <a:solidFill>
                <a:srgbClr val="000000"/>
              </a:solidFill>
              <a:prstDash val="solid"/>
            </a:ln>
          </c:spPr>
          <c:marker>
            <c:symbol val="none"/>
          </c:marker>
          <c:cat>
            <c:numRef>
              <c:f>wksDatabase03!$CX$62:$CX$76</c:f>
              <c:numCache>
                <c:formatCode>mmm\-yy</c:formatCode>
                <c:ptCount val="15"/>
                <c:pt idx="0">
                  <c:v>44256</c:v>
                </c:pt>
                <c:pt idx="1">
                  <c:v>44348</c:v>
                </c:pt>
                <c:pt idx="2">
                  <c:v>44440</c:v>
                </c:pt>
                <c:pt idx="3">
                  <c:v>44531</c:v>
                </c:pt>
                <c:pt idx="4">
                  <c:v>44621</c:v>
                </c:pt>
                <c:pt idx="5">
                  <c:v>44713</c:v>
                </c:pt>
                <c:pt idx="6">
                  <c:v>44805</c:v>
                </c:pt>
                <c:pt idx="7">
                  <c:v>44866</c:v>
                </c:pt>
                <c:pt idx="8">
                  <c:v>44896</c:v>
                </c:pt>
                <c:pt idx="9">
                  <c:v>44927</c:v>
                </c:pt>
                <c:pt idx="10">
                  <c:v>44958</c:v>
                </c:pt>
                <c:pt idx="11">
                  <c:v>44986</c:v>
                </c:pt>
                <c:pt idx="12">
                  <c:v>45017</c:v>
                </c:pt>
                <c:pt idx="13">
                  <c:v>45047</c:v>
                </c:pt>
                <c:pt idx="14">
                  <c:v>45078</c:v>
                </c:pt>
              </c:numCache>
            </c:numRef>
          </c:cat>
          <c:val>
            <c:numRef>
              <c:f>wksDatabase03!$DH$62:$DH$76</c:f>
              <c:numCache>
                <c:formatCode>0.0</c:formatCode>
                <c:ptCount val="15"/>
                <c:pt idx="0">
                  <c:v>0.17923333333333333</c:v>
                </c:pt>
                <c:pt idx="1">
                  <c:v>0.17923333333333333</c:v>
                </c:pt>
                <c:pt idx="2">
                  <c:v>0.17923333333333333</c:v>
                </c:pt>
                <c:pt idx="3">
                  <c:v>0.17923333333333333</c:v>
                </c:pt>
                <c:pt idx="4">
                  <c:v>0.17923333333333333</c:v>
                </c:pt>
                <c:pt idx="5">
                  <c:v>0.17923333333333333</c:v>
                </c:pt>
                <c:pt idx="6">
                  <c:v>0.17923333333333333</c:v>
                </c:pt>
                <c:pt idx="7">
                  <c:v>0.17923333333333333</c:v>
                </c:pt>
                <c:pt idx="8">
                  <c:v>0.17923333333333333</c:v>
                </c:pt>
                <c:pt idx="9">
                  <c:v>0.17923333333333333</c:v>
                </c:pt>
                <c:pt idx="10">
                  <c:v>0.17923333333333333</c:v>
                </c:pt>
                <c:pt idx="11">
                  <c:v>0.17923333333333333</c:v>
                </c:pt>
                <c:pt idx="12">
                  <c:v>0.17923333333333333</c:v>
                </c:pt>
                <c:pt idx="13">
                  <c:v>0.17923333333333333</c:v>
                </c:pt>
                <c:pt idx="14">
                  <c:v>0.17923333333333333</c:v>
                </c:pt>
              </c:numCache>
            </c:numRef>
          </c:val>
          <c:smooth val="0"/>
          <c:extLst>
            <c:ext xmlns:c16="http://schemas.microsoft.com/office/drawing/2014/chart" uri="{C3380CC4-5D6E-409C-BE32-E72D297353CC}">
              <c16:uniqueId val="{00000001-A293-4722-9E3B-3AF07DF6DE6E}"/>
            </c:ext>
          </c:extLst>
        </c:ser>
        <c:ser>
          <c:idx val="2"/>
          <c:order val="2"/>
          <c:tx>
            <c:v>UCL</c:v>
          </c:tx>
          <c:spPr>
            <a:ln w="12700">
              <a:solidFill>
                <a:srgbClr val="000000"/>
              </a:solidFill>
              <a:prstDash val="sysDash"/>
            </a:ln>
          </c:spPr>
          <c:marker>
            <c:symbol val="none"/>
          </c:marker>
          <c:cat>
            <c:numRef>
              <c:f>wksDatabase03!$CX$62:$CX$76</c:f>
              <c:numCache>
                <c:formatCode>mmm\-yy</c:formatCode>
                <c:ptCount val="15"/>
                <c:pt idx="0">
                  <c:v>44256</c:v>
                </c:pt>
                <c:pt idx="1">
                  <c:v>44348</c:v>
                </c:pt>
                <c:pt idx="2">
                  <c:v>44440</c:v>
                </c:pt>
                <c:pt idx="3">
                  <c:v>44531</c:v>
                </c:pt>
                <c:pt idx="4">
                  <c:v>44621</c:v>
                </c:pt>
                <c:pt idx="5">
                  <c:v>44713</c:v>
                </c:pt>
                <c:pt idx="6">
                  <c:v>44805</c:v>
                </c:pt>
                <c:pt idx="7">
                  <c:v>44866</c:v>
                </c:pt>
                <c:pt idx="8">
                  <c:v>44896</c:v>
                </c:pt>
                <c:pt idx="9">
                  <c:v>44927</c:v>
                </c:pt>
                <c:pt idx="10">
                  <c:v>44958</c:v>
                </c:pt>
                <c:pt idx="11">
                  <c:v>44986</c:v>
                </c:pt>
                <c:pt idx="12">
                  <c:v>45017</c:v>
                </c:pt>
                <c:pt idx="13">
                  <c:v>45047</c:v>
                </c:pt>
                <c:pt idx="14">
                  <c:v>45078</c:v>
                </c:pt>
              </c:numCache>
            </c:numRef>
          </c:cat>
          <c:val>
            <c:numRef>
              <c:f>wksDatabase03!$DI$62:$DI$76</c:f>
              <c:numCache>
                <c:formatCode>0.0</c:formatCode>
                <c:ptCount val="15"/>
                <c:pt idx="0">
                  <c:v>#N/A</c:v>
                </c:pt>
                <c:pt idx="1">
                  <c:v>0.19418394123606891</c:v>
                </c:pt>
                <c:pt idx="2">
                  <c:v>0.19418394123606891</c:v>
                </c:pt>
                <c:pt idx="3">
                  <c:v>0.19418394123606891</c:v>
                </c:pt>
                <c:pt idx="4">
                  <c:v>0.19418394123606891</c:v>
                </c:pt>
                <c:pt idx="5">
                  <c:v>0.19418394123606891</c:v>
                </c:pt>
                <c:pt idx="6">
                  <c:v>0.19418394123606891</c:v>
                </c:pt>
                <c:pt idx="7">
                  <c:v>0.19418394123606891</c:v>
                </c:pt>
                <c:pt idx="8">
                  <c:v>0.19418394123606891</c:v>
                </c:pt>
                <c:pt idx="9">
                  <c:v>0.19418394123606891</c:v>
                </c:pt>
                <c:pt idx="10">
                  <c:v>0.19418394123606891</c:v>
                </c:pt>
                <c:pt idx="11">
                  <c:v>0.19418394123606891</c:v>
                </c:pt>
                <c:pt idx="12">
                  <c:v>0.19418394123606891</c:v>
                </c:pt>
                <c:pt idx="13">
                  <c:v>0.19418394123606891</c:v>
                </c:pt>
                <c:pt idx="14">
                  <c:v>0.19418394123606891</c:v>
                </c:pt>
              </c:numCache>
            </c:numRef>
          </c:val>
          <c:smooth val="0"/>
          <c:extLst>
            <c:ext xmlns:c16="http://schemas.microsoft.com/office/drawing/2014/chart" uri="{C3380CC4-5D6E-409C-BE32-E72D297353CC}">
              <c16:uniqueId val="{00000003-A293-4722-9E3B-3AF07DF6DE6E}"/>
            </c:ext>
          </c:extLst>
        </c:ser>
        <c:ser>
          <c:idx val="3"/>
          <c:order val="3"/>
          <c:tx>
            <c:v>LCL</c:v>
          </c:tx>
          <c:spPr>
            <a:ln w="12700">
              <a:solidFill>
                <a:srgbClr val="000000"/>
              </a:solidFill>
              <a:prstDash val="sysDash"/>
            </a:ln>
          </c:spPr>
          <c:marker>
            <c:symbol val="none"/>
          </c:marker>
          <c:cat>
            <c:numRef>
              <c:f>wksDatabase03!$CX$62:$CX$76</c:f>
              <c:numCache>
                <c:formatCode>mmm\-yy</c:formatCode>
                <c:ptCount val="15"/>
                <c:pt idx="0">
                  <c:v>44256</c:v>
                </c:pt>
                <c:pt idx="1">
                  <c:v>44348</c:v>
                </c:pt>
                <c:pt idx="2">
                  <c:v>44440</c:v>
                </c:pt>
                <c:pt idx="3">
                  <c:v>44531</c:v>
                </c:pt>
                <c:pt idx="4">
                  <c:v>44621</c:v>
                </c:pt>
                <c:pt idx="5">
                  <c:v>44713</c:v>
                </c:pt>
                <c:pt idx="6">
                  <c:v>44805</c:v>
                </c:pt>
                <c:pt idx="7">
                  <c:v>44866</c:v>
                </c:pt>
                <c:pt idx="8">
                  <c:v>44896</c:v>
                </c:pt>
                <c:pt idx="9">
                  <c:v>44927</c:v>
                </c:pt>
                <c:pt idx="10">
                  <c:v>44958</c:v>
                </c:pt>
                <c:pt idx="11">
                  <c:v>44986</c:v>
                </c:pt>
                <c:pt idx="12">
                  <c:v>45017</c:v>
                </c:pt>
                <c:pt idx="13">
                  <c:v>45047</c:v>
                </c:pt>
                <c:pt idx="14">
                  <c:v>45078</c:v>
                </c:pt>
              </c:numCache>
            </c:numRef>
          </c:cat>
          <c:val>
            <c:numRef>
              <c:f>wksDatabase03!$DJ$62:$DJ$76</c:f>
              <c:numCache>
                <c:formatCode>0.0</c:formatCode>
                <c:ptCount val="15"/>
                <c:pt idx="0">
                  <c:v>#N/A</c:v>
                </c:pt>
                <c:pt idx="1">
                  <c:v>0.16428272543059774</c:v>
                </c:pt>
                <c:pt idx="2">
                  <c:v>0.16428272543059774</c:v>
                </c:pt>
                <c:pt idx="3">
                  <c:v>0.16428272543059774</c:v>
                </c:pt>
                <c:pt idx="4">
                  <c:v>0.16428272543059774</c:v>
                </c:pt>
                <c:pt idx="5">
                  <c:v>0.16428272543059774</c:v>
                </c:pt>
                <c:pt idx="6">
                  <c:v>0.16428272543059774</c:v>
                </c:pt>
                <c:pt idx="7">
                  <c:v>0.16428272543059774</c:v>
                </c:pt>
                <c:pt idx="8">
                  <c:v>0.16428272543059774</c:v>
                </c:pt>
                <c:pt idx="9">
                  <c:v>0.16428272543059774</c:v>
                </c:pt>
                <c:pt idx="10">
                  <c:v>0.16428272543059774</c:v>
                </c:pt>
                <c:pt idx="11">
                  <c:v>0.16428272543059774</c:v>
                </c:pt>
                <c:pt idx="12">
                  <c:v>0.16428272543059774</c:v>
                </c:pt>
                <c:pt idx="13">
                  <c:v>0.16428272543059774</c:v>
                </c:pt>
                <c:pt idx="14">
                  <c:v>0.16428272543059774</c:v>
                </c:pt>
              </c:numCache>
            </c:numRef>
          </c:val>
          <c:smooth val="0"/>
          <c:extLst>
            <c:ext xmlns:c16="http://schemas.microsoft.com/office/drawing/2014/chart" uri="{C3380CC4-5D6E-409C-BE32-E72D297353CC}">
              <c16:uniqueId val="{00000005-A293-4722-9E3B-3AF07DF6DE6E}"/>
            </c:ext>
          </c:extLst>
        </c:ser>
        <c:dLbls>
          <c:showLegendKey val="0"/>
          <c:showVal val="0"/>
          <c:showCatName val="0"/>
          <c:showSerName val="0"/>
          <c:showPercent val="0"/>
          <c:showBubbleSize val="0"/>
        </c:dLbls>
        <c:marker val="1"/>
        <c:smooth val="0"/>
        <c:axId val="569268832"/>
        <c:axId val="1"/>
      </c:lineChart>
      <c:catAx>
        <c:axId val="569268832"/>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3"/>
        <c:tickMarkSkip val="1"/>
        <c:noMultiLvlLbl val="0"/>
      </c:catAx>
      <c:valAx>
        <c:axId val="1"/>
        <c:scaling>
          <c:orientation val="minMax"/>
        </c:scaling>
        <c:delete val="0"/>
        <c:axPos val="l"/>
        <c:numFmt formatCode="0.0%" sourceLinked="0"/>
        <c:majorTickMark val="cross"/>
        <c:minorTickMark val="in"/>
        <c:tickLblPos val="nextTo"/>
        <c:spPr>
          <a:ln w="3175">
            <a:solidFill>
              <a:srgbClr val="000000"/>
            </a:solidFill>
            <a:prstDash val="solid"/>
          </a:ln>
        </c:spPr>
        <c:txPr>
          <a:bodyPr rot="0" vert="horz"/>
          <a:lstStyle/>
          <a:p>
            <a:pPr>
              <a:defRPr/>
            </a:pPr>
            <a:endParaRPr lang="en-US"/>
          </a:p>
        </c:txPr>
        <c:crossAx val="569268832"/>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83490160095539E-2"/>
          <c:y val="0.13073282506353373"/>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wksDatabase03!$BJ$62:$BJ$79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wksDatabase03!$BK$62:$BK$79</c:f>
              <c:numCache>
                <c:formatCode>0%</c:formatCode>
                <c:ptCount val="18"/>
                <c:pt idx="0">
                  <c:v>0.24</c:v>
                </c:pt>
                <c:pt idx="1">
                  <c:v>0.22</c:v>
                </c:pt>
                <c:pt idx="2">
                  <c:v>0.24</c:v>
                </c:pt>
                <c:pt idx="3">
                  <c:v>0.24</c:v>
                </c:pt>
                <c:pt idx="4">
                  <c:v>0.27</c:v>
                </c:pt>
                <c:pt idx="5">
                  <c:v>0.3</c:v>
                </c:pt>
                <c:pt idx="6">
                  <c:v>0.24</c:v>
                </c:pt>
                <c:pt idx="7">
                  <c:v>0.26</c:v>
                </c:pt>
                <c:pt idx="8">
                  <c:v>0.26</c:v>
                </c:pt>
                <c:pt idx="9">
                  <c:v>0.25</c:v>
                </c:pt>
                <c:pt idx="10">
                  <c:v>0.22</c:v>
                </c:pt>
                <c:pt idx="11">
                  <c:v>0.23</c:v>
                </c:pt>
                <c:pt idx="12">
                  <c:v>0.25</c:v>
                </c:pt>
                <c:pt idx="13">
                  <c:v>0.24</c:v>
                </c:pt>
                <c:pt idx="14">
                  <c:v>0.25</c:v>
                </c:pt>
                <c:pt idx="15">
                  <c:v>0.26</c:v>
                </c:pt>
                <c:pt idx="16">
                  <c:v>0.25</c:v>
                </c:pt>
                <c:pt idx="17">
                  <c:v>0.23</c:v>
                </c:pt>
              </c:numCache>
            </c:numRef>
          </c:val>
          <c:smooth val="0"/>
          <c:extLst>
            <c:ext xmlns:c16="http://schemas.microsoft.com/office/drawing/2014/chart" uri="{C3380CC4-5D6E-409C-BE32-E72D297353CC}">
              <c16:uniqueId val="{00000000-4BB2-457D-9876-80FBADE15A10}"/>
            </c:ext>
          </c:extLst>
        </c:ser>
        <c:ser>
          <c:idx val="1"/>
          <c:order val="1"/>
          <c:tx>
            <c:v>Center</c:v>
          </c:tx>
          <c:spPr>
            <a:ln w="12700">
              <a:solidFill>
                <a:srgbClr val="000000"/>
              </a:solidFill>
              <a:prstDash val="solid"/>
            </a:ln>
          </c:spPr>
          <c:marker>
            <c:symbol val="none"/>
          </c:marker>
          <c:cat>
            <c:numRef>
              <c:f>wksDatabase03!$BJ$62:$BJ$79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wksDatabase03!$BT$62:$BT$79</c:f>
              <c:numCache>
                <c:formatCode>0.0</c:formatCode>
                <c:ptCount val="18"/>
                <c:pt idx="0">
                  <c:v>0.24722222222222223</c:v>
                </c:pt>
                <c:pt idx="1">
                  <c:v>0.24722222222222223</c:v>
                </c:pt>
                <c:pt idx="2">
                  <c:v>0.24722222222222223</c:v>
                </c:pt>
                <c:pt idx="3">
                  <c:v>0.24722222222222223</c:v>
                </c:pt>
                <c:pt idx="4">
                  <c:v>0.24722222222222223</c:v>
                </c:pt>
                <c:pt idx="5">
                  <c:v>0.24722222222222223</c:v>
                </c:pt>
                <c:pt idx="6">
                  <c:v>0.24722222222222223</c:v>
                </c:pt>
                <c:pt idx="7">
                  <c:v>0.24722222222222223</c:v>
                </c:pt>
                <c:pt idx="8">
                  <c:v>0.24722222222222223</c:v>
                </c:pt>
                <c:pt idx="9">
                  <c:v>0.24722222222222223</c:v>
                </c:pt>
                <c:pt idx="10">
                  <c:v>0.24722222222222223</c:v>
                </c:pt>
                <c:pt idx="11">
                  <c:v>0.24722222222222223</c:v>
                </c:pt>
                <c:pt idx="12">
                  <c:v>0.24722222222222223</c:v>
                </c:pt>
                <c:pt idx="13">
                  <c:v>0.24722222222222223</c:v>
                </c:pt>
                <c:pt idx="14">
                  <c:v>0.24722222222222223</c:v>
                </c:pt>
                <c:pt idx="15">
                  <c:v>0.24722222222222223</c:v>
                </c:pt>
                <c:pt idx="16">
                  <c:v>0.24722222222222223</c:v>
                </c:pt>
                <c:pt idx="17">
                  <c:v>0.24722222222222223</c:v>
                </c:pt>
              </c:numCache>
            </c:numRef>
          </c:val>
          <c:smooth val="0"/>
          <c:extLst>
            <c:ext xmlns:c16="http://schemas.microsoft.com/office/drawing/2014/chart" uri="{C3380CC4-5D6E-409C-BE32-E72D297353CC}">
              <c16:uniqueId val="{00000001-4BB2-457D-9876-80FBADE15A10}"/>
            </c:ext>
          </c:extLst>
        </c:ser>
        <c:ser>
          <c:idx val="2"/>
          <c:order val="2"/>
          <c:tx>
            <c:v>UCL</c:v>
          </c:tx>
          <c:spPr>
            <a:ln w="12700">
              <a:solidFill>
                <a:srgbClr val="000000"/>
              </a:solidFill>
              <a:prstDash val="sysDash"/>
            </a:ln>
          </c:spPr>
          <c:marker>
            <c:symbol val="none"/>
          </c:marker>
          <c:cat>
            <c:numRef>
              <c:f>wksDatabase03!$BJ$62:$BJ$79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wksDatabase03!$BU$62:$BU$79</c:f>
              <c:numCache>
                <c:formatCode>0.0</c:formatCode>
                <c:ptCount val="18"/>
                <c:pt idx="0">
                  <c:v>#N/A</c:v>
                </c:pt>
                <c:pt idx="1">
                  <c:v>0.28877807328605204</c:v>
                </c:pt>
                <c:pt idx="2">
                  <c:v>0.28877807328605204</c:v>
                </c:pt>
                <c:pt idx="3">
                  <c:v>0.28877807328605204</c:v>
                </c:pt>
                <c:pt idx="4">
                  <c:v>0.28877807328605204</c:v>
                </c:pt>
                <c:pt idx="5">
                  <c:v>0.28877807328605204</c:v>
                </c:pt>
                <c:pt idx="6">
                  <c:v>0.28877807328605204</c:v>
                </c:pt>
                <c:pt idx="7">
                  <c:v>0.28877807328605204</c:v>
                </c:pt>
                <c:pt idx="8">
                  <c:v>0.28877807328605204</c:v>
                </c:pt>
                <c:pt idx="9">
                  <c:v>0.28877807328605204</c:v>
                </c:pt>
                <c:pt idx="10">
                  <c:v>0.28877807328605204</c:v>
                </c:pt>
                <c:pt idx="11">
                  <c:v>0.28877807328605204</c:v>
                </c:pt>
                <c:pt idx="12">
                  <c:v>0.28877807328605204</c:v>
                </c:pt>
                <c:pt idx="13">
                  <c:v>0.28877807328605204</c:v>
                </c:pt>
                <c:pt idx="14">
                  <c:v>0.28877807328605204</c:v>
                </c:pt>
                <c:pt idx="15">
                  <c:v>0.28877807328605204</c:v>
                </c:pt>
                <c:pt idx="16">
                  <c:v>0.28877807328605204</c:v>
                </c:pt>
                <c:pt idx="17">
                  <c:v>0.28877807328605204</c:v>
                </c:pt>
              </c:numCache>
            </c:numRef>
          </c:val>
          <c:smooth val="0"/>
          <c:extLst>
            <c:ext xmlns:c16="http://schemas.microsoft.com/office/drawing/2014/chart" uri="{C3380CC4-5D6E-409C-BE32-E72D297353CC}">
              <c16:uniqueId val="{00000003-4BB2-457D-9876-80FBADE15A10}"/>
            </c:ext>
          </c:extLst>
        </c:ser>
        <c:ser>
          <c:idx val="3"/>
          <c:order val="3"/>
          <c:tx>
            <c:v>LCL</c:v>
          </c:tx>
          <c:spPr>
            <a:ln w="12700">
              <a:solidFill>
                <a:srgbClr val="000000"/>
              </a:solidFill>
              <a:prstDash val="sysDash"/>
            </a:ln>
          </c:spPr>
          <c:marker>
            <c:symbol val="none"/>
          </c:marker>
          <c:cat>
            <c:numRef>
              <c:f>wksDatabase03!$BJ$62:$BJ$79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wksDatabase03!$BV$62:$BV$79</c:f>
              <c:numCache>
                <c:formatCode>0.0</c:formatCode>
                <c:ptCount val="18"/>
                <c:pt idx="0">
                  <c:v>#N/A</c:v>
                </c:pt>
                <c:pt idx="1">
                  <c:v>0.20566637115839242</c:v>
                </c:pt>
                <c:pt idx="2">
                  <c:v>0.20566637115839242</c:v>
                </c:pt>
                <c:pt idx="3">
                  <c:v>0.20566637115839242</c:v>
                </c:pt>
                <c:pt idx="4">
                  <c:v>0.20566637115839242</c:v>
                </c:pt>
                <c:pt idx="5">
                  <c:v>0.20566637115839242</c:v>
                </c:pt>
                <c:pt idx="6">
                  <c:v>0.20566637115839242</c:v>
                </c:pt>
                <c:pt idx="7">
                  <c:v>0.20566637115839242</c:v>
                </c:pt>
                <c:pt idx="8">
                  <c:v>0.20566637115839242</c:v>
                </c:pt>
                <c:pt idx="9">
                  <c:v>0.20566637115839242</c:v>
                </c:pt>
                <c:pt idx="10">
                  <c:v>0.20566637115839242</c:v>
                </c:pt>
                <c:pt idx="11">
                  <c:v>0.20566637115839242</c:v>
                </c:pt>
                <c:pt idx="12">
                  <c:v>0.20566637115839242</c:v>
                </c:pt>
                <c:pt idx="13">
                  <c:v>0.20566637115839242</c:v>
                </c:pt>
                <c:pt idx="14">
                  <c:v>0.20566637115839242</c:v>
                </c:pt>
                <c:pt idx="15">
                  <c:v>0.20566637115839242</c:v>
                </c:pt>
                <c:pt idx="16">
                  <c:v>0.20566637115839242</c:v>
                </c:pt>
                <c:pt idx="17">
                  <c:v>0.20566637115839242</c:v>
                </c:pt>
              </c:numCache>
            </c:numRef>
          </c:val>
          <c:smooth val="0"/>
          <c:extLst>
            <c:ext xmlns:c16="http://schemas.microsoft.com/office/drawing/2014/chart" uri="{C3380CC4-5D6E-409C-BE32-E72D297353CC}">
              <c16:uniqueId val="{00000005-4BB2-457D-9876-80FBADE15A10}"/>
            </c:ext>
          </c:extLst>
        </c:ser>
        <c:dLbls>
          <c:showLegendKey val="0"/>
          <c:showVal val="0"/>
          <c:showCatName val="0"/>
          <c:showSerName val="0"/>
          <c:showPercent val="0"/>
          <c:showBubbleSize val="0"/>
        </c:dLbls>
        <c:marker val="1"/>
        <c:smooth val="0"/>
        <c:axId val="524100408"/>
        <c:axId val="1"/>
      </c:lineChart>
      <c:catAx>
        <c:axId val="524100408"/>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min val="0.1"/>
        </c:scaling>
        <c:delete val="0"/>
        <c:axPos val="l"/>
        <c:numFmt formatCode="0%" sourceLinked="1"/>
        <c:majorTickMark val="cross"/>
        <c:minorTickMark val="in"/>
        <c:tickLblPos val="nextTo"/>
        <c:spPr>
          <a:ln w="3175">
            <a:solidFill>
              <a:srgbClr val="000000"/>
            </a:solidFill>
            <a:prstDash val="solid"/>
          </a:ln>
        </c:spPr>
        <c:txPr>
          <a:bodyPr rot="0" vert="horz"/>
          <a:lstStyle/>
          <a:p>
            <a:pPr>
              <a:defRPr/>
            </a:pPr>
            <a:endParaRPr lang="en-US"/>
          </a:p>
        </c:txPr>
        <c:crossAx val="524100408"/>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505115486368091"/>
          <c:y val="0.13073257697838295"/>
          <c:w val="0.89166848077083494"/>
          <c:h val="0.70399255648599479"/>
        </c:manualLayout>
      </c:layout>
      <c:lineChart>
        <c:grouping val="standard"/>
        <c:varyColors val="0"/>
        <c:ser>
          <c:idx val="0"/>
          <c:order val="0"/>
          <c:tx>
            <c:v>Subgroup</c:v>
          </c:tx>
          <c:spPr>
            <a:ln w="19050">
              <a:solidFill>
                <a:srgbClr val="99CCFF"/>
              </a:solidFill>
              <a:prstDash val="solid"/>
            </a:ln>
          </c:spPr>
          <c:marker>
            <c:symbol val="circle"/>
            <c:size val="3"/>
            <c:spPr>
              <a:solidFill>
                <a:srgbClr val="003366"/>
              </a:solidFill>
              <a:ln>
                <a:solidFill>
                  <a:srgbClr val="000080"/>
                </a:solidFill>
                <a:prstDash val="solid"/>
              </a:ln>
            </c:spPr>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wksDatabase03!$AQ$62:$AQ$79</c:f>
              <c:numCache>
                <c:formatCode>General</c:formatCode>
                <c:ptCount val="18"/>
                <c:pt idx="0">
                  <c:v>6.3</c:v>
                </c:pt>
                <c:pt idx="1">
                  <c:v>6.34</c:v>
                </c:pt>
                <c:pt idx="2">
                  <c:v>6.3</c:v>
                </c:pt>
                <c:pt idx="3">
                  <c:v>6.4</c:v>
                </c:pt>
                <c:pt idx="4">
                  <c:v>6.7</c:v>
                </c:pt>
                <c:pt idx="5">
                  <c:v>6.8</c:v>
                </c:pt>
                <c:pt idx="6">
                  <c:v>6.9</c:v>
                </c:pt>
                <c:pt idx="7">
                  <c:v>6.93</c:v>
                </c:pt>
                <c:pt idx="8">
                  <c:v>6.9</c:v>
                </c:pt>
                <c:pt idx="9">
                  <c:v>6.85</c:v>
                </c:pt>
                <c:pt idx="10">
                  <c:v>6.8</c:v>
                </c:pt>
                <c:pt idx="11">
                  <c:v>6.8</c:v>
                </c:pt>
                <c:pt idx="12">
                  <c:v>7.1</c:v>
                </c:pt>
                <c:pt idx="13">
                  <c:v>6.9</c:v>
                </c:pt>
                <c:pt idx="14">
                  <c:v>7</c:v>
                </c:pt>
                <c:pt idx="15">
                  <c:v>7.3</c:v>
                </c:pt>
                <c:pt idx="16">
                  <c:v>7.2</c:v>
                </c:pt>
                <c:pt idx="17">
                  <c:v>7.3</c:v>
                </c:pt>
              </c:numCache>
            </c:numRef>
          </c:val>
          <c:smooth val="0"/>
          <c:extLst>
            <c:ext xmlns:c16="http://schemas.microsoft.com/office/drawing/2014/chart" uri="{C3380CC4-5D6E-409C-BE32-E72D297353CC}">
              <c16:uniqueId val="{00000000-778F-451C-B88C-B4035509EFE5}"/>
            </c:ext>
          </c:extLst>
        </c:ser>
        <c:ser>
          <c:idx val="1"/>
          <c:order val="1"/>
          <c:tx>
            <c:v>Center</c:v>
          </c:tx>
          <c:spPr>
            <a:ln w="12700">
              <a:solidFill>
                <a:srgbClr val="000000"/>
              </a:solidFill>
              <a:prstDash val="solid"/>
            </a:ln>
          </c:spPr>
          <c:marker>
            <c:symbol val="none"/>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wksDatabase03!$AZ$62:$AZ$79</c:f>
              <c:numCache>
                <c:formatCode>0.0</c:formatCode>
                <c:ptCount val="18"/>
                <c:pt idx="0">
                  <c:v>6.8233333333333333</c:v>
                </c:pt>
                <c:pt idx="1">
                  <c:v>6.8233333333333333</c:v>
                </c:pt>
                <c:pt idx="2">
                  <c:v>6.8233333333333333</c:v>
                </c:pt>
                <c:pt idx="3">
                  <c:v>6.8233333333333333</c:v>
                </c:pt>
                <c:pt idx="4">
                  <c:v>6.8233333333333333</c:v>
                </c:pt>
                <c:pt idx="5">
                  <c:v>6.8233333333333333</c:v>
                </c:pt>
                <c:pt idx="6">
                  <c:v>6.8233333333333333</c:v>
                </c:pt>
                <c:pt idx="7">
                  <c:v>6.8233333333333333</c:v>
                </c:pt>
                <c:pt idx="8">
                  <c:v>6.8233333333333333</c:v>
                </c:pt>
                <c:pt idx="9">
                  <c:v>6.8233333333333333</c:v>
                </c:pt>
                <c:pt idx="10">
                  <c:v>6.8233333333333333</c:v>
                </c:pt>
                <c:pt idx="11">
                  <c:v>6.8233333333333333</c:v>
                </c:pt>
                <c:pt idx="12">
                  <c:v>6.8233333333333333</c:v>
                </c:pt>
                <c:pt idx="13">
                  <c:v>6.8233333333333333</c:v>
                </c:pt>
                <c:pt idx="14">
                  <c:v>6.8233333333333333</c:v>
                </c:pt>
                <c:pt idx="15">
                  <c:v>6.8233333333333333</c:v>
                </c:pt>
                <c:pt idx="16">
                  <c:v>6.8233333333333333</c:v>
                </c:pt>
                <c:pt idx="17">
                  <c:v>6.8233333333333333</c:v>
                </c:pt>
              </c:numCache>
            </c:numRef>
          </c:val>
          <c:smooth val="0"/>
          <c:extLst>
            <c:ext xmlns:c16="http://schemas.microsoft.com/office/drawing/2014/chart" uri="{C3380CC4-5D6E-409C-BE32-E72D297353CC}">
              <c16:uniqueId val="{00000001-778F-451C-B88C-B4035509EFE5}"/>
            </c:ext>
          </c:extLst>
        </c:ser>
        <c:ser>
          <c:idx val="2"/>
          <c:order val="2"/>
          <c:tx>
            <c:v>UCL</c:v>
          </c:tx>
          <c:spPr>
            <a:ln w="12700">
              <a:solidFill>
                <a:srgbClr val="000000"/>
              </a:solidFill>
              <a:prstDash val="sysDash"/>
            </a:ln>
          </c:spPr>
          <c:marker>
            <c:symbol val="none"/>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wksDatabase03!$BA$62:$BA$79</c:f>
              <c:numCache>
                <c:formatCode>0.0</c:formatCode>
                <c:ptCount val="18"/>
                <c:pt idx="0">
                  <c:v>#N/A</c:v>
                </c:pt>
                <c:pt idx="1">
                  <c:v>7.1268377138089276</c:v>
                </c:pt>
                <c:pt idx="2">
                  <c:v>7.1268377138089276</c:v>
                </c:pt>
                <c:pt idx="3">
                  <c:v>7.1268377138089276</c:v>
                </c:pt>
                <c:pt idx="4">
                  <c:v>7.1268377138089276</c:v>
                </c:pt>
                <c:pt idx="5">
                  <c:v>7.1268377138089276</c:v>
                </c:pt>
                <c:pt idx="6">
                  <c:v>7.1268377138089276</c:v>
                </c:pt>
                <c:pt idx="7">
                  <c:v>7.1268377138089276</c:v>
                </c:pt>
                <c:pt idx="8">
                  <c:v>7.1268377138089276</c:v>
                </c:pt>
                <c:pt idx="9">
                  <c:v>7.1268377138089276</c:v>
                </c:pt>
                <c:pt idx="10">
                  <c:v>7.1268377138089276</c:v>
                </c:pt>
                <c:pt idx="11">
                  <c:v>7.1268377138089276</c:v>
                </c:pt>
                <c:pt idx="12">
                  <c:v>7.1268377138089276</c:v>
                </c:pt>
                <c:pt idx="13">
                  <c:v>7.1268377138089276</c:v>
                </c:pt>
                <c:pt idx="14">
                  <c:v>7.1268377138089276</c:v>
                </c:pt>
                <c:pt idx="15">
                  <c:v>7.1268377138089276</c:v>
                </c:pt>
                <c:pt idx="16">
                  <c:v>7.1268377138089276</c:v>
                </c:pt>
                <c:pt idx="17">
                  <c:v>7.1268377138089276</c:v>
                </c:pt>
              </c:numCache>
            </c:numRef>
          </c:val>
          <c:smooth val="0"/>
          <c:extLst>
            <c:ext xmlns:c16="http://schemas.microsoft.com/office/drawing/2014/chart" uri="{C3380CC4-5D6E-409C-BE32-E72D297353CC}">
              <c16:uniqueId val="{00000003-778F-451C-B88C-B4035509EFE5}"/>
            </c:ext>
          </c:extLst>
        </c:ser>
        <c:ser>
          <c:idx val="3"/>
          <c:order val="3"/>
          <c:tx>
            <c:v>LCL</c:v>
          </c:tx>
          <c:spPr>
            <a:ln w="12700">
              <a:solidFill>
                <a:srgbClr val="000000"/>
              </a:solidFill>
              <a:prstDash val="sysDash"/>
            </a:ln>
          </c:spPr>
          <c:marker>
            <c:symbol val="none"/>
          </c:marker>
          <c:cat>
            <c:numRef>
              <c:f>wksDatabase03!$AP$62:$AP$79</c:f>
              <c:numCache>
                <c:formatCode>mmm\-yy</c:formatCode>
                <c:ptCount val="18"/>
                <c:pt idx="0">
                  <c:v>44562</c:v>
                </c:pt>
                <c:pt idx="1">
                  <c:v>44593</c:v>
                </c:pt>
                <c:pt idx="2">
                  <c:v>44621</c:v>
                </c:pt>
                <c:pt idx="3">
                  <c:v>44652</c:v>
                </c:pt>
                <c:pt idx="4">
                  <c:v>44682</c:v>
                </c:pt>
                <c:pt idx="5">
                  <c:v>44713</c:v>
                </c:pt>
                <c:pt idx="6">
                  <c:v>44743</c:v>
                </c:pt>
                <c:pt idx="7">
                  <c:v>44774</c:v>
                </c:pt>
                <c:pt idx="8">
                  <c:v>44805</c:v>
                </c:pt>
                <c:pt idx="9">
                  <c:v>44835</c:v>
                </c:pt>
                <c:pt idx="10">
                  <c:v>44866</c:v>
                </c:pt>
                <c:pt idx="11">
                  <c:v>44896</c:v>
                </c:pt>
                <c:pt idx="12">
                  <c:v>44927</c:v>
                </c:pt>
                <c:pt idx="13">
                  <c:v>44958</c:v>
                </c:pt>
                <c:pt idx="14">
                  <c:v>44986</c:v>
                </c:pt>
                <c:pt idx="15">
                  <c:v>45017</c:v>
                </c:pt>
                <c:pt idx="16">
                  <c:v>45047</c:v>
                </c:pt>
                <c:pt idx="17">
                  <c:v>45078</c:v>
                </c:pt>
              </c:numCache>
            </c:numRef>
          </c:cat>
          <c:val>
            <c:numRef>
              <c:f>wksDatabase03!$BB$62:$BB$79</c:f>
              <c:numCache>
                <c:formatCode>0.0</c:formatCode>
                <c:ptCount val="18"/>
                <c:pt idx="0">
                  <c:v>#N/A</c:v>
                </c:pt>
                <c:pt idx="1">
                  <c:v>6.5198289528577389</c:v>
                </c:pt>
                <c:pt idx="2">
                  <c:v>6.5198289528577389</c:v>
                </c:pt>
                <c:pt idx="3">
                  <c:v>6.5198289528577389</c:v>
                </c:pt>
                <c:pt idx="4">
                  <c:v>6.5198289528577389</c:v>
                </c:pt>
                <c:pt idx="5">
                  <c:v>6.5198289528577389</c:v>
                </c:pt>
                <c:pt idx="6">
                  <c:v>6.5198289528577389</c:v>
                </c:pt>
                <c:pt idx="7">
                  <c:v>6.5198289528577389</c:v>
                </c:pt>
                <c:pt idx="8">
                  <c:v>6.5198289528577389</c:v>
                </c:pt>
                <c:pt idx="9">
                  <c:v>6.5198289528577389</c:v>
                </c:pt>
                <c:pt idx="10">
                  <c:v>6.5198289528577389</c:v>
                </c:pt>
                <c:pt idx="11">
                  <c:v>6.5198289528577389</c:v>
                </c:pt>
                <c:pt idx="12">
                  <c:v>6.5198289528577389</c:v>
                </c:pt>
                <c:pt idx="13">
                  <c:v>6.5198289528577389</c:v>
                </c:pt>
                <c:pt idx="14">
                  <c:v>6.5198289528577389</c:v>
                </c:pt>
                <c:pt idx="15">
                  <c:v>6.5198289528577389</c:v>
                </c:pt>
                <c:pt idx="16">
                  <c:v>6.5198289528577389</c:v>
                </c:pt>
                <c:pt idx="17">
                  <c:v>6.5198289528577389</c:v>
                </c:pt>
              </c:numCache>
            </c:numRef>
          </c:val>
          <c:smooth val="0"/>
          <c:extLst>
            <c:ext xmlns:c16="http://schemas.microsoft.com/office/drawing/2014/chart" uri="{C3380CC4-5D6E-409C-BE32-E72D297353CC}">
              <c16:uniqueId val="{00000005-778F-451C-B88C-B4035509EFE5}"/>
            </c:ext>
          </c:extLst>
        </c:ser>
        <c:dLbls>
          <c:showLegendKey val="0"/>
          <c:showVal val="0"/>
          <c:showCatName val="0"/>
          <c:showSerName val="0"/>
          <c:showPercent val="0"/>
          <c:showBubbleSize val="0"/>
        </c:dLbls>
        <c:marker val="1"/>
        <c:smooth val="0"/>
        <c:axId val="557848200"/>
        <c:axId val="1"/>
      </c:lineChart>
      <c:catAx>
        <c:axId val="557848200"/>
        <c:scaling>
          <c:orientation val="minMax"/>
        </c:scaling>
        <c:delete val="0"/>
        <c:axPos val="b"/>
        <c:numFmt formatCode="mmm\-yy" sourceLinked="1"/>
        <c:majorTickMark val="out"/>
        <c:minorTickMark val="none"/>
        <c:tickLblPos val="nextTo"/>
        <c:spPr>
          <a:ln w="3175">
            <a:solidFill>
              <a:srgbClr val="000000"/>
            </a:solidFill>
            <a:prstDash val="solid"/>
          </a:ln>
        </c:spPr>
        <c:txPr>
          <a:bodyPr rot="-5400000" vert="horz"/>
          <a:lstStyle/>
          <a:p>
            <a:pPr>
              <a:defRPr/>
            </a:pPr>
            <a:endParaRPr lang="en-US"/>
          </a:p>
        </c:txPr>
        <c:crossAx val="1"/>
        <c:crosses val="autoZero"/>
        <c:auto val="0"/>
        <c:lblAlgn val="ctr"/>
        <c:lblOffset val="100"/>
        <c:tickLblSkip val="4"/>
        <c:tickMarkSkip val="1"/>
        <c:noMultiLvlLbl val="0"/>
      </c:catAx>
      <c:valAx>
        <c:axId val="1"/>
        <c:scaling>
          <c:orientation val="minMax"/>
        </c:scaling>
        <c:delete val="0"/>
        <c:axPos val="l"/>
        <c:numFmt formatCode="#,##0.0" sourceLinked="0"/>
        <c:majorTickMark val="cross"/>
        <c:minorTickMark val="in"/>
        <c:tickLblPos val="nextTo"/>
        <c:spPr>
          <a:ln w="3175">
            <a:solidFill>
              <a:srgbClr val="000000"/>
            </a:solidFill>
            <a:prstDash val="solid"/>
          </a:ln>
        </c:spPr>
        <c:txPr>
          <a:bodyPr rot="0" vert="horz"/>
          <a:lstStyle/>
          <a:p>
            <a:pPr>
              <a:defRPr/>
            </a:pPr>
            <a:endParaRPr lang="en-US"/>
          </a:p>
        </c:txPr>
        <c:crossAx val="557848200"/>
        <c:crosses val="autoZero"/>
        <c:crossBetween val="between"/>
      </c:valAx>
      <c:spPr>
        <a:noFill/>
        <a:ln w="25400">
          <a:noFill/>
        </a:ln>
      </c:spPr>
    </c:plotArea>
    <c:plotVisOnly val="1"/>
    <c:dispBlanksAs val="gap"/>
    <c:showDLblsOverMax val="0"/>
  </c:chart>
  <c:spPr>
    <a:solidFill>
      <a:srgbClr val="FFFFFF"/>
    </a:solidFill>
    <a:ln w="3175">
      <a:noFill/>
      <a:prstDash val="solid"/>
    </a:ln>
  </c:spPr>
  <c:txPr>
    <a:bodyPr/>
    <a:lstStyle/>
    <a:p>
      <a:pPr>
        <a:defRPr sz="600" b="0" i="0" u="none" strike="noStrike" baseline="0">
          <a:solidFill>
            <a:srgbClr val="000000"/>
          </a:solidFill>
          <a:latin typeface="Arial"/>
          <a:ea typeface="Arial"/>
          <a:cs typeface="Arial"/>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5EBA64-CC23-4A85-90F8-7A5EC6FB4242}" type="datetimeFigureOut">
              <a:rPr lang="en-GB" smtClean="0"/>
              <a:t>04/09/2023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76FDC-54D5-4BDC-A5F0-9DF60F280575}" type="slidenum">
              <a:rPr lang="en-GB" smtClean="0"/>
              <a:t>‹#›</a:t>
            </a:fld>
            <a:endParaRPr lang="en-GB"/>
          </a:p>
        </p:txBody>
      </p:sp>
    </p:spTree>
    <p:extLst>
      <p:ext uri="{BB962C8B-B14F-4D97-AF65-F5344CB8AC3E}">
        <p14:creationId xmlns:p14="http://schemas.microsoft.com/office/powerpoint/2010/main" val="3203968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E9CCDCB-F8B1-4A88-8EDD-C4647E26D274}" type="slidenum">
              <a:rPr lang="en-GB" smtClean="0"/>
              <a:t>2</a:t>
            </a:fld>
            <a:endParaRPr lang="en-GB"/>
          </a:p>
        </p:txBody>
      </p:sp>
    </p:spTree>
    <p:extLst>
      <p:ext uri="{BB962C8B-B14F-4D97-AF65-F5344CB8AC3E}">
        <p14:creationId xmlns:p14="http://schemas.microsoft.com/office/powerpoint/2010/main" val="57457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12</a:t>
            </a:fld>
            <a:endParaRPr lang="en-GB"/>
          </a:p>
        </p:txBody>
      </p:sp>
    </p:spTree>
    <p:extLst>
      <p:ext uri="{BB962C8B-B14F-4D97-AF65-F5344CB8AC3E}">
        <p14:creationId xmlns:p14="http://schemas.microsoft.com/office/powerpoint/2010/main" val="921061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13</a:t>
            </a:fld>
            <a:endParaRPr lang="en-GB"/>
          </a:p>
        </p:txBody>
      </p:sp>
    </p:spTree>
    <p:extLst>
      <p:ext uri="{BB962C8B-B14F-4D97-AF65-F5344CB8AC3E}">
        <p14:creationId xmlns:p14="http://schemas.microsoft.com/office/powerpoint/2010/main" val="1267443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14</a:t>
            </a:fld>
            <a:endParaRPr lang="en-GB"/>
          </a:p>
        </p:txBody>
      </p:sp>
    </p:spTree>
    <p:extLst>
      <p:ext uri="{BB962C8B-B14F-4D97-AF65-F5344CB8AC3E}">
        <p14:creationId xmlns:p14="http://schemas.microsoft.com/office/powerpoint/2010/main" val="29625134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15</a:t>
            </a:fld>
            <a:endParaRPr lang="en-GB"/>
          </a:p>
        </p:txBody>
      </p:sp>
    </p:spTree>
    <p:extLst>
      <p:ext uri="{BB962C8B-B14F-4D97-AF65-F5344CB8AC3E}">
        <p14:creationId xmlns:p14="http://schemas.microsoft.com/office/powerpoint/2010/main" val="2551731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16</a:t>
            </a:fld>
            <a:endParaRPr lang="en-GB"/>
          </a:p>
        </p:txBody>
      </p:sp>
    </p:spTree>
    <p:extLst>
      <p:ext uri="{BB962C8B-B14F-4D97-AF65-F5344CB8AC3E}">
        <p14:creationId xmlns:p14="http://schemas.microsoft.com/office/powerpoint/2010/main" val="35522241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17</a:t>
            </a:fld>
            <a:endParaRPr lang="en-GB"/>
          </a:p>
        </p:txBody>
      </p:sp>
    </p:spTree>
    <p:extLst>
      <p:ext uri="{BB962C8B-B14F-4D97-AF65-F5344CB8AC3E}">
        <p14:creationId xmlns:p14="http://schemas.microsoft.com/office/powerpoint/2010/main" val="9160381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18</a:t>
            </a:fld>
            <a:endParaRPr lang="en-GB"/>
          </a:p>
        </p:txBody>
      </p:sp>
    </p:spTree>
    <p:extLst>
      <p:ext uri="{BB962C8B-B14F-4D97-AF65-F5344CB8AC3E}">
        <p14:creationId xmlns:p14="http://schemas.microsoft.com/office/powerpoint/2010/main" val="3190429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19</a:t>
            </a:fld>
            <a:endParaRPr lang="en-GB"/>
          </a:p>
        </p:txBody>
      </p:sp>
    </p:spTree>
    <p:extLst>
      <p:ext uri="{BB962C8B-B14F-4D97-AF65-F5344CB8AC3E}">
        <p14:creationId xmlns:p14="http://schemas.microsoft.com/office/powerpoint/2010/main" val="36114441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20</a:t>
            </a:fld>
            <a:endParaRPr lang="en-GB"/>
          </a:p>
        </p:txBody>
      </p:sp>
    </p:spTree>
    <p:extLst>
      <p:ext uri="{BB962C8B-B14F-4D97-AF65-F5344CB8AC3E}">
        <p14:creationId xmlns:p14="http://schemas.microsoft.com/office/powerpoint/2010/main" val="2749097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475AA9A-1910-47BC-A9F4-7306E520F352}" type="slidenum">
              <a:rPr lang="en-GB" smtClean="0"/>
              <a:t>3</a:t>
            </a:fld>
            <a:endParaRPr lang="en-GB"/>
          </a:p>
        </p:txBody>
      </p:sp>
    </p:spTree>
    <p:extLst>
      <p:ext uri="{BB962C8B-B14F-4D97-AF65-F5344CB8AC3E}">
        <p14:creationId xmlns:p14="http://schemas.microsoft.com/office/powerpoint/2010/main" val="3074783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endParaRPr dirty="0"/>
          </a:p>
        </p:txBody>
      </p:sp>
    </p:spTree>
    <p:extLst>
      <p:ext uri="{BB962C8B-B14F-4D97-AF65-F5344CB8AC3E}">
        <p14:creationId xmlns:p14="http://schemas.microsoft.com/office/powerpoint/2010/main" val="923611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endParaRPr dirty="0"/>
          </a:p>
        </p:txBody>
      </p:sp>
    </p:spTree>
    <p:extLst>
      <p:ext uri="{BB962C8B-B14F-4D97-AF65-F5344CB8AC3E}">
        <p14:creationId xmlns:p14="http://schemas.microsoft.com/office/powerpoint/2010/main" val="484137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endParaRPr dirty="0"/>
          </a:p>
        </p:txBody>
      </p:sp>
    </p:spTree>
    <p:extLst>
      <p:ext uri="{BB962C8B-B14F-4D97-AF65-F5344CB8AC3E}">
        <p14:creationId xmlns:p14="http://schemas.microsoft.com/office/powerpoint/2010/main" val="1277069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endParaRPr dirty="0"/>
          </a:p>
        </p:txBody>
      </p:sp>
    </p:spTree>
    <p:extLst>
      <p:ext uri="{BB962C8B-B14F-4D97-AF65-F5344CB8AC3E}">
        <p14:creationId xmlns:p14="http://schemas.microsoft.com/office/powerpoint/2010/main" val="2336364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9</a:t>
            </a:fld>
            <a:endParaRPr lang="en-GB"/>
          </a:p>
        </p:txBody>
      </p:sp>
    </p:spTree>
    <p:extLst>
      <p:ext uri="{BB962C8B-B14F-4D97-AF65-F5344CB8AC3E}">
        <p14:creationId xmlns:p14="http://schemas.microsoft.com/office/powerpoint/2010/main" val="1369910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10</a:t>
            </a:fld>
            <a:endParaRPr lang="en-GB"/>
          </a:p>
        </p:txBody>
      </p:sp>
    </p:spTree>
    <p:extLst>
      <p:ext uri="{BB962C8B-B14F-4D97-AF65-F5344CB8AC3E}">
        <p14:creationId xmlns:p14="http://schemas.microsoft.com/office/powerpoint/2010/main" val="1962221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75AA9A-1910-47BC-A9F4-7306E520F352}" type="slidenum">
              <a:rPr lang="en-GB" smtClean="0"/>
              <a:t>11</a:t>
            </a:fld>
            <a:endParaRPr lang="en-GB"/>
          </a:p>
        </p:txBody>
      </p:sp>
    </p:spTree>
    <p:extLst>
      <p:ext uri="{BB962C8B-B14F-4D97-AF65-F5344CB8AC3E}">
        <p14:creationId xmlns:p14="http://schemas.microsoft.com/office/powerpoint/2010/main" val="315678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407099F-EA12-4FCB-8935-818EE18BCD69}"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303978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407099F-EA12-4FCB-8935-818EE18BCD69}"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38261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407099F-EA12-4FCB-8935-818EE18BCD69}"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2927948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7CDD787-0744-440B-AA5A-BCF8ABAE3E42}"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310927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CDD787-0744-440B-AA5A-BCF8ABAE3E42}"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1162035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CDD787-0744-440B-AA5A-BCF8ABAE3E42}"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3593401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7CDD787-0744-440B-AA5A-BCF8ABAE3E42}"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12426685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7CDD787-0744-440B-AA5A-BCF8ABAE3E42}" type="datetimeFigureOut">
              <a:rPr lang="en-GB" smtClean="0"/>
              <a:t>04/09/2023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2590672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7CDD787-0744-440B-AA5A-BCF8ABAE3E42}" type="datetimeFigureOut">
              <a:rPr lang="en-GB" smtClean="0"/>
              <a:t>04/09/2023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561398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CDD787-0744-440B-AA5A-BCF8ABAE3E42}" type="datetimeFigureOut">
              <a:rPr lang="en-GB" smtClean="0"/>
              <a:t>04/09/2023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795415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CDD787-0744-440B-AA5A-BCF8ABAE3E42}"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287901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407099F-EA12-4FCB-8935-818EE18BCD69}"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19258120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CDD787-0744-440B-AA5A-BCF8ABAE3E42}"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1942908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CDD787-0744-440B-AA5A-BCF8ABAE3E42}"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36295843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CDD787-0744-440B-AA5A-BCF8ABAE3E42}"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7FE388-B24A-4FD4-AAB3-0427CAF615BF}" type="slidenum">
              <a:rPr lang="en-GB" smtClean="0"/>
              <a:t>‹#›</a:t>
            </a:fld>
            <a:endParaRPr lang="en-GB"/>
          </a:p>
        </p:txBody>
      </p:sp>
    </p:spTree>
    <p:extLst>
      <p:ext uri="{BB962C8B-B14F-4D97-AF65-F5344CB8AC3E}">
        <p14:creationId xmlns:p14="http://schemas.microsoft.com/office/powerpoint/2010/main" val="16964022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F40FB74-A9C3-43FF-9890-0512335136FB}" type="datetime1">
              <a:rPr lang="en-US" smtClean="0"/>
              <a:t>9/4/2023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7476896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2E632E-F5B7-45E1-85EB-E53AD0B8ED5B}" type="datetime1">
              <a:rPr lang="en-US" smtClean="0"/>
              <a:t>9/4/2023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144985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55F8C29-570D-4A8E-8259-DE292F055129}" type="datetime1">
              <a:rPr lang="en-US" smtClean="0"/>
              <a:t>9/4/2023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268814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C5FE08-4F34-4D0C-813E-DB48874D1448}" type="datetime1">
              <a:rPr lang="en-US" smtClean="0"/>
              <a:t>9/4/2023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043315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FAA201-3645-41E0-844F-7C6F82AFD267}" type="datetime1">
              <a:rPr lang="en-US" smtClean="0"/>
              <a:t>9/4/2023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256924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3A491F-536A-4F5A-A046-BAA84196F72B}" type="datetime1">
              <a:rPr lang="en-US" smtClean="0"/>
              <a:t>9/4/2023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2809139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59880-2B92-4E8F-B6E6-729C90184D40}" type="datetime1">
              <a:rPr lang="en-US" smtClean="0"/>
              <a:t>9/4/2023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358181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07099F-EA12-4FCB-8935-818EE18BCD69}"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22582941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B4C30D-8485-4D23-88AA-21EDB157FB1C}" type="datetime1">
              <a:rPr lang="en-US" smtClean="0"/>
              <a:t>9/4/2023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933904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EF0A4DB-F069-4B18-8FAF-12BDD2FA9299}" type="datetime1">
              <a:rPr lang="en-US" smtClean="0"/>
              <a:t>9/4/2023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8848075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8E8C07-83B9-467A-A747-82874EAAA80D}" type="datetime1">
              <a:rPr lang="en-US" smtClean="0"/>
              <a:t>9/4/2023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5532142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C0CB12-CE23-46BC-A18C-94095AEFC9D1}" type="datetime1">
              <a:rPr lang="en-US" smtClean="0"/>
              <a:t>9/4/2023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9826409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BF712-2855-4CB2-9170-296104ABCE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F6B0F59-5A47-42E3-B576-77D06DEB77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38D7797-6DAB-4993-959F-4278283CB63F}"/>
              </a:ext>
            </a:extLst>
          </p:cNvPr>
          <p:cNvSpPr>
            <a:spLocks noGrp="1"/>
          </p:cNvSpPr>
          <p:nvPr>
            <p:ph type="dt" sz="half" idx="10"/>
          </p:nvPr>
        </p:nvSpPr>
        <p:spPr/>
        <p:txBody>
          <a:bodyPr/>
          <a:lstStyle/>
          <a:p>
            <a:fld id="{4EFD2BFC-A21F-4F8A-959C-EE0665E94138}" type="datetime1">
              <a:rPr lang="en-US" smtClean="0"/>
              <a:t>9/4/2023</a:t>
            </a:fld>
            <a:endParaRPr lang="en-GB"/>
          </a:p>
        </p:txBody>
      </p:sp>
      <p:sp>
        <p:nvSpPr>
          <p:cNvPr id="5" name="Footer Placeholder 4">
            <a:extLst>
              <a:ext uri="{FF2B5EF4-FFF2-40B4-BE49-F238E27FC236}">
                <a16:creationId xmlns:a16="http://schemas.microsoft.com/office/drawing/2014/main" id="{4CA4FA5C-476D-4821-8136-7E47E8EEBF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8B8FB6-471A-4B07-9CC0-97E1365DCFFE}"/>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40769249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D73EE-1B89-45D8-887F-2B3C3542B5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387384-3254-4108-94AF-8765914DBC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6287F9-4DE9-4880-9652-A556CB97377A}"/>
              </a:ext>
            </a:extLst>
          </p:cNvPr>
          <p:cNvSpPr>
            <a:spLocks noGrp="1"/>
          </p:cNvSpPr>
          <p:nvPr>
            <p:ph type="dt" sz="half" idx="10"/>
          </p:nvPr>
        </p:nvSpPr>
        <p:spPr/>
        <p:txBody>
          <a:bodyPr/>
          <a:lstStyle/>
          <a:p>
            <a:fld id="{B7666F29-CEE9-434D-82AB-BCE5E6518B7E}" type="datetime1">
              <a:rPr lang="en-US" smtClean="0"/>
              <a:t>9/4/2023</a:t>
            </a:fld>
            <a:endParaRPr lang="en-GB"/>
          </a:p>
        </p:txBody>
      </p:sp>
      <p:sp>
        <p:nvSpPr>
          <p:cNvPr id="5" name="Footer Placeholder 4">
            <a:extLst>
              <a:ext uri="{FF2B5EF4-FFF2-40B4-BE49-F238E27FC236}">
                <a16:creationId xmlns:a16="http://schemas.microsoft.com/office/drawing/2014/main" id="{65B71C7B-FB21-4E82-9C91-8CCE5036A8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DD0DD9-C583-4C50-B912-6D459693C97C}"/>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20973476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B8EF9-D00B-4461-92AA-4C8B2D5D99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CA5784-B593-42B3-A718-755A4D16CC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13F66B-723B-473A-B5A1-2A8C50870C6A}"/>
              </a:ext>
            </a:extLst>
          </p:cNvPr>
          <p:cNvSpPr>
            <a:spLocks noGrp="1"/>
          </p:cNvSpPr>
          <p:nvPr>
            <p:ph type="dt" sz="half" idx="10"/>
          </p:nvPr>
        </p:nvSpPr>
        <p:spPr/>
        <p:txBody>
          <a:bodyPr/>
          <a:lstStyle/>
          <a:p>
            <a:fld id="{36A3F4DF-5469-41C7-AFA1-3F34C66E2031}" type="datetime1">
              <a:rPr lang="en-US" smtClean="0"/>
              <a:t>9/4/2023</a:t>
            </a:fld>
            <a:endParaRPr lang="en-GB"/>
          </a:p>
        </p:txBody>
      </p:sp>
      <p:sp>
        <p:nvSpPr>
          <p:cNvPr id="5" name="Footer Placeholder 4">
            <a:extLst>
              <a:ext uri="{FF2B5EF4-FFF2-40B4-BE49-F238E27FC236}">
                <a16:creationId xmlns:a16="http://schemas.microsoft.com/office/drawing/2014/main" id="{7ADFE0B9-F153-4F23-A0E8-75BD3283D2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C6A697-1827-4D0C-98F3-0EE9213DDF94}"/>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12240537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18408-C649-4A9B-92C9-07356746AF9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17EA1-5D4A-4684-871E-5745BAB8BE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300B729-CD0D-4452-B142-2E4FE771E3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DB77020-ABAE-45C7-82D4-A7A4407A4A5E}"/>
              </a:ext>
            </a:extLst>
          </p:cNvPr>
          <p:cNvSpPr>
            <a:spLocks noGrp="1"/>
          </p:cNvSpPr>
          <p:nvPr>
            <p:ph type="dt" sz="half" idx="10"/>
          </p:nvPr>
        </p:nvSpPr>
        <p:spPr/>
        <p:txBody>
          <a:bodyPr/>
          <a:lstStyle/>
          <a:p>
            <a:fld id="{EA8979F7-EF98-496A-9094-F9D390530866}" type="datetime1">
              <a:rPr lang="en-US" smtClean="0"/>
              <a:t>9/4/2023</a:t>
            </a:fld>
            <a:endParaRPr lang="en-GB"/>
          </a:p>
        </p:txBody>
      </p:sp>
      <p:sp>
        <p:nvSpPr>
          <p:cNvPr id="6" name="Footer Placeholder 5">
            <a:extLst>
              <a:ext uri="{FF2B5EF4-FFF2-40B4-BE49-F238E27FC236}">
                <a16:creationId xmlns:a16="http://schemas.microsoft.com/office/drawing/2014/main" id="{C29669AB-FA36-4A37-A523-61CD9C21DC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ECF0E8-70D7-4F24-AA2E-2E60B9301D6F}"/>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1398643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A3ECD-C02A-47D4-AA42-D14BD9B23A1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DED17C4-EEFA-4A91-9757-F88AB65A73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874F33-1621-444F-BB87-DAE44EA106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E90D87C-1689-4208-B841-3AE687E1A8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032687-A8A9-4CAE-BF62-0F6CCEC73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217B742-CEAD-4823-A8C8-BFD0340F202B}"/>
              </a:ext>
            </a:extLst>
          </p:cNvPr>
          <p:cNvSpPr>
            <a:spLocks noGrp="1"/>
          </p:cNvSpPr>
          <p:nvPr>
            <p:ph type="dt" sz="half" idx="10"/>
          </p:nvPr>
        </p:nvSpPr>
        <p:spPr/>
        <p:txBody>
          <a:bodyPr/>
          <a:lstStyle/>
          <a:p>
            <a:fld id="{5B353FF4-9886-4A8D-ACE0-B0C53E2127FE}" type="datetime1">
              <a:rPr lang="en-US" smtClean="0"/>
              <a:t>9/4/2023</a:t>
            </a:fld>
            <a:endParaRPr lang="en-GB"/>
          </a:p>
        </p:txBody>
      </p:sp>
      <p:sp>
        <p:nvSpPr>
          <p:cNvPr id="8" name="Footer Placeholder 7">
            <a:extLst>
              <a:ext uri="{FF2B5EF4-FFF2-40B4-BE49-F238E27FC236}">
                <a16:creationId xmlns:a16="http://schemas.microsoft.com/office/drawing/2014/main" id="{B9832CC4-D73E-4A5E-943B-5AB2910B853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906415-B024-45EB-8911-158E15CCDE58}"/>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418448365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445EC-B093-470D-8671-1AC0EE42D58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E1D1C6-7C4B-4033-96F8-8C6B8A6C59D1}"/>
              </a:ext>
            </a:extLst>
          </p:cNvPr>
          <p:cNvSpPr>
            <a:spLocks noGrp="1"/>
          </p:cNvSpPr>
          <p:nvPr>
            <p:ph type="dt" sz="half" idx="10"/>
          </p:nvPr>
        </p:nvSpPr>
        <p:spPr/>
        <p:txBody>
          <a:bodyPr/>
          <a:lstStyle/>
          <a:p>
            <a:fld id="{E50D7F45-6DE0-4BC3-8542-B10EEE48E61A}" type="datetime1">
              <a:rPr lang="en-US" smtClean="0"/>
              <a:t>9/4/2023</a:t>
            </a:fld>
            <a:endParaRPr lang="en-GB"/>
          </a:p>
        </p:txBody>
      </p:sp>
      <p:sp>
        <p:nvSpPr>
          <p:cNvPr id="4" name="Footer Placeholder 3">
            <a:extLst>
              <a:ext uri="{FF2B5EF4-FFF2-40B4-BE49-F238E27FC236}">
                <a16:creationId xmlns:a16="http://schemas.microsoft.com/office/drawing/2014/main" id="{E6CFB926-7999-4425-ADC0-128E6F11DD1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8DE23A-B207-4116-B9A9-965919E5B96F}"/>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3037235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407099F-EA12-4FCB-8935-818EE18BCD69}"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39273499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D8D150-472E-4FFC-9D97-11509F938D2A}"/>
              </a:ext>
            </a:extLst>
          </p:cNvPr>
          <p:cNvSpPr>
            <a:spLocks noGrp="1"/>
          </p:cNvSpPr>
          <p:nvPr>
            <p:ph type="dt" sz="half" idx="10"/>
          </p:nvPr>
        </p:nvSpPr>
        <p:spPr/>
        <p:txBody>
          <a:bodyPr/>
          <a:lstStyle/>
          <a:p>
            <a:fld id="{66BA1C40-38F4-4343-8F6F-EF17C8A69D08}" type="datetime1">
              <a:rPr lang="en-US" smtClean="0"/>
              <a:t>9/4/2023</a:t>
            </a:fld>
            <a:endParaRPr lang="en-GB"/>
          </a:p>
        </p:txBody>
      </p:sp>
      <p:sp>
        <p:nvSpPr>
          <p:cNvPr id="3" name="Footer Placeholder 2">
            <a:extLst>
              <a:ext uri="{FF2B5EF4-FFF2-40B4-BE49-F238E27FC236}">
                <a16:creationId xmlns:a16="http://schemas.microsoft.com/office/drawing/2014/main" id="{E5138222-CF6F-4164-B784-7669CD0BD05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EE4B6D6-3134-4BED-9777-3243DC1BC225}"/>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36521095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CD0A8-6188-4974-90D2-8561AC469C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BD1E8A-C2DE-4104-AEA2-57105EC4E2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2ED476-A5F9-4F3C-89EC-058DC4A035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7DBBE9-34BA-48FC-9E10-8079A24CD7FD}"/>
              </a:ext>
            </a:extLst>
          </p:cNvPr>
          <p:cNvSpPr>
            <a:spLocks noGrp="1"/>
          </p:cNvSpPr>
          <p:nvPr>
            <p:ph type="dt" sz="half" idx="10"/>
          </p:nvPr>
        </p:nvSpPr>
        <p:spPr/>
        <p:txBody>
          <a:bodyPr/>
          <a:lstStyle/>
          <a:p>
            <a:fld id="{6667C371-9342-43E4-89B8-8F7F3C5D2101}" type="datetime1">
              <a:rPr lang="en-US" smtClean="0"/>
              <a:t>9/4/2023</a:t>
            </a:fld>
            <a:endParaRPr lang="en-GB"/>
          </a:p>
        </p:txBody>
      </p:sp>
      <p:sp>
        <p:nvSpPr>
          <p:cNvPr id="6" name="Footer Placeholder 5">
            <a:extLst>
              <a:ext uri="{FF2B5EF4-FFF2-40B4-BE49-F238E27FC236}">
                <a16:creationId xmlns:a16="http://schemas.microsoft.com/office/drawing/2014/main" id="{1B909D59-6069-4C41-88A9-CA15E0CD00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2DC6CB-5504-4C9C-9163-A73BA97848DA}"/>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20580170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EC4E8-81BA-4C35-B0C8-25E90EDD3E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4D552D-6D19-45E0-8DDB-6CDE7AC0DF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8084E4-543D-438B-9E72-CE7EEF122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FFF712-D427-4FA6-ACD7-B10E25F51DC7}"/>
              </a:ext>
            </a:extLst>
          </p:cNvPr>
          <p:cNvSpPr>
            <a:spLocks noGrp="1"/>
          </p:cNvSpPr>
          <p:nvPr>
            <p:ph type="dt" sz="half" idx="10"/>
          </p:nvPr>
        </p:nvSpPr>
        <p:spPr/>
        <p:txBody>
          <a:bodyPr/>
          <a:lstStyle/>
          <a:p>
            <a:fld id="{7CD94E83-C6A3-4FB9-83B3-48842F28D1E0}" type="datetime1">
              <a:rPr lang="en-US" smtClean="0"/>
              <a:t>9/4/2023</a:t>
            </a:fld>
            <a:endParaRPr lang="en-GB"/>
          </a:p>
        </p:txBody>
      </p:sp>
      <p:sp>
        <p:nvSpPr>
          <p:cNvPr id="6" name="Footer Placeholder 5">
            <a:extLst>
              <a:ext uri="{FF2B5EF4-FFF2-40B4-BE49-F238E27FC236}">
                <a16:creationId xmlns:a16="http://schemas.microsoft.com/office/drawing/2014/main" id="{508DAFB5-EBEE-4F31-A473-2D40394AD9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031F2B-4E6D-4775-8985-90EDDF2690EF}"/>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39352188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5B719-A2C5-422A-8DE1-893A2E0F7FD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44008C-A269-41F5-9899-C84B3FFC94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75E4D7-0793-49A6-AA7E-2FB0FF0AF149}"/>
              </a:ext>
            </a:extLst>
          </p:cNvPr>
          <p:cNvSpPr>
            <a:spLocks noGrp="1"/>
          </p:cNvSpPr>
          <p:nvPr>
            <p:ph type="dt" sz="half" idx="10"/>
          </p:nvPr>
        </p:nvSpPr>
        <p:spPr/>
        <p:txBody>
          <a:bodyPr/>
          <a:lstStyle/>
          <a:p>
            <a:fld id="{D990AE87-1D7C-4AD1-9FBE-2E7794E56B22}" type="datetime1">
              <a:rPr lang="en-US" smtClean="0"/>
              <a:t>9/4/2023</a:t>
            </a:fld>
            <a:endParaRPr lang="en-GB"/>
          </a:p>
        </p:txBody>
      </p:sp>
      <p:sp>
        <p:nvSpPr>
          <p:cNvPr id="5" name="Footer Placeholder 4">
            <a:extLst>
              <a:ext uri="{FF2B5EF4-FFF2-40B4-BE49-F238E27FC236}">
                <a16:creationId xmlns:a16="http://schemas.microsoft.com/office/drawing/2014/main" id="{CA91E645-0539-4EF6-8EB7-588B2B5BFE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B64A6F-BF63-4350-8012-BC564F0E2B8B}"/>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10465552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D8DB5C-C8BB-4A9C-AA7E-8218471C13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52C46C8-E5A1-427D-8BB9-EFD6A9D62F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D8DE17-42D3-4014-98CA-0798B74542E3}"/>
              </a:ext>
            </a:extLst>
          </p:cNvPr>
          <p:cNvSpPr>
            <a:spLocks noGrp="1"/>
          </p:cNvSpPr>
          <p:nvPr>
            <p:ph type="dt" sz="half" idx="10"/>
          </p:nvPr>
        </p:nvSpPr>
        <p:spPr/>
        <p:txBody>
          <a:bodyPr/>
          <a:lstStyle/>
          <a:p>
            <a:fld id="{944C7923-FDDA-4F95-B006-B05A91A144EC}" type="datetime1">
              <a:rPr lang="en-US" smtClean="0"/>
              <a:t>9/4/2023</a:t>
            </a:fld>
            <a:endParaRPr lang="en-GB"/>
          </a:p>
        </p:txBody>
      </p:sp>
      <p:sp>
        <p:nvSpPr>
          <p:cNvPr id="5" name="Footer Placeholder 4">
            <a:extLst>
              <a:ext uri="{FF2B5EF4-FFF2-40B4-BE49-F238E27FC236}">
                <a16:creationId xmlns:a16="http://schemas.microsoft.com/office/drawing/2014/main" id="{C0AA6F4E-BBD0-4A55-A3AC-A157B8811E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BA3355-2E8D-4F72-A8EE-5ABE402ECFD0}"/>
              </a:ext>
            </a:extLst>
          </p:cNvPr>
          <p:cNvSpPr>
            <a:spLocks noGrp="1"/>
          </p:cNvSpPr>
          <p:nvPr>
            <p:ph type="sldNum" sz="quarter" idx="12"/>
          </p:nvPr>
        </p:nvSpPr>
        <p:spPr/>
        <p:txBody>
          <a:bodyPr/>
          <a:lstStyle/>
          <a:p>
            <a:fld id="{B6130A72-3FC1-4778-822A-BC0FC8CDF5DA}" type="slidenum">
              <a:rPr lang="en-GB" smtClean="0"/>
              <a:t>‹#›</a:t>
            </a:fld>
            <a:endParaRPr lang="en-GB"/>
          </a:p>
        </p:txBody>
      </p:sp>
    </p:spTree>
    <p:extLst>
      <p:ext uri="{BB962C8B-B14F-4D97-AF65-F5344CB8AC3E}">
        <p14:creationId xmlns:p14="http://schemas.microsoft.com/office/powerpoint/2010/main" val="5936845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853F7C6-E46D-4DD4-8819-DFF34B0E01E5}"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55326885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853F7C6-E46D-4DD4-8819-DFF34B0E01E5}"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20822879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53F7C6-E46D-4DD4-8819-DFF34B0E01E5}"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293497592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853F7C6-E46D-4DD4-8819-DFF34B0E01E5}"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146239883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853F7C6-E46D-4DD4-8819-DFF34B0E01E5}" type="datetimeFigureOut">
              <a:rPr lang="en-GB" smtClean="0"/>
              <a:t>04/09/2023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3507983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407099F-EA12-4FCB-8935-818EE18BCD69}" type="datetimeFigureOut">
              <a:rPr lang="en-GB" smtClean="0"/>
              <a:t>04/09/2023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15168897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853F7C6-E46D-4DD4-8819-DFF34B0E01E5}" type="datetimeFigureOut">
              <a:rPr lang="en-GB" smtClean="0"/>
              <a:t>04/09/2023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429456341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3F7C6-E46D-4DD4-8819-DFF34B0E01E5}" type="datetimeFigureOut">
              <a:rPr lang="en-GB" smtClean="0"/>
              <a:t>04/09/2023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8491409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53F7C6-E46D-4DD4-8819-DFF34B0E01E5}"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4020826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53F7C6-E46D-4DD4-8819-DFF34B0E01E5}"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104079855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853F7C6-E46D-4DD4-8819-DFF34B0E01E5}"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61627173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853F7C6-E46D-4DD4-8819-DFF34B0E01E5}" type="datetimeFigureOut">
              <a:rPr lang="en-GB" smtClean="0"/>
              <a:t>04/09/2023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C29B30-6E4F-41BA-B5CF-FF444068F7A0}" type="slidenum">
              <a:rPr lang="en-GB" smtClean="0"/>
              <a:t>‹#›</a:t>
            </a:fld>
            <a:endParaRPr lang="en-GB"/>
          </a:p>
        </p:txBody>
      </p:sp>
    </p:spTree>
    <p:extLst>
      <p:ext uri="{BB962C8B-B14F-4D97-AF65-F5344CB8AC3E}">
        <p14:creationId xmlns:p14="http://schemas.microsoft.com/office/powerpoint/2010/main" val="2833094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407099F-EA12-4FCB-8935-818EE18BCD69}" type="datetimeFigureOut">
              <a:rPr lang="en-GB" smtClean="0"/>
              <a:t>04/09/2023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3312795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07099F-EA12-4FCB-8935-818EE18BCD69}" type="datetimeFigureOut">
              <a:rPr lang="en-GB" smtClean="0"/>
              <a:t>04/09/2023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3280425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07099F-EA12-4FCB-8935-818EE18BCD69}"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285494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07099F-EA12-4FCB-8935-818EE18BCD69}" type="datetimeFigureOut">
              <a:rPr lang="en-GB" smtClean="0"/>
              <a:t>04/09/2023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55E5E4-1081-4A63-A88D-C58AF22653A8}" type="slidenum">
              <a:rPr lang="en-GB" smtClean="0"/>
              <a:t>‹#›</a:t>
            </a:fld>
            <a:endParaRPr lang="en-GB"/>
          </a:p>
        </p:txBody>
      </p:sp>
    </p:spTree>
    <p:extLst>
      <p:ext uri="{BB962C8B-B14F-4D97-AF65-F5344CB8AC3E}">
        <p14:creationId xmlns:p14="http://schemas.microsoft.com/office/powerpoint/2010/main" val="3012174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7099F-EA12-4FCB-8935-818EE18BCD69}" type="datetimeFigureOut">
              <a:rPr lang="en-GB" smtClean="0"/>
              <a:t>04/09/2023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5E5E4-1081-4A63-A88D-C58AF22653A8}" type="slidenum">
              <a:rPr lang="en-GB" smtClean="0"/>
              <a:t>‹#›</a:t>
            </a:fld>
            <a:endParaRPr lang="en-GB"/>
          </a:p>
        </p:txBody>
      </p:sp>
    </p:spTree>
    <p:extLst>
      <p:ext uri="{BB962C8B-B14F-4D97-AF65-F5344CB8AC3E}">
        <p14:creationId xmlns:p14="http://schemas.microsoft.com/office/powerpoint/2010/main" val="21569983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DD787-0744-440B-AA5A-BCF8ABAE3E42}" type="datetimeFigureOut">
              <a:rPr lang="en-GB" smtClean="0"/>
              <a:t>04/09/2023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7FE388-B24A-4FD4-AAB3-0427CAF615BF}" type="slidenum">
              <a:rPr lang="en-GB" smtClean="0"/>
              <a:t>‹#›</a:t>
            </a:fld>
            <a:endParaRPr lang="en-GB"/>
          </a:p>
        </p:txBody>
      </p:sp>
    </p:spTree>
    <p:extLst>
      <p:ext uri="{BB962C8B-B14F-4D97-AF65-F5344CB8AC3E}">
        <p14:creationId xmlns:p14="http://schemas.microsoft.com/office/powerpoint/2010/main" val="34146759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836AF5-2671-4654-AE2B-8185E9D7FDDC}" type="datetime1">
              <a:rPr lang="en-US" smtClean="0"/>
              <a:t>9/4/2023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D807A-D3EC-4DEA-86E2-120E4093F1A6}" type="slidenum">
              <a:rPr lang="en-US" smtClean="0"/>
              <a:t>‹#›</a:t>
            </a:fld>
            <a:endParaRPr lang="en-US"/>
          </a:p>
        </p:txBody>
      </p:sp>
    </p:spTree>
    <p:extLst>
      <p:ext uri="{BB962C8B-B14F-4D97-AF65-F5344CB8AC3E}">
        <p14:creationId xmlns:p14="http://schemas.microsoft.com/office/powerpoint/2010/main" val="1423691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C5B0E7-F97F-4370-AB9F-383796FAB7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9E43A4-E593-4768-A8A9-2675D5918A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8D9172-5D42-4ADC-9E64-C8E7A3906B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BD626-3163-434B-9010-93ECDCC3C096}" type="datetime1">
              <a:rPr lang="en-US" smtClean="0"/>
              <a:t>9/4/2023</a:t>
            </a:fld>
            <a:endParaRPr lang="en-GB"/>
          </a:p>
        </p:txBody>
      </p:sp>
      <p:sp>
        <p:nvSpPr>
          <p:cNvPr id="5" name="Footer Placeholder 4">
            <a:extLst>
              <a:ext uri="{FF2B5EF4-FFF2-40B4-BE49-F238E27FC236}">
                <a16:creationId xmlns:a16="http://schemas.microsoft.com/office/drawing/2014/main" id="{239228A9-3C6A-4169-AB90-410D275437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F0F6886-42E4-4EEE-AE4F-7A3F6E312F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30A72-3FC1-4778-822A-BC0FC8CDF5DA}" type="slidenum">
              <a:rPr lang="en-GB" smtClean="0"/>
              <a:t>‹#›</a:t>
            </a:fld>
            <a:endParaRPr lang="en-GB"/>
          </a:p>
        </p:txBody>
      </p:sp>
    </p:spTree>
    <p:extLst>
      <p:ext uri="{BB962C8B-B14F-4D97-AF65-F5344CB8AC3E}">
        <p14:creationId xmlns:p14="http://schemas.microsoft.com/office/powerpoint/2010/main" val="22392217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53F7C6-E46D-4DD4-8819-DFF34B0E01E5}" type="datetimeFigureOut">
              <a:rPr lang="en-GB" smtClean="0"/>
              <a:t>04/09/2023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29B30-6E4F-41BA-B5CF-FF444068F7A0}" type="slidenum">
              <a:rPr lang="en-GB" smtClean="0"/>
              <a:t>‹#›</a:t>
            </a:fld>
            <a:endParaRPr lang="en-GB"/>
          </a:p>
        </p:txBody>
      </p:sp>
    </p:spTree>
    <p:extLst>
      <p:ext uri="{BB962C8B-B14F-4D97-AF65-F5344CB8AC3E}">
        <p14:creationId xmlns:p14="http://schemas.microsoft.com/office/powerpoint/2010/main" val="2490974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chart" Target="../charts/chart18.xml"/><Relationship Id="rId4" Type="http://schemas.openxmlformats.org/officeDocument/2006/relationships/chart" Target="../charts/chart17.xml"/></Relationships>
</file>

<file path=ppt/slides/_rels/slide1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chart" Target="../charts/chart21.xml"/><Relationship Id="rId4" Type="http://schemas.openxmlformats.org/officeDocument/2006/relationships/chart" Target="../charts/chart20.xml"/></Relationships>
</file>

<file path=ppt/slides/_rels/slide1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chart" Target="../charts/chart24.xml"/><Relationship Id="rId4" Type="http://schemas.openxmlformats.org/officeDocument/2006/relationships/chart" Target="../charts/char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chart" Target="../charts/chart27.xml"/><Relationship Id="rId4" Type="http://schemas.openxmlformats.org/officeDocument/2006/relationships/chart" Target="../charts/chart26.xml"/></Relationships>
</file>

<file path=ppt/slides/_rels/slide1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chart" Target="../charts/chart30.xml"/><Relationship Id="rId4" Type="http://schemas.openxmlformats.org/officeDocument/2006/relationships/chart" Target="../charts/char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chart" Target="../charts/chart33.xml"/><Relationship Id="rId4" Type="http://schemas.openxmlformats.org/officeDocument/2006/relationships/chart" Target="../charts/chart32.xml"/></Relationships>
</file>

<file path=ppt/slides/_rels/slide16.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chart" Target="../charts/chart36.xml"/><Relationship Id="rId4" Type="http://schemas.openxmlformats.org/officeDocument/2006/relationships/chart" Target="../charts/chart35.xml"/></Relationships>
</file>

<file path=ppt/slides/_rels/slide17.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chart" Target="../charts/chart40.xml"/><Relationship Id="rId4" Type="http://schemas.openxmlformats.org/officeDocument/2006/relationships/chart" Target="../charts/chart39.xml"/></Relationships>
</file>

<file path=ppt/slides/_rels/slide19.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chart" Target="../charts/chart4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20.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chart" Target="../charts/chart45.xml"/><Relationship Id="rId4" Type="http://schemas.openxmlformats.org/officeDocument/2006/relationships/chart" Target="../charts/chart44.xml"/></Relationships>
</file>

<file path=ppt/slides/_rels/slide3.xml.rels><?xml version="1.0" encoding="UTF-8" standalone="yes"?>
<Relationships xmlns="http://schemas.openxmlformats.org/package/2006/relationships"><Relationship Id="rId8" Type="http://schemas.openxmlformats.org/officeDocument/2006/relationships/chart" Target="../charts/chart6.xml"/><Relationship Id="rId13" Type="http://schemas.openxmlformats.org/officeDocument/2006/relationships/chart" Target="../charts/chart11.xml"/><Relationship Id="rId3" Type="http://schemas.openxmlformats.org/officeDocument/2006/relationships/chart" Target="../charts/chart1.xml"/><Relationship Id="rId7" Type="http://schemas.openxmlformats.org/officeDocument/2006/relationships/chart" Target="../charts/chart5.xml"/><Relationship Id="rId12" Type="http://schemas.openxmlformats.org/officeDocument/2006/relationships/chart" Target="../charts/chart10.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chart" Target="../charts/chart4.xml"/><Relationship Id="rId11" Type="http://schemas.openxmlformats.org/officeDocument/2006/relationships/chart" Target="../charts/chart9.xml"/><Relationship Id="rId5" Type="http://schemas.openxmlformats.org/officeDocument/2006/relationships/chart" Target="../charts/chart3.xml"/><Relationship Id="rId15" Type="http://schemas.openxmlformats.org/officeDocument/2006/relationships/image" Target="../media/image3.png"/><Relationship Id="rId10" Type="http://schemas.openxmlformats.org/officeDocument/2006/relationships/chart" Target="../charts/chart8.xml"/><Relationship Id="rId4" Type="http://schemas.openxmlformats.org/officeDocument/2006/relationships/chart" Target="../charts/chart2.xml"/><Relationship Id="rId9" Type="http://schemas.openxmlformats.org/officeDocument/2006/relationships/chart" Target="../charts/chart7.xml"/><Relationship Id="rId14" Type="http://schemas.openxmlformats.org/officeDocument/2006/relationships/chart" Target="../charts/char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chart" Target="../charts/chart15.xml"/><Relationship Id="rId4" Type="http://schemas.openxmlformats.org/officeDocument/2006/relationships/chart" Target="../charts/char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22">
            <a:extLst>
              <a:ext uri="{FF2B5EF4-FFF2-40B4-BE49-F238E27FC236}">
                <a16:creationId xmlns:a16="http://schemas.microsoft.com/office/drawing/2014/main" id="{6F5A5072-7B47-4D32-B52A-4EBBF590B8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24">
            <a:extLst>
              <a:ext uri="{FF2B5EF4-FFF2-40B4-BE49-F238E27FC236}">
                <a16:creationId xmlns:a16="http://schemas.microsoft.com/office/drawing/2014/main" id="{9715DAF0-AE1B-46C9-8A6B-DB2AA05AB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26">
            <a:extLst>
              <a:ext uri="{FF2B5EF4-FFF2-40B4-BE49-F238E27FC236}">
                <a16:creationId xmlns:a16="http://schemas.microsoft.com/office/drawing/2014/main" id="{6016219D-510E-4184-9090-6D5578A87B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ectangle 28">
            <a:extLst>
              <a:ext uri="{FF2B5EF4-FFF2-40B4-BE49-F238E27FC236}">
                <a16:creationId xmlns:a16="http://schemas.microsoft.com/office/drawing/2014/main" id="{AFF4A713-7B75-4B21-90D7-5AB19547C7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Freeform: Shape 32">
            <a:extLst>
              <a:ext uri="{FF2B5EF4-FFF2-40B4-BE49-F238E27FC236}">
                <a16:creationId xmlns:a16="http://schemas.microsoft.com/office/drawing/2014/main" id="{C29501E6-A978-4A61-9689-9085AF97A5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7057800-BEB5-4403-BFD0-48288410BCBD}"/>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latin typeface="Arial" panose="020B0604020202020204" pitchFamily="34" charset="0"/>
                <a:ea typeface="Times New Roman" panose="02020603050405020304" pitchFamily="18" charset="0"/>
              </a:rPr>
              <a:t>Progress with delivering our strategy and annual plan</a:t>
            </a:r>
            <a:endParaRPr lang="en-GB" sz="4800">
              <a:solidFill>
                <a:srgbClr val="FFFFFF"/>
              </a:solidFill>
            </a:endParaRPr>
          </a:p>
        </p:txBody>
      </p:sp>
      <p:pic>
        <p:nvPicPr>
          <p:cNvPr id="11" name="Picture 10" descr="East London NHS Foundation Trust RGB BLUE">
            <a:extLst>
              <a:ext uri="{FF2B5EF4-FFF2-40B4-BE49-F238E27FC236}">
                <a16:creationId xmlns:a16="http://schemas.microsoft.com/office/drawing/2014/main" id="{A80C2C2B-1801-415E-BC9E-9C15F431BA9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7881" t="15767" r="6115" b="32674"/>
          <a:stretch/>
        </p:blipFill>
        <p:spPr bwMode="auto">
          <a:xfrm>
            <a:off x="9769877" y="5518807"/>
            <a:ext cx="2142882" cy="1074734"/>
          </a:xfrm>
          <a:prstGeom prst="rect">
            <a:avLst/>
          </a:prstGeom>
          <a:noFill/>
          <a:extLst>
            <a:ext uri="{53640926-AAD7-44D8-BBD7-CCE9431645EC}">
              <a14:shadowObscured xmlns:a14="http://schemas.microsoft.com/office/drawing/2010/main"/>
            </a:ext>
          </a:extLst>
        </p:spPr>
      </p:pic>
      <p:sp>
        <p:nvSpPr>
          <p:cNvPr id="12" name="Subtitle 2">
            <a:extLst>
              <a:ext uri="{FF2B5EF4-FFF2-40B4-BE49-F238E27FC236}">
                <a16:creationId xmlns:a16="http://schemas.microsoft.com/office/drawing/2014/main" id="{CAC5DA8B-4325-42AB-A60D-608619ADD294}"/>
              </a:ext>
            </a:extLst>
          </p:cNvPr>
          <p:cNvSpPr txBox="1">
            <a:spLocks/>
          </p:cNvSpPr>
          <p:nvPr/>
        </p:nvSpPr>
        <p:spPr>
          <a:xfrm>
            <a:off x="519005" y="6122894"/>
            <a:ext cx="7504463" cy="305615"/>
          </a:xfrm>
          <a:prstGeom prst="rect">
            <a:avLst/>
          </a:prstGeom>
        </p:spPr>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defRPr/>
            </a:pPr>
            <a:endParaRPr lang="en-GB" b="1">
              <a:latin typeface="Calibri" panose="020F0502020204030204"/>
              <a:cs typeface="Calibri"/>
            </a:endParaRPr>
          </a:p>
        </p:txBody>
      </p:sp>
      <p:sp>
        <p:nvSpPr>
          <p:cNvPr id="3" name="TextBox 2">
            <a:extLst>
              <a:ext uri="{FF2B5EF4-FFF2-40B4-BE49-F238E27FC236}">
                <a16:creationId xmlns:a16="http://schemas.microsoft.com/office/drawing/2014/main" id="{4A800D53-BD09-6DC0-CF29-BD0FDE4CA109}"/>
              </a:ext>
            </a:extLst>
          </p:cNvPr>
          <p:cNvSpPr txBox="1"/>
          <p:nvPr/>
        </p:nvSpPr>
        <p:spPr>
          <a:xfrm>
            <a:off x="167697" y="6364798"/>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t>September 2023</a:t>
            </a:r>
            <a:endParaRPr lang="en-US" dirty="0"/>
          </a:p>
        </p:txBody>
      </p:sp>
    </p:spTree>
    <p:extLst>
      <p:ext uri="{BB962C8B-B14F-4D97-AF65-F5344CB8AC3E}">
        <p14:creationId xmlns:p14="http://schemas.microsoft.com/office/powerpoint/2010/main" val="381407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nodePh="1">
                                  <p:stCondLst>
                                    <p:cond delay="2000"/>
                                  </p:stCondLst>
                                  <p:endCondLst>
                                    <p:cond evt="begin" delay="0">
                                      <p:tn val="8"/>
                                    </p:cond>
                                  </p:endCondLst>
                                  <p:iterate type="lt">
                                    <p:tmPct val="10000"/>
                                  </p:iterate>
                                  <p:childTnLst>
                                    <p:set>
                                      <p:cBhvr>
                                        <p:cTn id="9" dur="1" fill="hold">
                                          <p:stCondLst>
                                            <p:cond delay="0"/>
                                          </p:stCondLst>
                                        </p:cTn>
                                        <p:tgtEl>
                                          <p:spTgt spid="12">
                                            <p:txEl>
                                              <p:pRg st="0" end="0"/>
                                            </p:txEl>
                                          </p:spTgt>
                                        </p:tgtEl>
                                        <p:attrNameLst>
                                          <p:attrName>style.visibility</p:attrName>
                                        </p:attrNameLst>
                                      </p:cBhvr>
                                      <p:to>
                                        <p:strVal val="visible"/>
                                      </p:to>
                                    </p:set>
                                    <p:animEffect transition="in" filter="fade">
                                      <p:cBhvr>
                                        <p:cTn id="10" dur="4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51162729"/>
              </p:ext>
            </p:extLst>
          </p:nvPr>
        </p:nvGraphicFramePr>
        <p:xfrm>
          <a:off x="234731" y="157655"/>
          <a:ext cx="11757572" cy="79248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Tackling inequalities and inequities across the Trust, supported by the delivery of Marmot, the Patient Carer Equality Framework (PCREF) and Anti-Racism programmes across the Trust</a:t>
                      </a:r>
                      <a:endParaRPr lang="en-GB" sz="1400" dirty="0">
                        <a:solidFill>
                          <a:schemeClr val="tx1"/>
                        </a:solidFill>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GB" sz="1600" b="1" dirty="0">
                          <a:latin typeface="Arial"/>
                          <a:cs typeface="Arial"/>
                        </a:rPr>
                        <a:t>Contact</a:t>
                      </a:r>
                      <a:r>
                        <a:rPr lang="en-GB" sz="1600" dirty="0">
                          <a:latin typeface="Arial"/>
                          <a:cs typeface="Arial"/>
                        </a:rPr>
                        <a:t>:</a:t>
                      </a:r>
                      <a:r>
                        <a:rPr lang="en-GB" sz="1600" baseline="0" dirty="0">
                          <a:latin typeface="Arial"/>
                          <a:cs typeface="Arial"/>
                        </a:rPr>
                        <a:t> Fran Bury</a:t>
                      </a:r>
                      <a:endParaRPr lang="en-GB" sz="1600" dirty="0">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1" y="980615"/>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1864108922"/>
              </p:ext>
            </p:extLst>
          </p:nvPr>
        </p:nvGraphicFramePr>
        <p:xfrm>
          <a:off x="317012" y="1319171"/>
          <a:ext cx="5620997" cy="5325770"/>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54185">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56745648"/>
                  </a:ext>
                </a:extLst>
              </a:tr>
              <a:tr h="2758916">
                <a:tc>
                  <a:txBody>
                    <a:bodyPr/>
                    <a:lstStyle/>
                    <a:p>
                      <a:pPr marL="171450" lvl="0" indent="-171450" algn="l">
                        <a:lnSpc>
                          <a:spcPct val="100000"/>
                        </a:lnSpc>
                        <a:spcBef>
                          <a:spcPts val="0"/>
                        </a:spcBef>
                        <a:spcAft>
                          <a:spcPts val="0"/>
                        </a:spcAft>
                        <a:buFont typeface="Arial"/>
                        <a:buChar char="•"/>
                      </a:pPr>
                      <a:r>
                        <a:rPr lang="en-GB" sz="1400" b="0" i="0" u="none" strike="noStrike" baseline="0" noProof="0" dirty="0">
                          <a:latin typeface="Arial"/>
                        </a:rPr>
                        <a:t>The focus of our population health work to address inequalities (Marmot work and Anchor work) is addressing the underlying determinants of health; employment, increase in financial support and prevention. </a:t>
                      </a:r>
                      <a:endParaRPr lang="en-GB" sz="1400" baseline="0" dirty="0">
                        <a:solidFill>
                          <a:schemeClr val="tx1"/>
                        </a:solidFill>
                        <a:latin typeface="Arial"/>
                        <a:cs typeface="Arial"/>
                      </a:endParaRPr>
                    </a:p>
                    <a:p>
                      <a:pPr marL="171450" lvl="0" indent="-171450" algn="l">
                        <a:lnSpc>
                          <a:spcPct val="100000"/>
                        </a:lnSpc>
                        <a:spcBef>
                          <a:spcPts val="0"/>
                        </a:spcBef>
                        <a:spcAft>
                          <a:spcPts val="0"/>
                        </a:spcAft>
                        <a:buFont typeface="Arial"/>
                        <a:buChar char="•"/>
                      </a:pPr>
                      <a:r>
                        <a:rPr lang="en-GB" sz="1400" b="0" i="0" u="none" strike="noStrike" baseline="0" noProof="0" dirty="0">
                          <a:latin typeface="Arial"/>
                        </a:rPr>
                        <a:t>The Trust is assessing it's application to be a Real Living Wage employer which will require all of our contracts to pay the RLW. </a:t>
                      </a:r>
                      <a:endParaRPr lang="en-GB" sz="1400" dirty="0">
                        <a:latin typeface="Arial"/>
                      </a:endParaRPr>
                    </a:p>
                    <a:p>
                      <a:pPr marL="171450" lvl="0" indent="-171450" algn="l">
                        <a:lnSpc>
                          <a:spcPct val="100000"/>
                        </a:lnSpc>
                        <a:spcBef>
                          <a:spcPts val="0"/>
                        </a:spcBef>
                        <a:spcAft>
                          <a:spcPts val="0"/>
                        </a:spcAft>
                        <a:buFont typeface="Arial"/>
                        <a:buChar char="•"/>
                      </a:pPr>
                      <a:r>
                        <a:rPr lang="en-GB" sz="1400" b="0" i="0" u="none" strike="noStrike" baseline="0" noProof="0" dirty="0">
                          <a:latin typeface="Arial"/>
                        </a:rPr>
                        <a:t>Healthier Wealthier families pilot on SCYPS has supported 12 families so far and identified 70K of unclaimed benefits and debt support to the families</a:t>
                      </a:r>
                      <a:endParaRPr lang="en-GB" sz="1400" dirty="0">
                        <a:latin typeface="Arial"/>
                      </a:endParaRPr>
                    </a:p>
                    <a:p>
                      <a:pPr marL="171450" lvl="0" indent="-171450" algn="l">
                        <a:lnSpc>
                          <a:spcPct val="100000"/>
                        </a:lnSpc>
                        <a:spcBef>
                          <a:spcPts val="0"/>
                        </a:spcBef>
                        <a:spcAft>
                          <a:spcPts val="0"/>
                        </a:spcAft>
                        <a:buFont typeface="Arial"/>
                        <a:buChar char="•"/>
                      </a:pPr>
                      <a:r>
                        <a:rPr lang="en-GB" sz="1400" b="0" i="0" u="none" strike="noStrike" baseline="0" noProof="0" dirty="0">
                          <a:latin typeface="Arial"/>
                        </a:rPr>
                        <a:t>Increase in referrals to Trust stop smoking service for MH service users. </a:t>
                      </a:r>
                      <a:endParaRPr lang="en-GB" sz="1400" dirty="0">
                        <a:latin typeface="Arial"/>
                      </a:endParaRPr>
                    </a:p>
                    <a:p>
                      <a:pPr marL="171450" lvl="0" indent="-171450" algn="l">
                        <a:lnSpc>
                          <a:spcPct val="100000"/>
                        </a:lnSpc>
                        <a:spcBef>
                          <a:spcPts val="0"/>
                        </a:spcBef>
                        <a:spcAft>
                          <a:spcPts val="0"/>
                        </a:spcAft>
                        <a:buFont typeface="Arial"/>
                        <a:buChar char="•"/>
                      </a:pPr>
                      <a:r>
                        <a:rPr lang="en-GB" sz="1400" b="0" i="0" u="none" strike="noStrike" baseline="0" noProof="0" dirty="0">
                          <a:latin typeface="Arial"/>
                        </a:rPr>
                        <a:t>Launch of Learning Disabilities Health Needs Assessment highlighting inequalities in access to prevention services. </a:t>
                      </a:r>
                      <a:endParaRPr lang="en-GB" sz="1400" dirty="0">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448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70187743"/>
                  </a:ext>
                </a:extLst>
              </a:tr>
              <a:tr h="1761601">
                <a:tc>
                  <a:txBody>
                    <a:bodyPr/>
                    <a:lstStyle/>
                    <a:p>
                      <a:pPr marL="285750" indent="-285750">
                        <a:buClr>
                          <a:srgbClr val="000000"/>
                        </a:buClr>
                        <a:buFont typeface="Arial,Sans-Serif" panose="020B0604020202020204" pitchFamily="34" charset="0"/>
                        <a:buChar char="•"/>
                      </a:pPr>
                      <a:r>
                        <a:rPr lang="en-GB" sz="1400" b="0" i="0" u="none" strike="noStrike" baseline="0" noProof="0" dirty="0">
                          <a:solidFill>
                            <a:schemeClr val="tx1"/>
                          </a:solidFill>
                          <a:latin typeface="Arial"/>
                        </a:rPr>
                        <a:t>IAPT population health fellow to start with the remit to understand and address inequalities in access to services</a:t>
                      </a:r>
                    </a:p>
                    <a:p>
                      <a:pPr marL="285750" lvl="0" indent="-285750">
                        <a:buClr>
                          <a:srgbClr val="000000"/>
                        </a:buClr>
                        <a:buFont typeface="Arial,Sans-Serif" panose="020B0604020202020204" pitchFamily="34" charset="0"/>
                        <a:buChar char="•"/>
                      </a:pPr>
                      <a:r>
                        <a:rPr lang="en-GB" sz="1400" b="0" i="0" u="none" strike="noStrike" baseline="0" noProof="0" dirty="0">
                          <a:solidFill>
                            <a:schemeClr val="tx1"/>
                          </a:solidFill>
                          <a:latin typeface="Arial"/>
                        </a:rPr>
                        <a:t>Trust has established an Inequity Steering group to support shared learning and best practice</a:t>
                      </a:r>
                    </a:p>
                    <a:p>
                      <a:pPr marL="285750" lvl="0" indent="-285750">
                        <a:buClr>
                          <a:srgbClr val="000000"/>
                        </a:buClr>
                        <a:buFont typeface="Arial,Sans-Serif" panose="020B0604020202020204" pitchFamily="34" charset="0"/>
                        <a:buChar char="•"/>
                      </a:pPr>
                      <a:r>
                        <a:rPr lang="en-GB" sz="1400" b="0" i="0" u="none" strike="noStrike" baseline="0" noProof="0" dirty="0">
                          <a:solidFill>
                            <a:schemeClr val="tx1"/>
                          </a:solidFill>
                          <a:latin typeface="Arial"/>
                        </a:rPr>
                        <a:t>ELFT to sign up to RLW accreditation</a:t>
                      </a:r>
                    </a:p>
                    <a:p>
                      <a:pPr marL="285750" lvl="0" indent="-285750">
                        <a:buClr>
                          <a:srgbClr val="000000"/>
                        </a:buClr>
                        <a:buFont typeface="Arial,Sans-Serif" panose="020B0604020202020204" pitchFamily="34" charset="0"/>
                        <a:buChar char="•"/>
                      </a:pPr>
                      <a:r>
                        <a:rPr lang="en-GB" sz="1400" b="0" i="0" u="none" strike="noStrike" baseline="0" noProof="0" dirty="0">
                          <a:solidFill>
                            <a:schemeClr val="tx1"/>
                          </a:solidFill>
                          <a:latin typeface="Arial"/>
                        </a:rPr>
                        <a:t>Continue to review employment data across the Trus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a:spAutoFit/>
          </a:bodyPr>
          <a:lstStyle/>
          <a:p>
            <a:pPr>
              <a:lnSpc>
                <a:spcPct val="115000"/>
              </a:lnSpc>
              <a:spcAft>
                <a:spcPts val="1000"/>
              </a:spcAft>
            </a:pPr>
            <a:r>
              <a:rPr lang="en-GB" b="1" dirty="0">
                <a:latin typeface="Arial" panose="020B0604020202020204" pitchFamily="34" charset="0"/>
                <a:cs typeface="Arial" panose="020B0604020202020204" pitchFamily="34" charset="0"/>
              </a:rPr>
              <a:t>Improved population health outcomes</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10</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559484620"/>
              </p:ext>
            </p:extLst>
          </p:nvPr>
        </p:nvGraphicFramePr>
        <p:xfrm>
          <a:off x="6166361" y="4223901"/>
          <a:ext cx="5864772" cy="2115602"/>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Challenges in obtaining valid and reliable employment data to give an accurate picture across the Trust</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Options appraisal produced for RLW accreditation as there are financial implications for ELFT which need to be considered</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Healthy wealthy families is showing promising results and should continue to be supported with a view to expand the model across Trust sites </a:t>
                      </a: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nvGraphicFramePr>
        <p:xfrm>
          <a:off x="6166361" y="1319169"/>
          <a:ext cx="5864772" cy="2787318"/>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486442">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313183_1"/>
          <p:cNvGraphicFramePr>
            <a:graphicFrameLocks/>
          </p:cNvGraphicFramePr>
          <p:nvPr>
            <p:extLst>
              <p:ext uri="{D42A27DB-BD31-4B8C-83A1-F6EECF244321}">
                <p14:modId xmlns:p14="http://schemas.microsoft.com/office/powerpoint/2010/main" val="4288684300"/>
              </p:ext>
            </p:extLst>
          </p:nvPr>
        </p:nvGraphicFramePr>
        <p:xfrm>
          <a:off x="6318608" y="1884295"/>
          <a:ext cx="1720285" cy="20738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954052_1"/>
          <p:cNvGraphicFramePr>
            <a:graphicFrameLocks/>
          </p:cNvGraphicFramePr>
          <p:nvPr>
            <p:extLst>
              <p:ext uri="{D42A27DB-BD31-4B8C-83A1-F6EECF244321}">
                <p14:modId xmlns:p14="http://schemas.microsoft.com/office/powerpoint/2010/main" val="2979707169"/>
              </p:ext>
            </p:extLst>
          </p:nvPr>
        </p:nvGraphicFramePr>
        <p:xfrm>
          <a:off x="8094508" y="1884295"/>
          <a:ext cx="1841460" cy="207382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CT_819938_1"/>
          <p:cNvGraphicFramePr>
            <a:graphicFrameLocks/>
          </p:cNvGraphicFramePr>
          <p:nvPr>
            <p:extLst>
              <p:ext uri="{D42A27DB-BD31-4B8C-83A1-F6EECF244321}">
                <p14:modId xmlns:p14="http://schemas.microsoft.com/office/powerpoint/2010/main" val="3100277595"/>
              </p:ext>
            </p:extLst>
          </p:nvPr>
        </p:nvGraphicFramePr>
        <p:xfrm>
          <a:off x="10020149" y="1876554"/>
          <a:ext cx="1972154" cy="208156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91891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37360549"/>
              </p:ext>
            </p:extLst>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Implementation of the Patient Safety Incident Response Framework (PSIRF) to promote a restorative culture that is fair and respectful to staff and patients</a:t>
                      </a:r>
                      <a:endParaRPr lang="en-GB" sz="1400" b="0" i="0" u="none" strike="noStrike" baseline="0" noProof="0" dirty="0">
                        <a:solidFill>
                          <a:srgbClr val="000000"/>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600" b="1" dirty="0">
                          <a:latin typeface="Arial"/>
                          <a:cs typeface="Arial"/>
                        </a:rPr>
                        <a:t>Contact</a:t>
                      </a:r>
                      <a:r>
                        <a:rPr lang="en-GB" sz="1600" dirty="0">
                          <a:latin typeface="Arial"/>
                          <a:cs typeface="Arial"/>
                        </a:rPr>
                        <a:t>: Deborah Dover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19592" y="687926"/>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2111272320"/>
              </p:ext>
            </p:extLst>
          </p:nvPr>
        </p:nvGraphicFramePr>
        <p:xfrm>
          <a:off x="266548" y="1041621"/>
          <a:ext cx="5840074" cy="5653731"/>
        </p:xfrm>
        <a:graphic>
          <a:graphicData uri="http://schemas.openxmlformats.org/drawingml/2006/table">
            <a:tbl>
              <a:tblPr bandRow="1">
                <a:tableStyleId>{ED083AE6-46FA-4A59-8FB0-9F97EB10719F}</a:tableStyleId>
              </a:tblPr>
              <a:tblGrid>
                <a:gridCol w="5840074">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56745648"/>
                  </a:ext>
                </a:extLst>
              </a:tr>
              <a:tr h="2625165">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Identified a switchover date as the 1st of November</a:t>
                      </a:r>
                    </a:p>
                    <a:p>
                      <a:pPr marL="285750" lvl="0" indent="-285750">
                        <a:buFont typeface="Arial" panose="020B0604020202020204" pitchFamily="34" charset="0"/>
                        <a:buChar char="•"/>
                      </a:pPr>
                      <a:r>
                        <a:rPr lang="en-GB" sz="1300" baseline="0" dirty="0">
                          <a:solidFill>
                            <a:schemeClr val="tx1"/>
                          </a:solidFill>
                          <a:latin typeface="Arial"/>
                          <a:cs typeface="Arial"/>
                        </a:rPr>
                        <a:t>Conducted a data analysis of the last 3 years and analysed the Trust safety profile, creating and co-producing a list of the top 10 safety improvement priorities for the year ahead</a:t>
                      </a:r>
                    </a:p>
                    <a:p>
                      <a:pPr marL="285750" lvl="0" indent="-285750">
                        <a:buFont typeface="Arial" panose="020B0604020202020204" pitchFamily="34" charset="0"/>
                        <a:buChar char="•"/>
                      </a:pPr>
                      <a:r>
                        <a:rPr lang="en-GB" sz="1300" baseline="0" dirty="0">
                          <a:solidFill>
                            <a:schemeClr val="tx1"/>
                          </a:solidFill>
                          <a:latin typeface="Arial"/>
                          <a:cs typeface="Arial"/>
                        </a:rPr>
                        <a:t>Started to develop a new incident pathway and had an away day with Trust leaders and incident graders and incident team around the rollout</a:t>
                      </a:r>
                    </a:p>
                    <a:p>
                      <a:pPr marL="285750" lvl="0" indent="-285750">
                        <a:buFont typeface="Arial" panose="020B0604020202020204" pitchFamily="34" charset="0"/>
                        <a:buChar char="•"/>
                      </a:pPr>
                      <a:r>
                        <a:rPr lang="en-GB" sz="1300" baseline="0" dirty="0">
                          <a:solidFill>
                            <a:schemeClr val="tx1"/>
                          </a:solidFill>
                          <a:latin typeface="Arial"/>
                          <a:cs typeface="Arial"/>
                        </a:rPr>
                        <a:t>Completed a first cohort of PSIRF training and trained up 3 after action review leads alongside 2 training sessions</a:t>
                      </a:r>
                    </a:p>
                    <a:p>
                      <a:pPr marL="285750" lvl="0" indent="-285750">
                        <a:buFont typeface="Arial" panose="020B0604020202020204" pitchFamily="34" charset="0"/>
                        <a:buChar char="•"/>
                      </a:pPr>
                      <a:r>
                        <a:rPr lang="en-GB" sz="1300" baseline="0" dirty="0">
                          <a:solidFill>
                            <a:schemeClr val="tx1"/>
                          </a:solidFill>
                          <a:latin typeface="Arial"/>
                          <a:cs typeface="Arial"/>
                        </a:rPr>
                        <a:t>Scheduled and booked 30 staff for the next PSIRF training sessions</a:t>
                      </a:r>
                    </a:p>
                    <a:p>
                      <a:pPr marL="285750" lvl="0" indent="-285750">
                        <a:buFont typeface="Arial" panose="020B0604020202020204" pitchFamily="34" charset="0"/>
                        <a:buChar char="•"/>
                      </a:pPr>
                      <a:r>
                        <a:rPr lang="en-GB" sz="1300" baseline="0" dirty="0">
                          <a:solidFill>
                            <a:schemeClr val="tx1"/>
                          </a:solidFill>
                          <a:latin typeface="Arial"/>
                          <a:cs typeface="Arial"/>
                        </a:rPr>
                        <a:t>Recruited 2 patient safety partners into role and due to start in September</a:t>
                      </a:r>
                    </a:p>
                    <a:p>
                      <a:pPr marL="285750" lvl="0" indent="-285750">
                        <a:buFont typeface="Arial" panose="020B0604020202020204" pitchFamily="34" charset="0"/>
                        <a:buChar char="•"/>
                      </a:pPr>
                      <a:r>
                        <a:rPr lang="en-GB" sz="1300" baseline="0" dirty="0">
                          <a:solidFill>
                            <a:schemeClr val="tx1"/>
                          </a:solidFill>
                          <a:latin typeface="Arial"/>
                          <a:cs typeface="Arial"/>
                        </a:rPr>
                        <a:t>Been working with the in-phase team to align PSIRF implementation with LFPSE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0187743"/>
                  </a:ext>
                </a:extLst>
              </a:tr>
              <a:tr h="1796611">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Running a series of PSIRF training sessions to train 50 co-reviewers and a large cohort of staff</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Set up an after action review drop-in peer learning set</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Working towards the transition date and taking the potential support pathway and learning improvement pathways to the CEO discussion in September and getting a consensus from directorates around the new pathway</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Finalising plan and policy and piloting the new operational processes</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Piloting the use of </a:t>
                      </a:r>
                      <a:r>
                        <a:rPr lang="en-GB" sz="1300" b="0" i="0" u="none" strike="noStrike" baseline="0" noProof="0" err="1">
                          <a:solidFill>
                            <a:schemeClr val="tx1"/>
                          </a:solidFill>
                          <a:latin typeface="Arial"/>
                        </a:rPr>
                        <a:t>RcPsych</a:t>
                      </a:r>
                      <a:r>
                        <a:rPr lang="en-GB" sz="1300" b="0" i="0" u="none" strike="noStrike" baseline="0" noProof="0" dirty="0">
                          <a:solidFill>
                            <a:schemeClr val="tx1"/>
                          </a:solidFill>
                          <a:latin typeface="Arial"/>
                        </a:rPr>
                        <a:t> as a method of reviewing and learning from safety</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Piloting PSII which is a new form of 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11</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1431086174"/>
              </p:ext>
            </p:extLst>
          </p:nvPr>
        </p:nvGraphicFramePr>
        <p:xfrm>
          <a:off x="6166361" y="4322618"/>
          <a:ext cx="5864772" cy="2005075"/>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28890">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1669795">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Challenges remain around the specific measures that are going to be regularly reviewed in the new system to monitor improvement. These are yet to be identified while also ensuring that we compassionately involve people in the process</a:t>
                      </a: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458718285"/>
              </p:ext>
            </p:extLst>
          </p:nvPr>
        </p:nvGraphicFramePr>
        <p:xfrm>
          <a:off x="6166361" y="1106905"/>
          <a:ext cx="5800083" cy="3089710"/>
        </p:xfrm>
        <a:graphic>
          <a:graphicData uri="http://schemas.openxmlformats.org/drawingml/2006/table">
            <a:tbl>
              <a:tblPr>
                <a:tableStyleId>{ED083AE6-46FA-4A59-8FB0-9F97EB10719F}</a:tableStyleId>
              </a:tblPr>
              <a:tblGrid>
                <a:gridCol w="5800083">
                  <a:extLst>
                    <a:ext uri="{9D8B030D-6E8A-4147-A177-3AD203B41FA5}">
                      <a16:colId xmlns:a16="http://schemas.microsoft.com/office/drawing/2014/main" val="2479531759"/>
                    </a:ext>
                  </a:extLst>
                </a:gridCol>
              </a:tblGrid>
              <a:tr h="370920">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2718790">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5" name="CCT_901891_1"/>
          <p:cNvGraphicFramePr>
            <a:graphicFrameLocks/>
          </p:cNvGraphicFramePr>
          <p:nvPr>
            <p:extLst>
              <p:ext uri="{D42A27DB-BD31-4B8C-83A1-F6EECF244321}">
                <p14:modId xmlns:p14="http://schemas.microsoft.com/office/powerpoint/2010/main" val="4026053634"/>
              </p:ext>
            </p:extLst>
          </p:nvPr>
        </p:nvGraphicFramePr>
        <p:xfrm>
          <a:off x="6223334" y="1636295"/>
          <a:ext cx="1881138" cy="24259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CT_474723_1"/>
          <p:cNvGraphicFramePr>
            <a:graphicFrameLocks/>
          </p:cNvGraphicFramePr>
          <p:nvPr>
            <p:extLst>
              <p:ext uri="{D42A27DB-BD31-4B8C-83A1-F6EECF244321}">
                <p14:modId xmlns:p14="http://schemas.microsoft.com/office/powerpoint/2010/main" val="2415826380"/>
              </p:ext>
            </p:extLst>
          </p:nvPr>
        </p:nvGraphicFramePr>
        <p:xfrm>
          <a:off x="8161445" y="1635079"/>
          <a:ext cx="1757000" cy="242592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CT_440029_1"/>
          <p:cNvGraphicFramePr>
            <a:graphicFrameLocks/>
          </p:cNvGraphicFramePr>
          <p:nvPr>
            <p:extLst>
              <p:ext uri="{D42A27DB-BD31-4B8C-83A1-F6EECF244321}">
                <p14:modId xmlns:p14="http://schemas.microsoft.com/office/powerpoint/2010/main" val="2069944446"/>
              </p:ext>
            </p:extLst>
          </p:nvPr>
        </p:nvGraphicFramePr>
        <p:xfrm>
          <a:off x="9975418" y="1635565"/>
          <a:ext cx="1857928" cy="242543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9356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92718369"/>
              </p:ext>
            </p:extLst>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Improving waiting times and flow across the Trust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600" b="1" dirty="0">
                          <a:latin typeface="Arial"/>
                          <a:cs typeface="Arial"/>
                        </a:rPr>
                        <a:t>Contact</a:t>
                      </a:r>
                      <a:r>
                        <a:rPr lang="en-GB" sz="1600" dirty="0">
                          <a:latin typeface="Arial"/>
                          <a:cs typeface="Arial"/>
                        </a:rPr>
                        <a:t>: </a:t>
                      </a:r>
                    </a:p>
                    <a:p>
                      <a:r>
                        <a:rPr lang="en-GB" sz="1600" dirty="0">
                          <a:latin typeface="Arial"/>
                          <a:cs typeface="Arial"/>
                        </a:rPr>
                        <a:t>Amrus Ali</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1" y="808823"/>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3574324660"/>
              </p:ext>
            </p:extLst>
          </p:nvPr>
        </p:nvGraphicFramePr>
        <p:xfrm>
          <a:off x="332641" y="1168629"/>
          <a:ext cx="5620997" cy="5470851"/>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56745648"/>
                  </a:ext>
                </a:extLst>
              </a:tr>
              <a:tr h="2625165">
                <a:tc>
                  <a:txBody>
                    <a:bodyPr/>
                    <a:lstStyle/>
                    <a:p>
                      <a:pPr marL="285750" lvl="0" indent="-285750">
                        <a:buFont typeface="Arial" panose="020B0604020202020204" pitchFamily="34" charset="0"/>
                        <a:buChar char="•"/>
                      </a:pPr>
                      <a:r>
                        <a:rPr lang="en-GB" sz="1200" baseline="0" dirty="0">
                          <a:solidFill>
                            <a:schemeClr val="tx1"/>
                          </a:solidFill>
                          <a:latin typeface="Arial"/>
                          <a:cs typeface="Arial"/>
                        </a:rPr>
                        <a:t>15 high priority services across the Trust have been identified to focus efforts on and we have support teams to set up regular performance meetings where demand and capacity are regularly monitored</a:t>
                      </a:r>
                    </a:p>
                    <a:p>
                      <a:pPr marL="285750" lvl="0" indent="-285750">
                        <a:buFont typeface="Arial" panose="020B0604020202020204" pitchFamily="34" charset="0"/>
                        <a:buChar char="•"/>
                      </a:pPr>
                      <a:r>
                        <a:rPr lang="en-GB" sz="1200" baseline="0" dirty="0">
                          <a:solidFill>
                            <a:schemeClr val="tx1"/>
                          </a:solidFill>
                          <a:latin typeface="Arial"/>
                          <a:cs typeface="Arial"/>
                        </a:rPr>
                        <a:t>A large focus remains around ADHD and Autism waiting times across the Trust and robust action plans are in the process of being developed for both as these teams are experiencing the greatest increase in waiting times. Through workshops, the key themes highlighted included exploring a primary care offer, digital solutions to reduce backlogs and reviewing the wider service model with a longer-term solution to develop a neurodevelopmental pathway across the two</a:t>
                      </a:r>
                    </a:p>
                    <a:p>
                      <a:pPr marL="285750" lvl="0" indent="-285750">
                        <a:buFont typeface="Arial" panose="020B0604020202020204" pitchFamily="34" charset="0"/>
                        <a:buChar char="•"/>
                      </a:pPr>
                      <a:r>
                        <a:rPr lang="en-GB" sz="1200" baseline="0" dirty="0">
                          <a:solidFill>
                            <a:schemeClr val="tx1"/>
                          </a:solidFill>
                          <a:latin typeface="Arial"/>
                          <a:cs typeface="Arial"/>
                        </a:rPr>
                        <a:t>The North East London (NEL) Crisis Improvement Network has been set up bringing clinical and operational leadership teams from providers to improve flow across the system. There are plans to introduce a “crisis think tank” led by service users to drive innovation, reduce the length of stay and demand for admission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0187743"/>
                  </a:ext>
                </a:extLst>
              </a:tr>
              <a:tr h="1796611">
                <a:tc>
                  <a:txBody>
                    <a:bodyPr/>
                    <a:lstStyle/>
                    <a:p>
                      <a:pPr marL="285750" marR="0" lvl="0" indent="-285750" algn="l" defTabSz="914400" rtl="0" eaLnBrk="1" fontAlgn="auto" latinLnBrk="0" hangingPunct="1">
                        <a:lnSpc>
                          <a:spcPct val="100000"/>
                        </a:lnSpc>
                        <a:spcBef>
                          <a:spcPts val="0"/>
                        </a:spcBef>
                        <a:spcAft>
                          <a:spcPts val="0"/>
                        </a:spcAft>
                        <a:buClr>
                          <a:srgbClr val="000000"/>
                        </a:buClr>
                        <a:buSzTx/>
                        <a:buFont typeface="Arial,Sans-Serif" panose="020B0604020202020204" pitchFamily="34" charset="0"/>
                        <a:buChar char="•"/>
                        <a:tabLst/>
                        <a:defRPr/>
                      </a:pPr>
                      <a:r>
                        <a:rPr lang="en-GB" sz="1200" baseline="0" dirty="0">
                          <a:solidFill>
                            <a:schemeClr val="tx1"/>
                          </a:solidFill>
                          <a:latin typeface="Arial"/>
                          <a:cs typeface="Arial"/>
                        </a:rPr>
                        <a:t>A Flow event has been scheduled for the 21</a:t>
                      </a:r>
                      <a:r>
                        <a:rPr lang="en-GB" sz="1200" baseline="30000" dirty="0">
                          <a:solidFill>
                            <a:schemeClr val="tx1"/>
                          </a:solidFill>
                          <a:latin typeface="Arial"/>
                          <a:cs typeface="Arial"/>
                        </a:rPr>
                        <a:t>st</a:t>
                      </a:r>
                      <a:r>
                        <a:rPr lang="en-GB" sz="1200" baseline="0" dirty="0">
                          <a:solidFill>
                            <a:schemeClr val="tx1"/>
                          </a:solidFill>
                          <a:latin typeface="Arial"/>
                          <a:cs typeface="Arial"/>
                        </a:rPr>
                        <a:t> of September to share learning from this work across all providers</a:t>
                      </a:r>
                    </a:p>
                    <a:p>
                      <a:pPr marL="285750" marR="0" lvl="0" indent="-285750" algn="l" defTabSz="914400" rtl="0" eaLnBrk="1" fontAlgn="auto" latinLnBrk="0" hangingPunct="1">
                        <a:lnSpc>
                          <a:spcPct val="100000"/>
                        </a:lnSpc>
                        <a:spcBef>
                          <a:spcPts val="0"/>
                        </a:spcBef>
                        <a:spcAft>
                          <a:spcPts val="0"/>
                        </a:spcAft>
                        <a:buClr>
                          <a:srgbClr val="000000"/>
                        </a:buClr>
                        <a:buSzTx/>
                        <a:buFont typeface="Arial,Sans-Serif" panose="020B0604020202020204" pitchFamily="34" charset="0"/>
                        <a:buChar char="•"/>
                        <a:tabLst/>
                        <a:defRPr/>
                      </a:pPr>
                      <a:r>
                        <a:rPr lang="en-GB" sz="1200" baseline="0" dirty="0">
                          <a:solidFill>
                            <a:schemeClr val="tx1"/>
                          </a:solidFill>
                          <a:latin typeface="Arial"/>
                          <a:cs typeface="Arial"/>
                        </a:rPr>
                        <a:t>A further workshop session across all Autism services across the Trust has been scheduled in September for teams to present their local action plans with robust change ideas that will result in improvement. </a:t>
                      </a:r>
                    </a:p>
                    <a:p>
                      <a:pPr marL="285750" marR="0" lvl="0" indent="-285750" algn="l" defTabSz="914400" rtl="0" eaLnBrk="1" fontAlgn="auto" latinLnBrk="0" hangingPunct="1">
                        <a:lnSpc>
                          <a:spcPct val="100000"/>
                        </a:lnSpc>
                        <a:spcBef>
                          <a:spcPts val="0"/>
                        </a:spcBef>
                        <a:spcAft>
                          <a:spcPts val="0"/>
                        </a:spcAft>
                        <a:buClr>
                          <a:srgbClr val="000000"/>
                        </a:buClr>
                        <a:buSzTx/>
                        <a:buFont typeface="Arial,Sans-Serif" panose="020B0604020202020204" pitchFamily="34" charset="0"/>
                        <a:buChar char="•"/>
                        <a:tabLst/>
                        <a:defRPr/>
                      </a:pPr>
                      <a:r>
                        <a:rPr lang="en-GB" sz="1200" baseline="0" dirty="0">
                          <a:solidFill>
                            <a:schemeClr val="tx1"/>
                          </a:solidFill>
                          <a:latin typeface="Arial"/>
                          <a:cs typeface="Arial"/>
                        </a:rPr>
                        <a:t>PCNs, Memory and Perinatal Services are being stepped up into the “high priority” waiting list as their waiting times continue to increase beyond manageable levels and a recovery plan will be developed</a:t>
                      </a:r>
                    </a:p>
                    <a:p>
                      <a:pPr marL="285750" marR="0" lvl="0" indent="-285750" algn="l" defTabSz="914400" rtl="0" eaLnBrk="1" fontAlgn="auto" latinLnBrk="0" hangingPunct="1">
                        <a:lnSpc>
                          <a:spcPct val="100000"/>
                        </a:lnSpc>
                        <a:spcBef>
                          <a:spcPts val="0"/>
                        </a:spcBef>
                        <a:spcAft>
                          <a:spcPts val="0"/>
                        </a:spcAft>
                        <a:buClr>
                          <a:srgbClr val="000000"/>
                        </a:buClr>
                        <a:buSzTx/>
                        <a:buFont typeface="Arial,Sans-Serif" panose="020B0604020202020204" pitchFamily="34" charset="0"/>
                        <a:buChar char="•"/>
                        <a:tabLst/>
                        <a:defRPr/>
                      </a:pPr>
                      <a:r>
                        <a:rPr lang="en-GB" sz="1200" baseline="0" dirty="0">
                          <a:solidFill>
                            <a:schemeClr val="tx1"/>
                          </a:solidFill>
                          <a:latin typeface="Arial"/>
                          <a:cs typeface="Arial"/>
                        </a:rPr>
                        <a:t>Tower Hamlets EPCTs may be stepped down as their waiting times are starting to see a decrease</a:t>
                      </a: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159833" y="6363394"/>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12</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1081987337"/>
              </p:ext>
            </p:extLst>
          </p:nvPr>
        </p:nvGraphicFramePr>
        <p:xfrm>
          <a:off x="6083008" y="4050188"/>
          <a:ext cx="5864772" cy="2289454"/>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Arial"/>
                        </a:rPr>
                        <a:t>Access to accurate and timely data to review waiting times and flow data has been challenging but most of this has been resolved through highlighting data inconsistencies with the informatics team</a:t>
                      </a:r>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Arial"/>
                        </a:rPr>
                        <a:t>Working closely with local performance and clinical leads has been essential to ensuring that regular updates on the recovery plans are provided. As such, since Q1, corporate performance have been joining DMTs across the Trust to streamline assurance processes and offer more direct support to teams </a:t>
                      </a:r>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Arial"/>
                        </a:rPr>
                        <a:t>Teams have been struggling with capacity due to ongoing recruitment challenges, therefore we have been working with teams to think about innovative ways of expanding capacity with the resources available</a:t>
                      </a: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073357775"/>
              </p:ext>
            </p:extLst>
          </p:nvPr>
        </p:nvGraphicFramePr>
        <p:xfrm>
          <a:off x="6083008" y="1168629"/>
          <a:ext cx="5864772" cy="2787318"/>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486442">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6" name="CCT_418804_1"/>
          <p:cNvGraphicFramePr>
            <a:graphicFrameLocks/>
          </p:cNvGraphicFramePr>
          <p:nvPr>
            <p:extLst>
              <p:ext uri="{D42A27DB-BD31-4B8C-83A1-F6EECF244321}">
                <p14:modId xmlns:p14="http://schemas.microsoft.com/office/powerpoint/2010/main" val="3135016412"/>
              </p:ext>
            </p:extLst>
          </p:nvPr>
        </p:nvGraphicFramePr>
        <p:xfrm>
          <a:off x="8094758" y="1745995"/>
          <a:ext cx="1841272" cy="20703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CT_57232_1"/>
          <p:cNvGraphicFramePr>
            <a:graphicFrameLocks/>
          </p:cNvGraphicFramePr>
          <p:nvPr>
            <p:extLst>
              <p:ext uri="{D42A27DB-BD31-4B8C-83A1-F6EECF244321}">
                <p14:modId xmlns:p14="http://schemas.microsoft.com/office/powerpoint/2010/main" val="2419844632"/>
              </p:ext>
            </p:extLst>
          </p:nvPr>
        </p:nvGraphicFramePr>
        <p:xfrm>
          <a:off x="10019369" y="1745995"/>
          <a:ext cx="1809878" cy="207032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CT_101859_1"/>
          <p:cNvGraphicFramePr>
            <a:graphicFrameLocks/>
          </p:cNvGraphicFramePr>
          <p:nvPr>
            <p:extLst>
              <p:ext uri="{D42A27DB-BD31-4B8C-83A1-F6EECF244321}">
                <p14:modId xmlns:p14="http://schemas.microsoft.com/office/powerpoint/2010/main" val="2346507710"/>
              </p:ext>
            </p:extLst>
          </p:nvPr>
        </p:nvGraphicFramePr>
        <p:xfrm>
          <a:off x="6083008" y="1745994"/>
          <a:ext cx="1893217" cy="207032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285323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0191883"/>
              </p:ext>
            </p:extLst>
          </p:nvPr>
        </p:nvGraphicFramePr>
        <p:xfrm>
          <a:off x="234731" y="157655"/>
          <a:ext cx="11757570" cy="579120"/>
        </p:xfrm>
        <a:graphic>
          <a:graphicData uri="http://schemas.openxmlformats.org/drawingml/2006/table">
            <a:tbl>
              <a:tblPr bandRow="1">
                <a:tableStyleId>{00A15C55-8517-42AA-B614-E9B94910E393}</a:tableStyleId>
              </a:tblPr>
              <a:tblGrid>
                <a:gridCol w="10087828">
                  <a:extLst>
                    <a:ext uri="{9D8B030D-6E8A-4147-A177-3AD203B41FA5}">
                      <a16:colId xmlns:a16="http://schemas.microsoft.com/office/drawing/2014/main" val="2618242522"/>
                    </a:ext>
                  </a:extLst>
                </a:gridCol>
                <a:gridCol w="1669742">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Delivering the Working Together People Participation priorities improving the opportunities for people with lived experience and make services accessible to all protected characteristics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buNone/>
                      </a:pPr>
                      <a:r>
                        <a:rPr lang="en-GB" sz="1600" b="1" dirty="0">
                          <a:latin typeface="Arial"/>
                          <a:cs typeface="Arial"/>
                        </a:rPr>
                        <a:t>Contact</a:t>
                      </a:r>
                      <a:r>
                        <a:rPr lang="en-GB" sz="1600" dirty="0">
                          <a:latin typeface="Arial"/>
                          <a:cs typeface="Arial"/>
                        </a:rPr>
                        <a:t>: Paul Binfield/Millie</a:t>
                      </a:r>
                      <a:endParaRPr lang="en-US"/>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1" y="818690"/>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29017775"/>
              </p:ext>
            </p:extLst>
          </p:nvPr>
        </p:nvGraphicFramePr>
        <p:xfrm>
          <a:off x="317012" y="1319171"/>
          <a:ext cx="5620997" cy="5455611"/>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56745648"/>
                  </a:ext>
                </a:extLst>
              </a:tr>
              <a:tr h="2625165">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The People Participation team has expanded in the last quarter with more People Participation leads in different services </a:t>
                      </a:r>
                    </a:p>
                    <a:p>
                      <a:pPr marL="285750" lvl="0" indent="-285750">
                        <a:buFont typeface="Arial" panose="020B0604020202020204" pitchFamily="34" charset="0"/>
                        <a:buChar char="•"/>
                      </a:pPr>
                      <a:r>
                        <a:rPr lang="en-GB" sz="1300" baseline="0" dirty="0">
                          <a:solidFill>
                            <a:schemeClr val="tx1"/>
                          </a:solidFill>
                          <a:latin typeface="Arial"/>
                          <a:cs typeface="Arial"/>
                        </a:rPr>
                        <a:t>The team continues to prioritise recruitment of People Participation leads to work alongside ICS collaboratives to support greater partnership working across the Trust </a:t>
                      </a:r>
                    </a:p>
                    <a:p>
                      <a:pPr marL="285750" lvl="0" indent="-285750">
                        <a:buFont typeface="Arial" panose="020B0604020202020204" pitchFamily="34" charset="0"/>
                        <a:buChar char="•"/>
                      </a:pPr>
                      <a:r>
                        <a:rPr lang="en-GB" sz="1300" baseline="0" dirty="0">
                          <a:solidFill>
                            <a:schemeClr val="tx1"/>
                          </a:solidFill>
                          <a:latin typeface="Arial"/>
                          <a:cs typeface="Arial"/>
                        </a:rPr>
                        <a:t>Barts People Participation Collaboration continues to support partnership working with system partners </a:t>
                      </a:r>
                    </a:p>
                    <a:p>
                      <a:pPr marL="285750" lvl="0" indent="-285750">
                        <a:buFont typeface="Arial" panose="020B0604020202020204" pitchFamily="34" charset="0"/>
                        <a:buChar char="•"/>
                      </a:pPr>
                      <a:r>
                        <a:rPr lang="en-GB" sz="1300" baseline="0" dirty="0">
                          <a:solidFill>
                            <a:schemeClr val="tx1"/>
                          </a:solidFill>
                          <a:latin typeface="Arial"/>
                          <a:cs typeface="Arial"/>
                        </a:rPr>
                        <a:t>The befriending service continues to expand to help combat loneliness and isolation among ELFT service users and carers </a:t>
                      </a:r>
                    </a:p>
                    <a:p>
                      <a:pPr marL="285750" lvl="0" indent="-285750">
                        <a:buFont typeface="Arial" panose="020B0604020202020204" pitchFamily="34" charset="0"/>
                        <a:buChar char="•"/>
                      </a:pPr>
                      <a:r>
                        <a:rPr lang="en-GB" sz="1300" baseline="0" dirty="0">
                          <a:solidFill>
                            <a:schemeClr val="tx1"/>
                          </a:solidFill>
                          <a:latin typeface="Arial"/>
                          <a:cs typeface="Arial"/>
                        </a:rPr>
                        <a:t>The team has been reinvigorating the volunteering service by expanding the opportunities available</a:t>
                      </a:r>
                    </a:p>
                    <a:p>
                      <a:pPr marL="285750" lvl="0" indent="-285750">
                        <a:buFont typeface="Arial" panose="020B0604020202020204" pitchFamily="34" charset="0"/>
                        <a:buChar char="•"/>
                      </a:pPr>
                      <a:r>
                        <a:rPr lang="en-GB" sz="1300" baseline="0" dirty="0">
                          <a:solidFill>
                            <a:schemeClr val="tx1"/>
                          </a:solidFill>
                          <a:latin typeface="Arial"/>
                          <a:cs typeface="Arial"/>
                        </a:rPr>
                        <a:t>The team has recently started an Academy of Lived Experience (ALE) to use the skills and knowledge of service users and carers to train and develop staff through best practice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0187743"/>
                  </a:ext>
                </a:extLst>
              </a:tr>
              <a:tr h="1796611">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In the next quarter a People Participation conference has been planned alongside internal and external partners to share learning, through this process, the team hope to build relationships with ICS partners and support other NHS Trusts in their People Participation development</a:t>
                      </a:r>
                      <a:endParaRPr lang="en-US" dirty="0"/>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The People Participation awards in the next quarter is an opportunity to celebrate the achievements and contributions that service users, carers and volunteers make to improving health services</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Continuing to develop and strengthen the team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13</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947386848"/>
              </p:ext>
            </p:extLst>
          </p:nvPr>
        </p:nvGraphicFramePr>
        <p:xfrm>
          <a:off x="6166361" y="4065443"/>
          <a:ext cx="5864772" cy="2115602"/>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Developing relationships with wider ICS partners has been a challenge due to different levels of engagement, this has been particularly the case around the ELFT and NELFT relationship</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Numerous priorities across the Trust make it hard to know which key aims to prioritise, leading to confusion around what teams should focus on when they are expected to deliver on numerous priorities </a:t>
                      </a: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1095682994"/>
              </p:ext>
            </p:extLst>
          </p:nvPr>
        </p:nvGraphicFramePr>
        <p:xfrm>
          <a:off x="6166361" y="1319169"/>
          <a:ext cx="5864772" cy="2643776"/>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42900">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464513_1"/>
          <p:cNvGraphicFramePr>
            <a:graphicFrameLocks/>
          </p:cNvGraphicFramePr>
          <p:nvPr>
            <p:extLst>
              <p:ext uri="{D42A27DB-BD31-4B8C-83A1-F6EECF244321}">
                <p14:modId xmlns:p14="http://schemas.microsoft.com/office/powerpoint/2010/main" val="3769475403"/>
              </p:ext>
            </p:extLst>
          </p:nvPr>
        </p:nvGraphicFramePr>
        <p:xfrm>
          <a:off x="6205500" y="1736154"/>
          <a:ext cx="1891365" cy="21426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249355_1"/>
          <p:cNvGraphicFramePr>
            <a:graphicFrameLocks/>
          </p:cNvGraphicFramePr>
          <p:nvPr>
            <p:extLst>
              <p:ext uri="{D42A27DB-BD31-4B8C-83A1-F6EECF244321}">
                <p14:modId xmlns:p14="http://schemas.microsoft.com/office/powerpoint/2010/main" val="3163759040"/>
              </p:ext>
            </p:extLst>
          </p:nvPr>
        </p:nvGraphicFramePr>
        <p:xfrm>
          <a:off x="8184586" y="1736154"/>
          <a:ext cx="1994134" cy="2142671"/>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14"/>
          <p:cNvSpPr txBox="1"/>
          <p:nvPr/>
        </p:nvSpPr>
        <p:spPr>
          <a:xfrm>
            <a:off x="8184586" y="1779410"/>
            <a:ext cx="1911853" cy="461665"/>
          </a:xfrm>
          <a:prstGeom prst="rect">
            <a:avLst/>
          </a:prstGeom>
          <a:noFill/>
        </p:spPr>
        <p:txBody>
          <a:bodyPr wrap="square" lIns="91440" tIns="45720" rIns="91440" bIns="45720" rtlCol="0" anchor="t">
            <a:spAutoFit/>
          </a:bodyPr>
          <a:lstStyle/>
          <a:p>
            <a:pPr algn="ctr"/>
            <a:r>
              <a:rPr lang="en-GB" sz="800" b="1" dirty="0">
                <a:latin typeface="Arial" panose="020B0604020202020204" pitchFamily="34" charset="0"/>
                <a:cs typeface="Arial" panose="020B0604020202020204" pitchFamily="34" charset="0"/>
              </a:rPr>
              <a:t>% of service users in employment across the Trust with Severe Mental Illness</a:t>
            </a:r>
            <a:endParaRPr lang="en-GB" dirty="0">
              <a:latin typeface="Arial" panose="020B0604020202020204" pitchFamily="34" charset="0"/>
              <a:cs typeface="Arial" panose="020B0604020202020204" pitchFamily="34" charset="0"/>
            </a:endParaRPr>
          </a:p>
        </p:txBody>
      </p:sp>
      <p:graphicFrame>
        <p:nvGraphicFramePr>
          <p:cNvPr id="16" name="Chart 15">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871322363"/>
              </p:ext>
            </p:extLst>
          </p:nvPr>
        </p:nvGraphicFramePr>
        <p:xfrm>
          <a:off x="10266441" y="1731817"/>
          <a:ext cx="1690919" cy="214700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367285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10452620"/>
              </p:ext>
            </p:extLst>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Review of Social Care Activities and processes to reduce duplication and improve reporting processes around Safeguarding, Section 117 and Care Act with partners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600" b="1" dirty="0">
                          <a:latin typeface="Arial"/>
                          <a:cs typeface="Arial"/>
                        </a:rPr>
                        <a:t>Contact</a:t>
                      </a:r>
                      <a:r>
                        <a:rPr lang="en-GB" sz="1600" dirty="0">
                          <a:latin typeface="Arial"/>
                          <a:cs typeface="Arial"/>
                        </a:rPr>
                        <a:t>: Mary Brazier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1" y="708280"/>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3368080152"/>
              </p:ext>
            </p:extLst>
          </p:nvPr>
        </p:nvGraphicFramePr>
        <p:xfrm>
          <a:off x="216454" y="1029417"/>
          <a:ext cx="6170765" cy="5836611"/>
        </p:xfrm>
        <a:graphic>
          <a:graphicData uri="http://schemas.openxmlformats.org/drawingml/2006/table">
            <a:tbl>
              <a:tblPr bandRow="1">
                <a:tableStyleId>{ED083AE6-46FA-4A59-8FB0-9F97EB10719F}</a:tableStyleId>
              </a:tblPr>
              <a:tblGrid>
                <a:gridCol w="6170765">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56745648"/>
                  </a:ext>
                </a:extLst>
              </a:tr>
              <a:tr h="2480827">
                <a:tc>
                  <a:txBody>
                    <a:bodyPr/>
                    <a:lstStyle/>
                    <a:p>
                      <a:pPr marL="285750" lvl="0" indent="-285750">
                        <a:buFont typeface="Arial" panose="020B0604020202020204" pitchFamily="34" charset="0"/>
                        <a:buChar char="•"/>
                      </a:pPr>
                      <a:r>
                        <a:rPr lang="en-GB" sz="1200" baseline="0" dirty="0">
                          <a:solidFill>
                            <a:schemeClr val="tx1"/>
                          </a:solidFill>
                          <a:latin typeface="Arial"/>
                          <a:cs typeface="Arial"/>
                        </a:rPr>
                        <a:t>Safeguarding</a:t>
                      </a:r>
                    </a:p>
                    <a:p>
                      <a:pPr marL="742950" lvl="1" indent="-285750">
                        <a:buFont typeface="Arial" panose="020B0604020202020204" pitchFamily="34" charset="0"/>
                        <a:buChar char="•"/>
                      </a:pPr>
                      <a:r>
                        <a:rPr lang="en-GB" sz="1200" baseline="0" dirty="0">
                          <a:solidFill>
                            <a:schemeClr val="tx1"/>
                          </a:solidFill>
                          <a:latin typeface="Arial"/>
                          <a:cs typeface="Arial"/>
                        </a:rPr>
                        <a:t>All Local Authority partners have provisionally signed up to test the proposed Safeguarding form on ELFT clinical systems</a:t>
                      </a:r>
                    </a:p>
                    <a:p>
                      <a:pPr marL="742950" lvl="1" indent="-285750">
                        <a:buFont typeface="Arial" panose="020B0604020202020204" pitchFamily="34" charset="0"/>
                        <a:buChar char="•"/>
                      </a:pPr>
                      <a:r>
                        <a:rPr lang="en-GB" sz="1200" baseline="0" dirty="0">
                          <a:solidFill>
                            <a:schemeClr val="tx1"/>
                          </a:solidFill>
                          <a:latin typeface="Arial"/>
                          <a:cs typeface="Arial"/>
                        </a:rPr>
                        <a:t>A Safeguarding dashboard has been designed and has been shared with informatics for development to improve reporting processes.</a:t>
                      </a:r>
                    </a:p>
                    <a:p>
                      <a:pPr marL="742950" lvl="1" indent="-285750">
                        <a:buFont typeface="Arial" panose="020B0604020202020204" pitchFamily="34" charset="0"/>
                        <a:buChar char="•"/>
                      </a:pPr>
                      <a:r>
                        <a:rPr lang="en-GB" sz="1200" baseline="0" dirty="0">
                          <a:solidFill>
                            <a:schemeClr val="tx1"/>
                          </a:solidFill>
                          <a:latin typeface="Arial"/>
                          <a:cs typeface="Arial"/>
                        </a:rPr>
                        <a:t>A digital solution has been tested to enable sharing of records related to safeguarding activity, which will optimise care delivery and improve communication between operational staff  in ELFT and LA   </a:t>
                      </a:r>
                    </a:p>
                    <a:p>
                      <a:pPr marL="285750" lvl="0" indent="-285750">
                        <a:buFont typeface="Arial" panose="020B0604020202020204" pitchFamily="34" charset="0"/>
                        <a:buChar char="•"/>
                      </a:pPr>
                      <a:r>
                        <a:rPr lang="en-GB" sz="1200" baseline="0" dirty="0">
                          <a:solidFill>
                            <a:schemeClr val="tx1"/>
                          </a:solidFill>
                          <a:latin typeface="Arial"/>
                          <a:cs typeface="Arial"/>
                        </a:rPr>
                        <a:t>Care Act</a:t>
                      </a:r>
                    </a:p>
                    <a:p>
                      <a:pPr marL="742950" lvl="1" indent="-285750">
                        <a:buFont typeface="Arial" panose="020B0604020202020204" pitchFamily="34" charset="0"/>
                        <a:buChar char="•"/>
                      </a:pPr>
                      <a:r>
                        <a:rPr lang="en-GB" sz="1200" baseline="0" dirty="0">
                          <a:solidFill>
                            <a:schemeClr val="tx1"/>
                          </a:solidFill>
                          <a:latin typeface="Arial"/>
                          <a:cs typeface="Arial"/>
                        </a:rPr>
                        <a:t> Proposed changes have been made to the Dialog form to add on a “Care Act Screening” section which ensure that we able to evidence delegated Care Act duties more effectively</a:t>
                      </a:r>
                    </a:p>
                    <a:p>
                      <a:pPr marL="285750" lvl="0" indent="-285750">
                        <a:buFont typeface="Arial" panose="020B0604020202020204" pitchFamily="34" charset="0"/>
                        <a:buChar char="•"/>
                      </a:pPr>
                      <a:r>
                        <a:rPr lang="en-GB" sz="1200" baseline="0" dirty="0">
                          <a:solidFill>
                            <a:schemeClr val="tx1"/>
                          </a:solidFill>
                          <a:latin typeface="Arial"/>
                          <a:cs typeface="Arial"/>
                        </a:rPr>
                        <a:t>Section 117</a:t>
                      </a:r>
                    </a:p>
                    <a:p>
                      <a:pPr marL="742950" lvl="1" indent="-285750">
                        <a:buFont typeface="Arial" panose="020B0604020202020204" pitchFamily="34" charset="0"/>
                        <a:buChar char="•"/>
                      </a:pPr>
                      <a:r>
                        <a:rPr lang="en-GB" sz="1200" baseline="0" dirty="0">
                          <a:solidFill>
                            <a:schemeClr val="tx1"/>
                          </a:solidFill>
                          <a:latin typeface="Arial"/>
                          <a:cs typeface="Arial"/>
                        </a:rPr>
                        <a:t>A dedicated Section 117 form is currently in the process of being designed and the minimum standards have been provisionally agreed subject to further testing before being built and deployed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0187743"/>
                  </a:ext>
                </a:extLst>
              </a:tr>
              <a:tr h="1796611">
                <a:tc>
                  <a:txBody>
                    <a:bodyPr/>
                    <a:lstStyle/>
                    <a:p>
                      <a:pPr marL="0" indent="0">
                        <a:buClr>
                          <a:srgbClr val="000000"/>
                        </a:buClr>
                        <a:buFont typeface="Arial,Sans-Serif" panose="020B0604020202020204" pitchFamily="34" charset="0"/>
                        <a:buNone/>
                      </a:pPr>
                      <a:r>
                        <a:rPr lang="en-GB" sz="1200" b="0" i="0" u="none" strike="noStrike" baseline="0" noProof="0" dirty="0">
                          <a:solidFill>
                            <a:schemeClr val="tx1"/>
                          </a:solidFill>
                          <a:latin typeface="Arial"/>
                        </a:rPr>
                        <a:t>We are currently working towards a deadline of the end of September to rollout all of the Social Care solutions. </a:t>
                      </a:r>
                    </a:p>
                    <a:p>
                      <a:pPr marL="285750"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Safeguarding</a:t>
                      </a:r>
                    </a:p>
                    <a:p>
                      <a:pPr marL="742950" lvl="1"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Luton and Hackney are due to share their Standard Operating Proceedure as they have already implemented the Safeguarding </a:t>
                      </a:r>
                      <a:r>
                        <a:rPr lang="en-GB" sz="1200" b="0" i="0" u="none" strike="noStrike" kern="1200" baseline="0" noProof="0" dirty="0">
                          <a:solidFill>
                            <a:schemeClr val="tx1"/>
                          </a:solidFill>
                          <a:latin typeface="Arial"/>
                          <a:ea typeface="+mn-ea"/>
                          <a:cs typeface="+mn-cs"/>
                        </a:rPr>
                        <a:t>solution.</a:t>
                      </a:r>
                      <a:r>
                        <a:rPr lang="en-GB" sz="1200" b="0" i="0" u="none" strike="noStrike" kern="1200" baseline="0" dirty="0">
                          <a:solidFill>
                            <a:schemeClr val="tx1"/>
                          </a:solidFill>
                          <a:latin typeface="Arial"/>
                          <a:ea typeface="+mn-ea"/>
                          <a:cs typeface="+mn-cs"/>
                        </a:rPr>
                        <a:t> The learning from this will inform the approach across other boroughs.</a:t>
                      </a:r>
                      <a:endParaRPr lang="en-GB" sz="1200" b="0" i="0" u="none" strike="noStrike" kern="1200" baseline="0" noProof="0" dirty="0">
                        <a:solidFill>
                          <a:schemeClr val="tx1"/>
                        </a:solidFill>
                        <a:latin typeface="Arial"/>
                        <a:ea typeface="+mn-ea"/>
                        <a:cs typeface="+mn-cs"/>
                      </a:endParaRPr>
                    </a:p>
                    <a:p>
                      <a:pPr marL="285750" lvl="0"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Care Act</a:t>
                      </a:r>
                    </a:p>
                    <a:p>
                      <a:pPr marL="742950" lvl="1"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Due to formally review agreed changes with the Dialog committee and incorporate as part of the Dialog assessment documentation in September</a:t>
                      </a:r>
                    </a:p>
                    <a:p>
                      <a:pPr marL="285750" lvl="0"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Section 117 </a:t>
                      </a:r>
                    </a:p>
                    <a:p>
                      <a:pPr marL="742950" lvl="1"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Commence the development of the S117 form with the RiO team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08978" y="6265006"/>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11485983" y="6456918"/>
            <a:ext cx="545149" cy="365125"/>
          </a:xfrm>
        </p:spPr>
        <p:txBody>
          <a:bodyPr/>
          <a:lstStyle/>
          <a:p>
            <a:fld id="{8C7D807A-D3EC-4DEA-86E2-120E4093F1A6}" type="slidenum">
              <a:rPr lang="en-US" smtClean="0">
                <a:solidFill>
                  <a:schemeClr val="tx1"/>
                </a:solidFill>
              </a:rPr>
              <a:t>14</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645136219"/>
              </p:ext>
            </p:extLst>
          </p:nvPr>
        </p:nvGraphicFramePr>
        <p:xfrm>
          <a:off x="6499574" y="4113377"/>
          <a:ext cx="5583680" cy="2115602"/>
        </p:xfrm>
        <a:graphic>
          <a:graphicData uri="http://schemas.openxmlformats.org/drawingml/2006/table">
            <a:tbl>
              <a:tblPr>
                <a:tableStyleId>{ED083AE6-46FA-4A59-8FB0-9F97EB10719F}</a:tableStyleId>
              </a:tblPr>
              <a:tblGrid>
                <a:gridCol w="5583680">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Arial"/>
                        </a:rPr>
                        <a:t>Engagement from Local Authority Partners has been a challenge to build and there has been a reluctance to sign-up to the Social Care proposals. The engagement has improved within local partnership forums where testing of the solutions have been conducted allowing partners to see the end-to-end process to help co-produce the final solution </a:t>
                      </a:r>
                    </a:p>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Arial"/>
                        </a:rPr>
                        <a:t>Managing borough-specific variation has been challenging as there is not always a one-size-fits-all solution, however through regular forums we have managed to incorporate feedback from all boroughs into the proposal and co-design a solution that works for all parties.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067979199"/>
              </p:ext>
            </p:extLst>
          </p:nvPr>
        </p:nvGraphicFramePr>
        <p:xfrm>
          <a:off x="6499574" y="1046834"/>
          <a:ext cx="5583680" cy="2787318"/>
        </p:xfrm>
        <a:graphic>
          <a:graphicData uri="http://schemas.openxmlformats.org/drawingml/2006/table">
            <a:tbl>
              <a:tblPr>
                <a:tableStyleId>{ED083AE6-46FA-4A59-8FB0-9F97EB10719F}</a:tableStyleId>
              </a:tblPr>
              <a:tblGrid>
                <a:gridCol w="5583680">
                  <a:extLst>
                    <a:ext uri="{9D8B030D-6E8A-4147-A177-3AD203B41FA5}">
                      <a16:colId xmlns:a16="http://schemas.microsoft.com/office/drawing/2014/main" val="2479531759"/>
                    </a:ext>
                  </a:extLst>
                </a:gridCol>
              </a:tblGrid>
              <a:tr h="486442">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3" name="CCT_593761_1"/>
          <p:cNvGraphicFramePr>
            <a:graphicFrameLocks/>
          </p:cNvGraphicFramePr>
          <p:nvPr>
            <p:extLst>
              <p:ext uri="{D42A27DB-BD31-4B8C-83A1-F6EECF244321}">
                <p14:modId xmlns:p14="http://schemas.microsoft.com/office/powerpoint/2010/main" val="477194474"/>
              </p:ext>
            </p:extLst>
          </p:nvPr>
        </p:nvGraphicFramePr>
        <p:xfrm>
          <a:off x="6578940" y="1584251"/>
          <a:ext cx="1708850" cy="214420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CT_477611_1"/>
          <p:cNvGraphicFramePr>
            <a:graphicFrameLocks/>
          </p:cNvGraphicFramePr>
          <p:nvPr>
            <p:extLst>
              <p:ext uri="{D42A27DB-BD31-4B8C-83A1-F6EECF244321}">
                <p14:modId xmlns:p14="http://schemas.microsoft.com/office/powerpoint/2010/main" val="2054075817"/>
              </p:ext>
            </p:extLst>
          </p:nvPr>
        </p:nvGraphicFramePr>
        <p:xfrm>
          <a:off x="8400145" y="1584251"/>
          <a:ext cx="1708132" cy="214420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CT_425925_1"/>
          <p:cNvGraphicFramePr>
            <a:graphicFrameLocks/>
          </p:cNvGraphicFramePr>
          <p:nvPr>
            <p:extLst>
              <p:ext uri="{D42A27DB-BD31-4B8C-83A1-F6EECF244321}">
                <p14:modId xmlns:p14="http://schemas.microsoft.com/office/powerpoint/2010/main" val="1578616898"/>
              </p:ext>
            </p:extLst>
          </p:nvPr>
        </p:nvGraphicFramePr>
        <p:xfrm>
          <a:off x="10220631" y="1569959"/>
          <a:ext cx="1771672" cy="2158497"/>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10237175" y="2403458"/>
            <a:ext cx="1771672" cy="230832"/>
          </a:xfrm>
          <a:prstGeom prst="rect">
            <a:avLst/>
          </a:prstGeom>
          <a:solidFill>
            <a:schemeClr val="bg1">
              <a:lumMod val="95000"/>
            </a:schemeClr>
          </a:solidFill>
          <a:ln>
            <a:solidFill>
              <a:schemeClr val="bg1">
                <a:lumMod val="50000"/>
              </a:schemeClr>
            </a:solidFill>
          </a:ln>
        </p:spPr>
        <p:txBody>
          <a:bodyPr wrap="square" rtlCol="0">
            <a:spAutoFit/>
          </a:bodyPr>
          <a:lstStyle/>
          <a:p>
            <a:pPr algn="ctr"/>
            <a:r>
              <a:rPr lang="en-GB" sz="900" dirty="0">
                <a:solidFill>
                  <a:srgbClr val="FF0000"/>
                </a:solidFill>
                <a:latin typeface="Arial" panose="020B0604020202020204" pitchFamily="34" charset="0"/>
                <a:cs typeface="Arial" panose="020B0604020202020204" pitchFamily="34" charset="0"/>
              </a:rPr>
              <a:t>TBC - Data under development</a:t>
            </a:r>
          </a:p>
        </p:txBody>
      </p:sp>
    </p:spTree>
    <p:extLst>
      <p:ext uri="{BB962C8B-B14F-4D97-AF65-F5344CB8AC3E}">
        <p14:creationId xmlns:p14="http://schemas.microsoft.com/office/powerpoint/2010/main" val="2763413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27656862"/>
              </p:ext>
            </p:extLst>
          </p:nvPr>
        </p:nvGraphicFramePr>
        <p:xfrm>
          <a:off x="234731" y="157655"/>
          <a:ext cx="11757571" cy="579120"/>
        </p:xfrm>
        <a:graphic>
          <a:graphicData uri="http://schemas.openxmlformats.org/drawingml/2006/table">
            <a:tbl>
              <a:tblPr bandRow="1">
                <a:tableStyleId>{00A15C55-8517-42AA-B614-E9B94910E393}</a:tableStyleId>
              </a:tblPr>
              <a:tblGrid>
                <a:gridCol w="9087786">
                  <a:extLst>
                    <a:ext uri="{9D8B030D-6E8A-4147-A177-3AD203B41FA5}">
                      <a16:colId xmlns:a16="http://schemas.microsoft.com/office/drawing/2014/main" val="2618242522"/>
                    </a:ext>
                  </a:extLst>
                </a:gridCol>
                <a:gridCol w="2669785">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Staff well-being programme </a:t>
                      </a:r>
                      <a:endParaRPr lang="en-GB" sz="1400" b="0" i="0" u="none" strike="noStrike" baseline="0" noProof="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tc>
                  <a:txBody>
                    <a:bodyPr/>
                    <a:lstStyle/>
                    <a:p>
                      <a:r>
                        <a:rPr lang="en-GB" sz="1600" b="1" dirty="0">
                          <a:latin typeface="Arial"/>
                          <a:cs typeface="Arial"/>
                        </a:rPr>
                        <a:t>Contact</a:t>
                      </a:r>
                      <a:r>
                        <a:rPr lang="en-GB" sz="1600" dirty="0">
                          <a:latin typeface="Arial"/>
                          <a:cs typeface="Arial"/>
                        </a:rPr>
                        <a:t>: Jillian Dabbs/Lisa Baker</a:t>
                      </a:r>
                      <a:endParaRPr lang="en-GB" sz="1600" dirty="0">
                        <a:solidFill>
                          <a:srgbClr val="FF0000"/>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09499" y="743436"/>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4024541287"/>
              </p:ext>
            </p:extLst>
          </p:nvPr>
        </p:nvGraphicFramePr>
        <p:xfrm>
          <a:off x="236270" y="1066853"/>
          <a:ext cx="6044894" cy="5453902"/>
        </p:xfrm>
        <a:graphic>
          <a:graphicData uri="http://schemas.openxmlformats.org/drawingml/2006/table">
            <a:tbl>
              <a:tblPr bandRow="1">
                <a:tableStyleId>{ED083AE6-46FA-4A59-8FB0-9F97EB10719F}</a:tableStyleId>
              </a:tblPr>
              <a:tblGrid>
                <a:gridCol w="6044894">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3656745648"/>
                  </a:ext>
                </a:extLst>
              </a:tr>
              <a:tr h="2625165">
                <a:tc>
                  <a:txBody>
                    <a:bodyPr/>
                    <a:lstStyle/>
                    <a:p>
                      <a:pPr marL="171450" lvl="0" indent="-171450" algn="l">
                        <a:lnSpc>
                          <a:spcPct val="100000"/>
                        </a:lnSpc>
                        <a:spcBef>
                          <a:spcPts val="0"/>
                        </a:spcBef>
                        <a:spcAft>
                          <a:spcPts val="0"/>
                        </a:spcAft>
                        <a:buFont typeface="Arial"/>
                        <a:buChar char="•"/>
                      </a:pPr>
                      <a:r>
                        <a:rPr lang="en-GB" sz="1100" b="1" i="0" u="none" strike="noStrike" baseline="0" noProof="0" dirty="0">
                          <a:latin typeface="Arial"/>
                        </a:rPr>
                        <a:t>National Quarterly Pulse Survey Q2 2023 -2024: </a:t>
                      </a:r>
                      <a:r>
                        <a:rPr lang="en-GB" sz="1100" b="0" i="0" u="none" strike="noStrike" baseline="0" noProof="0" dirty="0">
                          <a:latin typeface="Arial"/>
                        </a:rPr>
                        <a:t>the NQPS launched on the 3</a:t>
                      </a:r>
                      <a:r>
                        <a:rPr lang="en-GB" sz="1100" b="0" i="0" u="none" strike="noStrike" baseline="30000" noProof="0" dirty="0">
                          <a:latin typeface="Arial"/>
                        </a:rPr>
                        <a:t>rd</a:t>
                      </a:r>
                      <a:r>
                        <a:rPr lang="en-GB" sz="1100" b="0" i="0" u="none" strike="noStrike" baseline="0" noProof="0" dirty="0">
                          <a:latin typeface="Arial"/>
                        </a:rPr>
                        <a:t> of July. Response rate as at 21/07/2023 is 8%.</a:t>
                      </a:r>
                      <a:endParaRPr lang="en-GB" sz="1100" baseline="0" dirty="0">
                        <a:solidFill>
                          <a:schemeClr val="tx1"/>
                        </a:solidFill>
                        <a:latin typeface="Arial"/>
                        <a:cs typeface="Arial"/>
                      </a:endParaRPr>
                    </a:p>
                    <a:p>
                      <a:pPr marL="171450" lvl="0" indent="-171450" algn="l">
                        <a:lnSpc>
                          <a:spcPct val="100000"/>
                        </a:lnSpc>
                        <a:spcBef>
                          <a:spcPts val="0"/>
                        </a:spcBef>
                        <a:spcAft>
                          <a:spcPts val="0"/>
                        </a:spcAft>
                        <a:buFont typeface="Arial"/>
                        <a:buChar char="•"/>
                      </a:pPr>
                      <a:r>
                        <a:rPr lang="en-GB" sz="1100" b="1" i="0" u="none" strike="noStrike" baseline="0" noProof="0" dirty="0">
                          <a:latin typeface="Arial"/>
                        </a:rPr>
                        <a:t>Staff awards: </a:t>
                      </a:r>
                      <a:r>
                        <a:rPr lang="en-GB" sz="1100" b="0" i="0" u="none" strike="noStrike" baseline="0" noProof="0" dirty="0">
                          <a:latin typeface="Arial"/>
                        </a:rPr>
                        <a:t>697 staff award nominations were received (the most ever, and close to double the amount received in 2022). A league table for nominations has been collated. All shortlisting panels are now complete, with the final judging panel taking place on the 6th of September.</a:t>
                      </a:r>
                      <a:endParaRPr lang="en-GB" sz="1100" dirty="0">
                        <a:latin typeface="Arial"/>
                      </a:endParaRPr>
                    </a:p>
                    <a:p>
                      <a:pPr marL="171450" lvl="0" indent="-171450" algn="l">
                        <a:lnSpc>
                          <a:spcPct val="100000"/>
                        </a:lnSpc>
                        <a:spcBef>
                          <a:spcPts val="0"/>
                        </a:spcBef>
                        <a:spcAft>
                          <a:spcPts val="0"/>
                        </a:spcAft>
                        <a:buFont typeface="Arial"/>
                        <a:buChar char="•"/>
                      </a:pPr>
                      <a:r>
                        <a:rPr lang="en-GB" sz="1100" b="1" i="0" u="none" strike="noStrike" baseline="0" noProof="0" dirty="0">
                          <a:latin typeface="Arial"/>
                        </a:rPr>
                        <a:t>Men’s Health Week Campaign: </a:t>
                      </a:r>
                      <a:r>
                        <a:rPr lang="en-GB" sz="1100" b="0" i="0" u="none" strike="noStrike" baseline="0" noProof="0" dirty="0">
                          <a:latin typeface="Arial"/>
                        </a:rPr>
                        <a:t>2900 DIY health check information booklets were sent to ELFT male staff’s home addresses in order to be inclusive, ensuring this booklet was recyclable. A men’s health webinar, with experts, was hosted in Men’s Health Week (w/c 12th June 2023), this has been recorded for further publishing. 65 in person MOT health checks have been scheduled with ELFT male staff, with 47 of these being completed.</a:t>
                      </a:r>
                      <a:endParaRPr lang="en-GB" sz="1100" dirty="0">
                        <a:latin typeface="Arial"/>
                      </a:endParaRPr>
                    </a:p>
                    <a:p>
                      <a:pPr marL="171450" lvl="0" indent="-171450" algn="l">
                        <a:lnSpc>
                          <a:spcPct val="100000"/>
                        </a:lnSpc>
                        <a:spcBef>
                          <a:spcPts val="0"/>
                        </a:spcBef>
                        <a:spcAft>
                          <a:spcPts val="0"/>
                        </a:spcAft>
                        <a:buFont typeface="Arial"/>
                        <a:buChar char="•"/>
                      </a:pPr>
                      <a:r>
                        <a:rPr lang="en-GB" sz="1100" b="1" i="0" u="none" strike="noStrike" baseline="0" noProof="0" dirty="0">
                          <a:latin typeface="Arial"/>
                        </a:rPr>
                        <a:t>ELFT BE WELL newsletter: </a:t>
                      </a:r>
                      <a:r>
                        <a:rPr lang="en-GB" sz="1100" b="0" i="0" u="none" strike="noStrike" baseline="0" noProof="0" dirty="0">
                          <a:latin typeface="Arial"/>
                        </a:rPr>
                        <a:t>Edition 22 of the ELFT BE WELL newsletter was sent out to 12433 ELFT staff. We measured 3652 unique opens and 1145 click throughs to the articles published in this edition. </a:t>
                      </a:r>
                      <a:endParaRPr lang="en-GB" sz="1100" dirty="0">
                        <a:latin typeface="Arial"/>
                      </a:endParaRPr>
                    </a:p>
                    <a:p>
                      <a:pPr marL="171450" lvl="0" indent="-171450" algn="l">
                        <a:lnSpc>
                          <a:spcPct val="100000"/>
                        </a:lnSpc>
                        <a:spcBef>
                          <a:spcPts val="0"/>
                        </a:spcBef>
                        <a:spcAft>
                          <a:spcPts val="0"/>
                        </a:spcAft>
                        <a:buFont typeface="Arial"/>
                        <a:buChar char="•"/>
                      </a:pPr>
                      <a:r>
                        <a:rPr lang="en-GB" sz="1100" b="1" i="0" u="none" strike="noStrike" baseline="0" noProof="0" dirty="0">
                          <a:latin typeface="Arial"/>
                        </a:rPr>
                        <a:t>Other: </a:t>
                      </a:r>
                      <a:r>
                        <a:rPr lang="en-GB" sz="1100" b="0" i="0" u="none" strike="noStrike" baseline="0" noProof="0" dirty="0">
                          <a:latin typeface="Arial"/>
                        </a:rPr>
                        <a:t>the Wellbeing &amp; Engagement Team hosted stalls at both the Bedfordshire and London NHS 75th Birthday community fayres. Business as usual salary sacrifice schemes, wellbeing offers, wellbeing newsletter, cost of living tips etc.</a:t>
                      </a:r>
                      <a:r>
                        <a:rPr lang="en-GB" sz="1050" b="0" i="0" u="none" strike="noStrike" baseline="0" noProof="0" dirty="0">
                          <a:latin typeface="Arial"/>
                        </a:rPr>
                        <a:t> </a:t>
                      </a:r>
                      <a:endParaRPr lang="en-GB" sz="1050" dirty="0">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3270187743"/>
                  </a:ext>
                </a:extLst>
              </a:tr>
              <a:tr h="1796611">
                <a:tc>
                  <a:txBody>
                    <a:bodyPr/>
                    <a:lstStyle/>
                    <a:p>
                      <a:pPr marL="171450" lvl="0" indent="-171450" algn="l">
                        <a:lnSpc>
                          <a:spcPct val="100000"/>
                        </a:lnSpc>
                        <a:spcBef>
                          <a:spcPts val="0"/>
                        </a:spcBef>
                        <a:spcAft>
                          <a:spcPts val="0"/>
                        </a:spcAft>
                        <a:buClr>
                          <a:srgbClr val="000000"/>
                        </a:buClr>
                        <a:buFont typeface="Arial"/>
                        <a:buChar char="•"/>
                      </a:pPr>
                      <a:r>
                        <a:rPr lang="en-GB" sz="1100" b="1" i="0" u="none" strike="noStrike" baseline="0" noProof="0" dirty="0">
                          <a:latin typeface="Arial"/>
                        </a:rPr>
                        <a:t>Big ticket items for the team for Quarter 2 &amp; Quarter 3:</a:t>
                      </a:r>
                      <a:endParaRPr lang="en-GB" sz="1100" b="0" i="0" u="none" strike="noStrike" baseline="0" noProof="0" dirty="0">
                        <a:solidFill>
                          <a:schemeClr val="tx1"/>
                        </a:solidFill>
                        <a:latin typeface="Arial"/>
                      </a:endParaRPr>
                    </a:p>
                    <a:p>
                      <a:pPr marL="171450" lvl="0" indent="-171450" algn="l">
                        <a:lnSpc>
                          <a:spcPct val="100000"/>
                        </a:lnSpc>
                        <a:spcBef>
                          <a:spcPts val="0"/>
                        </a:spcBef>
                        <a:spcAft>
                          <a:spcPts val="0"/>
                        </a:spcAft>
                        <a:buClr>
                          <a:srgbClr val="000000"/>
                        </a:buClr>
                        <a:buFont typeface="Arial"/>
                        <a:buChar char="•"/>
                      </a:pPr>
                      <a:r>
                        <a:rPr lang="en-GB" sz="1100" b="0" i="1" u="none" strike="noStrike" baseline="0" noProof="0" dirty="0">
                          <a:latin typeface="Arial"/>
                        </a:rPr>
                        <a:t>Quarter 2 (July, August, September): </a:t>
                      </a:r>
                      <a:r>
                        <a:rPr lang="en-GB" sz="1100" b="0" i="0" u="none" strike="noStrike" baseline="0" noProof="0" dirty="0">
                          <a:latin typeface="Arial"/>
                        </a:rPr>
                        <a:t>Start of the staff survey data collection period, staff awards planning &amp; organising (incl. catering, venue, comms, all behind the scenes) &amp; final judging panel. A pilot project for a self-sustainable emergency sanitary product supply will launch by the end of July 2023 in Newham, continuation of all business as usual salary sacrifice schemes, wellbeing offers, wellbeing newsletter, cost of living tips etc. </a:t>
                      </a:r>
                      <a:endParaRPr lang="en-GB" sz="1100" dirty="0">
                        <a:latin typeface="Arial"/>
                      </a:endParaRPr>
                    </a:p>
                    <a:p>
                      <a:pPr marL="285750" lvl="0" indent="-285750">
                        <a:buClr>
                          <a:srgbClr val="000000"/>
                        </a:buClr>
                        <a:buFont typeface="Arial,Sans-Serif" panose="020B0604020202020204" pitchFamily="34" charset="0"/>
                        <a:buChar char="•"/>
                      </a:pPr>
                      <a:r>
                        <a:rPr lang="en-GB" sz="1100" b="0" i="1" u="none" strike="noStrike" baseline="0" noProof="0" dirty="0">
                          <a:latin typeface="Arial"/>
                        </a:rPr>
                        <a:t>Quarter 3 (October, November, December): </a:t>
                      </a:r>
                      <a:r>
                        <a:rPr lang="en-GB" sz="1100" b="0" i="0" u="none" strike="noStrike" baseline="0" noProof="0" dirty="0">
                          <a:latin typeface="Arial"/>
                        </a:rPr>
                        <a:t>Hosting of the staff awards ceremony, closing off of the staff survey data collection period, launching of the long service awards, launching of the vitamin D winter campaign, continuation of all business as usual salary sacrifice schemes, wellbeing offers, wellbeing newsletter, cost of living tips etc</a:t>
                      </a:r>
                      <a:endParaRPr lang="en-GB" sz="1100" dirty="0">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staff experience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11405699" y="6437126"/>
            <a:ext cx="625434" cy="384917"/>
          </a:xfrm>
        </p:spPr>
        <p:txBody>
          <a:bodyPr/>
          <a:lstStyle/>
          <a:p>
            <a:fld id="{8C7D807A-D3EC-4DEA-86E2-120E4093F1A6}" type="slidenum">
              <a:rPr lang="en-US" smtClean="0">
                <a:solidFill>
                  <a:schemeClr val="tx1"/>
                </a:solidFill>
              </a:rPr>
              <a:t>15</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279997319"/>
              </p:ext>
            </p:extLst>
          </p:nvPr>
        </p:nvGraphicFramePr>
        <p:xfrm>
          <a:off x="6575403" y="4243986"/>
          <a:ext cx="5175939" cy="2115602"/>
        </p:xfrm>
        <a:graphic>
          <a:graphicData uri="http://schemas.openxmlformats.org/drawingml/2006/table">
            <a:tbl>
              <a:tblPr>
                <a:tableStyleId>{ED083AE6-46FA-4A59-8FB0-9F97EB10719F}</a:tableStyleId>
              </a:tblPr>
              <a:tblGrid>
                <a:gridCol w="5175939">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100" b="0" i="0" u="none" strike="noStrike" baseline="0" noProof="0" dirty="0">
                          <a:solidFill>
                            <a:schemeClr val="tx1"/>
                          </a:solidFill>
                          <a:latin typeface="Arial"/>
                        </a:rPr>
                        <a:t>Key challenge shave been around obtaining the staff survey response rates and reaching people effectively</a:t>
                      </a:r>
                    </a:p>
                    <a:p>
                      <a:pPr marL="285750" lvl="0" indent="-285750" algn="l">
                        <a:lnSpc>
                          <a:spcPct val="100000"/>
                        </a:lnSpc>
                        <a:spcBef>
                          <a:spcPts val="0"/>
                        </a:spcBef>
                        <a:spcAft>
                          <a:spcPts val="0"/>
                        </a:spcAft>
                        <a:buFont typeface="Arial"/>
                        <a:buChar char="•"/>
                      </a:pPr>
                      <a:r>
                        <a:rPr lang="en-GB" sz="1100" b="0" i="0" u="none" strike="noStrike" baseline="0" noProof="0" dirty="0">
                          <a:solidFill>
                            <a:schemeClr val="tx1"/>
                          </a:solidFill>
                          <a:latin typeface="Arial"/>
                        </a:rPr>
                        <a:t>Key learnings have been around automating manual processes as much as possible including the staff awards emails and nominations</a:t>
                      </a:r>
                    </a:p>
                    <a:p>
                      <a:pPr marL="285750" lvl="0" indent="-285750" algn="l">
                        <a:lnSpc>
                          <a:spcPct val="100000"/>
                        </a:lnSpc>
                        <a:spcBef>
                          <a:spcPts val="0"/>
                        </a:spcBef>
                        <a:spcAft>
                          <a:spcPts val="0"/>
                        </a:spcAft>
                        <a:buFont typeface="Arial"/>
                        <a:buChar char="•"/>
                      </a:pPr>
                      <a:r>
                        <a:rPr lang="en-GB" sz="1100" b="0" i="0" u="none" strike="noStrike" baseline="0" noProof="0" dirty="0">
                          <a:solidFill>
                            <a:schemeClr val="tx1"/>
                          </a:solidFill>
                          <a:latin typeface="Arial"/>
                        </a:rPr>
                        <a:t>The team are constantly trying to objectively measure the impact of wellbeing with the introduction of the wellbeing tracker to monitor progress in a more quantitative way </a:t>
                      </a: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186082926"/>
              </p:ext>
            </p:extLst>
          </p:nvPr>
        </p:nvGraphicFramePr>
        <p:xfrm>
          <a:off x="6595464" y="1085300"/>
          <a:ext cx="5122952" cy="2996898"/>
        </p:xfrm>
        <a:graphic>
          <a:graphicData uri="http://schemas.openxmlformats.org/drawingml/2006/table">
            <a:tbl>
              <a:tblPr>
                <a:tableStyleId>{ED083AE6-46FA-4A59-8FB0-9F97EB10719F}</a:tableStyleId>
              </a:tblPr>
              <a:tblGrid>
                <a:gridCol w="5122952">
                  <a:extLst>
                    <a:ext uri="{9D8B030D-6E8A-4147-A177-3AD203B41FA5}">
                      <a16:colId xmlns:a16="http://schemas.microsoft.com/office/drawing/2014/main" val="2479531759"/>
                    </a:ext>
                  </a:extLst>
                </a:gridCol>
              </a:tblGrid>
              <a:tr h="381161">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588604216"/>
                  </a:ext>
                </a:extLst>
              </a:tr>
              <a:tr h="2615737">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208110_1"/>
          <p:cNvGraphicFramePr>
            <a:graphicFrameLocks/>
          </p:cNvGraphicFramePr>
          <p:nvPr>
            <p:extLst>
              <p:ext uri="{D42A27DB-BD31-4B8C-83A1-F6EECF244321}">
                <p14:modId xmlns:p14="http://schemas.microsoft.com/office/powerpoint/2010/main" val="3400404636"/>
              </p:ext>
            </p:extLst>
          </p:nvPr>
        </p:nvGraphicFramePr>
        <p:xfrm>
          <a:off x="10159089" y="1765061"/>
          <a:ext cx="1530961" cy="19449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718192_1"/>
          <p:cNvGraphicFramePr>
            <a:graphicFrameLocks/>
          </p:cNvGraphicFramePr>
          <p:nvPr>
            <p:extLst>
              <p:ext uri="{D42A27DB-BD31-4B8C-83A1-F6EECF244321}">
                <p14:modId xmlns:p14="http://schemas.microsoft.com/office/powerpoint/2010/main" val="833462522"/>
              </p:ext>
            </p:extLst>
          </p:nvPr>
        </p:nvGraphicFramePr>
        <p:xfrm>
          <a:off x="8514521" y="1765060"/>
          <a:ext cx="1557131" cy="1846157"/>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8435008" y="1620558"/>
            <a:ext cx="1875183" cy="523220"/>
          </a:xfrm>
          <a:prstGeom prst="rect">
            <a:avLst/>
          </a:prstGeom>
          <a:noFill/>
        </p:spPr>
        <p:txBody>
          <a:bodyPr wrap="square" rtlCol="0">
            <a:spAutoFit/>
          </a:bodyPr>
          <a:lstStyle/>
          <a:p>
            <a:pPr algn="ctr"/>
            <a:r>
              <a:rPr lang="en-GB" sz="700" b="1" dirty="0">
                <a:latin typeface="Arial" panose="020B0604020202020204" pitchFamily="34" charset="0"/>
                <a:cs typeface="Arial" panose="020B0604020202020204" pitchFamily="34" charset="0"/>
              </a:rPr>
              <a:t>Registrations to wellbeing schemes at ELFT (incl. childcare vouchers/maternity/paternity vouchers/benefits portals etc.)*</a:t>
            </a:r>
          </a:p>
        </p:txBody>
      </p:sp>
      <p:sp>
        <p:nvSpPr>
          <p:cNvPr id="16" name="TextBox 15"/>
          <p:cNvSpPr txBox="1"/>
          <p:nvPr/>
        </p:nvSpPr>
        <p:spPr>
          <a:xfrm>
            <a:off x="10316348" y="1674419"/>
            <a:ext cx="1384656" cy="415498"/>
          </a:xfrm>
          <a:prstGeom prst="rect">
            <a:avLst/>
          </a:prstGeom>
          <a:noFill/>
        </p:spPr>
        <p:txBody>
          <a:bodyPr wrap="square" rtlCol="0">
            <a:spAutoFit/>
          </a:bodyPr>
          <a:lstStyle/>
          <a:p>
            <a:pPr algn="ctr"/>
            <a:r>
              <a:rPr lang="en-GB" sz="700" b="1" dirty="0">
                <a:latin typeface="Arial" panose="020B0604020202020204" pitchFamily="34" charset="0"/>
                <a:cs typeface="Arial" panose="020B0604020202020204" pitchFamily="34" charset="0"/>
              </a:rPr>
              <a:t>National Quarterly Pulse Survey Response – Employee Engagement</a:t>
            </a:r>
          </a:p>
        </p:txBody>
      </p:sp>
      <p:graphicFrame>
        <p:nvGraphicFramePr>
          <p:cNvPr id="17" name="CCT_534077_1"/>
          <p:cNvGraphicFramePr>
            <a:graphicFrameLocks/>
          </p:cNvGraphicFramePr>
          <p:nvPr>
            <p:extLst>
              <p:ext uri="{D42A27DB-BD31-4B8C-83A1-F6EECF244321}">
                <p14:modId xmlns:p14="http://schemas.microsoft.com/office/powerpoint/2010/main" val="343720014"/>
              </p:ext>
            </p:extLst>
          </p:nvPr>
        </p:nvGraphicFramePr>
        <p:xfrm>
          <a:off x="6834555" y="1622122"/>
          <a:ext cx="1598741" cy="1989095"/>
        </p:xfrm>
        <a:graphic>
          <a:graphicData uri="http://schemas.openxmlformats.org/drawingml/2006/chart">
            <c:chart xmlns:c="http://schemas.openxmlformats.org/drawingml/2006/chart" xmlns:r="http://schemas.openxmlformats.org/officeDocument/2006/relationships" r:id="rId5"/>
          </a:graphicData>
        </a:graphic>
      </p:graphicFrame>
      <p:sp>
        <p:nvSpPr>
          <p:cNvPr id="18" name="TextBox 17"/>
          <p:cNvSpPr txBox="1"/>
          <p:nvPr/>
        </p:nvSpPr>
        <p:spPr>
          <a:xfrm>
            <a:off x="6829928" y="1674419"/>
            <a:ext cx="1594126" cy="307777"/>
          </a:xfrm>
          <a:prstGeom prst="rect">
            <a:avLst/>
          </a:prstGeom>
          <a:noFill/>
        </p:spPr>
        <p:txBody>
          <a:bodyPr wrap="square" rtlCol="0">
            <a:spAutoFit/>
          </a:bodyPr>
          <a:lstStyle/>
          <a:p>
            <a:pPr algn="ctr"/>
            <a:r>
              <a:rPr lang="en-GB" sz="700" b="1" dirty="0">
                <a:latin typeface="Arial" panose="020B0604020202020204" pitchFamily="34" charset="0"/>
                <a:cs typeface="Arial" panose="020B0604020202020204" pitchFamily="34" charset="0"/>
              </a:rPr>
              <a:t>Link clicks on the ELFT BE WELL Wellbeing Newsletter*</a:t>
            </a:r>
          </a:p>
        </p:txBody>
      </p:sp>
      <p:sp>
        <p:nvSpPr>
          <p:cNvPr id="5" name="TextBox 4"/>
          <p:cNvSpPr txBox="1"/>
          <p:nvPr/>
        </p:nvSpPr>
        <p:spPr>
          <a:xfrm>
            <a:off x="6564449" y="3743644"/>
            <a:ext cx="5125601" cy="338554"/>
          </a:xfrm>
          <a:prstGeom prst="rect">
            <a:avLst/>
          </a:prstGeom>
          <a:noFill/>
        </p:spPr>
        <p:txBody>
          <a:bodyPr wrap="square" rtlCol="0">
            <a:spAutoFit/>
          </a:bodyPr>
          <a:lstStyle/>
          <a:p>
            <a:r>
              <a:rPr lang="en-GB" sz="800" dirty="0">
                <a:latin typeface="Arial" panose="020B0604020202020204" pitchFamily="34" charset="0"/>
                <a:cs typeface="Arial" panose="020B0604020202020204" pitchFamily="34" charset="0"/>
              </a:rPr>
              <a:t>*please note: the first two graphs are taken from a recently developed wellbeing tracker which only goes as far as April 2023. Improvement will be monitored on a monthly basis for 2023/24</a:t>
            </a:r>
          </a:p>
        </p:txBody>
      </p:sp>
    </p:spTree>
    <p:extLst>
      <p:ext uri="{BB962C8B-B14F-4D97-AF65-F5344CB8AC3E}">
        <p14:creationId xmlns:p14="http://schemas.microsoft.com/office/powerpoint/2010/main" val="970785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007165231"/>
              </p:ext>
            </p:extLst>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2400" baseline="0" dirty="0">
                          <a:solidFill>
                            <a:schemeClr val="tx1"/>
                          </a:solidFill>
                          <a:latin typeface="Arial"/>
                          <a:cs typeface="Arial"/>
                        </a:rPr>
                        <a:t> </a:t>
                      </a:r>
                      <a:r>
                        <a:rPr lang="en-GB" sz="1400" b="0" i="0" u="none" strike="noStrike" baseline="0" noProof="0" dirty="0">
                          <a:solidFill>
                            <a:schemeClr val="tx1"/>
                          </a:solidFill>
                          <a:latin typeface="Arial"/>
                        </a:rPr>
                        <a:t>Recruitment and retention Group action plan to improve vacancy rates and plan for the future of the workforce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tc>
                  <a:txBody>
                    <a:bodyPr/>
                    <a:lstStyle/>
                    <a:p>
                      <a:r>
                        <a:rPr lang="en-GB" sz="1600" b="1" dirty="0">
                          <a:latin typeface="Arial"/>
                          <a:cs typeface="Arial"/>
                        </a:rPr>
                        <a:t>Contact</a:t>
                      </a:r>
                      <a:r>
                        <a:rPr lang="en-GB" sz="1600" dirty="0">
                          <a:latin typeface="Arial"/>
                          <a:cs typeface="Arial"/>
                        </a:rPr>
                        <a:t>: Sonia Kaur</a:t>
                      </a:r>
                      <a:endParaRPr lang="en-GB" sz="1600" dirty="0">
                        <a:solidFill>
                          <a:srgbClr val="FF0000"/>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40262" y="712276"/>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1372714932"/>
              </p:ext>
            </p:extLst>
          </p:nvPr>
        </p:nvGraphicFramePr>
        <p:xfrm>
          <a:off x="185916" y="1028300"/>
          <a:ext cx="5855949" cy="5550312"/>
        </p:xfrm>
        <a:graphic>
          <a:graphicData uri="http://schemas.openxmlformats.org/drawingml/2006/table">
            <a:tbl>
              <a:tblPr bandRow="1">
                <a:tableStyleId>{ED083AE6-46FA-4A59-8FB0-9F97EB10719F}</a:tableStyleId>
              </a:tblPr>
              <a:tblGrid>
                <a:gridCol w="5855949">
                  <a:extLst>
                    <a:ext uri="{9D8B030D-6E8A-4147-A177-3AD203B41FA5}">
                      <a16:colId xmlns:a16="http://schemas.microsoft.com/office/drawing/2014/main" val="214815153"/>
                    </a:ext>
                  </a:extLst>
                </a:gridCol>
              </a:tblGrid>
              <a:tr h="319015">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3656745648"/>
                  </a:ext>
                </a:extLst>
              </a:tr>
              <a:tr h="3308305">
                <a:tc>
                  <a:txBody>
                    <a:bodyPr/>
                    <a:lstStyle/>
                    <a:p>
                      <a:pPr marL="285750" lvl="0" indent="-285750">
                        <a:buFont typeface="Arial" panose="020B0604020202020204" pitchFamily="34" charset="0"/>
                        <a:buChar char="•"/>
                      </a:pPr>
                      <a:r>
                        <a:rPr lang="en-GB" sz="1100" baseline="0" dirty="0">
                          <a:solidFill>
                            <a:schemeClr val="tx1"/>
                          </a:solidFill>
                          <a:latin typeface="Arial"/>
                          <a:cs typeface="Arial"/>
                        </a:rPr>
                        <a:t>Now that the financial year is gone, the apprenticeship team is reviewing how much apprenticeship funding was diverted back to the government to understand the unused apprenticeship levy</a:t>
                      </a:r>
                    </a:p>
                    <a:p>
                      <a:pPr marL="285750" lvl="0" indent="-285750">
                        <a:buFont typeface="Arial" panose="020B0604020202020204" pitchFamily="34" charset="0"/>
                        <a:buChar char="•"/>
                      </a:pPr>
                      <a:r>
                        <a:rPr lang="en-GB" sz="1100" baseline="0" dirty="0">
                          <a:solidFill>
                            <a:schemeClr val="tx1"/>
                          </a:solidFill>
                          <a:latin typeface="Arial"/>
                          <a:cs typeface="Arial"/>
                        </a:rPr>
                        <a:t>Continuation of international recruitment via the capital nurse programme</a:t>
                      </a:r>
                    </a:p>
                    <a:p>
                      <a:pPr marL="285750" lvl="0" indent="-285750">
                        <a:buFont typeface="Arial" panose="020B0604020202020204" pitchFamily="34" charset="0"/>
                        <a:buChar char="•"/>
                      </a:pPr>
                      <a:r>
                        <a:rPr lang="en-GB" sz="1100" baseline="0" dirty="0">
                          <a:solidFill>
                            <a:schemeClr val="tx1"/>
                          </a:solidFill>
                          <a:latin typeface="Arial"/>
                          <a:cs typeface="Arial"/>
                        </a:rPr>
                        <a:t>Over-recruitment has happened, and the Luton &amp; Bedfordshire medical recruitment is ongoing</a:t>
                      </a:r>
                    </a:p>
                    <a:p>
                      <a:pPr marL="285750" lvl="0" indent="-285750">
                        <a:buFont typeface="Arial" panose="020B0604020202020204" pitchFamily="34" charset="0"/>
                        <a:buChar char="•"/>
                      </a:pPr>
                      <a:r>
                        <a:rPr lang="en-GB" sz="1100" baseline="0" dirty="0">
                          <a:solidFill>
                            <a:schemeClr val="tx1"/>
                          </a:solidFill>
                          <a:latin typeface="Arial"/>
                          <a:cs typeface="Arial"/>
                        </a:rPr>
                        <a:t>Recruitment events have been held and led by the nursing directorate and People and Culture, used communications resources and social media to publicise the events in advance over the last 3 events which took place this quarter. Recruited into community and inpatient nurses and nursing associates and allied health</a:t>
                      </a:r>
                    </a:p>
                    <a:p>
                      <a:pPr marL="285750" lvl="0" indent="-285750">
                        <a:buFont typeface="Arial" panose="020B0604020202020204" pitchFamily="34" charset="0"/>
                        <a:buChar char="•"/>
                      </a:pPr>
                      <a:r>
                        <a:rPr lang="en-GB" sz="1100" baseline="0" dirty="0">
                          <a:solidFill>
                            <a:schemeClr val="tx1"/>
                          </a:solidFill>
                          <a:latin typeface="Arial"/>
                          <a:cs typeface="Arial"/>
                        </a:rPr>
                        <a:t>CAMHS recruitment numbers</a:t>
                      </a:r>
                    </a:p>
                    <a:p>
                      <a:pPr marL="285750" lvl="0" indent="-285750">
                        <a:buFont typeface="Arial" panose="020B0604020202020204" pitchFamily="34" charset="0"/>
                        <a:buChar char="•"/>
                      </a:pPr>
                      <a:r>
                        <a:rPr lang="en-GB" sz="1100" b="0" i="0" u="none" strike="noStrike" baseline="0" noProof="0" dirty="0">
                          <a:solidFill>
                            <a:schemeClr val="tx1"/>
                          </a:solidFill>
                          <a:latin typeface="Arial"/>
                        </a:rPr>
                        <a:t>Working with specialist firm agencies to recruit into medical roles and improved our advertising process so more adverts are visible on the website</a:t>
                      </a:r>
                    </a:p>
                    <a:p>
                      <a:pPr marL="285750" lvl="0" indent="-285750">
                        <a:buFont typeface="Arial" panose="020B0604020202020204" pitchFamily="34" charset="0"/>
                        <a:buChar char="•"/>
                      </a:pPr>
                      <a:r>
                        <a:rPr lang="en-GB" sz="1100" b="0" i="0" u="none" strike="noStrike" baseline="0" noProof="0" dirty="0">
                          <a:solidFill>
                            <a:schemeClr val="tx1"/>
                          </a:solidFill>
                          <a:latin typeface="Arial"/>
                        </a:rPr>
                        <a:t>International Recruitment Strategic Group has been launched to support recruitment across all staffing groups</a:t>
                      </a:r>
                    </a:p>
                    <a:p>
                      <a:pPr marL="285750" lvl="0" indent="-285750">
                        <a:buFont typeface="Arial" panose="020B0604020202020204" pitchFamily="34" charset="0"/>
                        <a:buChar char="•"/>
                      </a:pPr>
                      <a:r>
                        <a:rPr lang="en-GB" sz="1100" b="0" i="0" u="none" strike="noStrike" baseline="0" noProof="0" dirty="0">
                          <a:solidFill>
                            <a:schemeClr val="tx1"/>
                          </a:solidFill>
                          <a:latin typeface="Arial"/>
                        </a:rPr>
                        <a:t>Trac authorisation rollout is complete and has eliminated the Business Authorisation Forms process resulting in more streamlined recruitment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131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3270187743"/>
                  </a:ext>
                </a:extLst>
              </a:tr>
              <a:tr h="1571447">
                <a:tc>
                  <a:txBody>
                    <a:bodyPr/>
                    <a:lstStyle/>
                    <a:p>
                      <a:pPr marL="285750" indent="-285750">
                        <a:buClr>
                          <a:srgbClr val="000000"/>
                        </a:buClr>
                        <a:buFont typeface="Arial,Sans-Serif" panose="020B0604020202020204" pitchFamily="34" charset="0"/>
                        <a:buChar char="•"/>
                      </a:pPr>
                      <a:r>
                        <a:rPr lang="en-GB" sz="1100" b="0" i="0" u="none" strike="noStrike" baseline="0" noProof="0" dirty="0">
                          <a:solidFill>
                            <a:schemeClr val="tx1"/>
                          </a:solidFill>
                          <a:latin typeface="Arial"/>
                        </a:rPr>
                        <a:t>International recruitment - and the numbers that have been recruited</a:t>
                      </a:r>
                    </a:p>
                    <a:p>
                      <a:pPr marL="285750" lvl="0" indent="-285750">
                        <a:buClr>
                          <a:srgbClr val="000000"/>
                        </a:buClr>
                        <a:buFont typeface="Arial,Sans-Serif" panose="020B0604020202020204" pitchFamily="34" charset="0"/>
                        <a:buChar char="•"/>
                      </a:pPr>
                      <a:r>
                        <a:rPr lang="en-GB" sz="1100" b="0" i="0" u="none" strike="noStrike" baseline="0" noProof="0" dirty="0">
                          <a:solidFill>
                            <a:schemeClr val="tx1"/>
                          </a:solidFill>
                          <a:latin typeface="Arial"/>
                        </a:rPr>
                        <a:t>Carry out more joint recruitment campaigns</a:t>
                      </a:r>
                    </a:p>
                    <a:p>
                      <a:pPr marL="285750" lvl="0" indent="-285750">
                        <a:buClr>
                          <a:srgbClr val="000000"/>
                        </a:buClr>
                        <a:buFont typeface="Arial,Sans-Serif" panose="020B0604020202020204" pitchFamily="34" charset="0"/>
                        <a:buChar char="•"/>
                      </a:pPr>
                      <a:r>
                        <a:rPr lang="en-GB" sz="1100" b="0" i="0" u="none" strike="noStrike" baseline="0" noProof="0" dirty="0">
                          <a:solidFill>
                            <a:schemeClr val="tx1"/>
                          </a:solidFill>
                          <a:latin typeface="Arial"/>
                        </a:rPr>
                        <a:t>Consolidate international recruitment workstreams </a:t>
                      </a:r>
                    </a:p>
                    <a:p>
                      <a:pPr marL="285750" lvl="0" indent="-285750">
                        <a:buClr>
                          <a:srgbClr val="000000"/>
                        </a:buClr>
                        <a:buFont typeface="Arial,Sans-Serif" panose="020B0604020202020204" pitchFamily="34" charset="0"/>
                        <a:buChar char="•"/>
                      </a:pPr>
                      <a:r>
                        <a:rPr lang="en-GB" sz="1100" b="0" i="0" u="none" strike="noStrike" baseline="0" noProof="0" dirty="0">
                          <a:solidFill>
                            <a:schemeClr val="tx1"/>
                          </a:solidFill>
                          <a:latin typeface="Arial"/>
                        </a:rPr>
                        <a:t>Continuation of the QI project for medical recruitment in Luton &amp; Bedfordshire (inpatient, adult and community)</a:t>
                      </a:r>
                    </a:p>
                    <a:p>
                      <a:pPr marL="285750" lvl="0" indent="-285750">
                        <a:buClr>
                          <a:srgbClr val="000000"/>
                        </a:buClr>
                        <a:buFont typeface="Arial,Sans-Serif" panose="020B0604020202020204" pitchFamily="34" charset="0"/>
                        <a:buChar char="•"/>
                      </a:pPr>
                      <a:r>
                        <a:rPr lang="en-GB" sz="1100" b="0" i="0" u="none" strike="noStrike" baseline="0" noProof="0" dirty="0">
                          <a:solidFill>
                            <a:schemeClr val="tx1"/>
                          </a:solidFill>
                          <a:latin typeface="Arial"/>
                        </a:rPr>
                        <a:t>Continuation of the recruitment fairs and a targeted approach to recruiting into hotspot vacant roles in various staff groups e.g. psychologists Band 7 and community nurses Band 6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staff experience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11286945" y="6437126"/>
            <a:ext cx="744188" cy="384917"/>
          </a:xfrm>
        </p:spPr>
        <p:txBody>
          <a:bodyPr/>
          <a:lstStyle/>
          <a:p>
            <a:fld id="{8C7D807A-D3EC-4DEA-86E2-120E4093F1A6}" type="slidenum">
              <a:rPr lang="en-US" smtClean="0">
                <a:solidFill>
                  <a:schemeClr val="tx1"/>
                </a:solidFill>
              </a:rPr>
              <a:t>16</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718735152"/>
              </p:ext>
            </p:extLst>
          </p:nvPr>
        </p:nvGraphicFramePr>
        <p:xfrm>
          <a:off x="6153968" y="3998358"/>
          <a:ext cx="5864772" cy="2115602"/>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200" b="0" i="0" u="none" strike="noStrike" baseline="0" noProof="0" dirty="0">
                          <a:solidFill>
                            <a:schemeClr val="tx1"/>
                          </a:solidFill>
                          <a:latin typeface="Arial"/>
                        </a:rPr>
                        <a:t>Although a good pastoral support care package is developed and offered, there remains challenges around accommodation and housing for oversees nursing</a:t>
                      </a:r>
                      <a:endParaRPr lang="en-US"/>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Continuous pipeline meetings with managers have proved beneficial and helped towards a better candidate experience</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Increase in overall applications and recruitment activity has been a challenge </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Increase in bank recruitment requests throughout the organisation needs to be moderated going forward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842497011"/>
              </p:ext>
            </p:extLst>
          </p:nvPr>
        </p:nvGraphicFramePr>
        <p:xfrm>
          <a:off x="6141781" y="1089750"/>
          <a:ext cx="5864772" cy="2636156"/>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31694">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1D5FF"/>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653759_1"/>
          <p:cNvGraphicFramePr>
            <a:graphicFrameLocks/>
          </p:cNvGraphicFramePr>
          <p:nvPr>
            <p:extLst>
              <p:ext uri="{D42A27DB-BD31-4B8C-83A1-F6EECF244321}">
                <p14:modId xmlns:p14="http://schemas.microsoft.com/office/powerpoint/2010/main" val="99045194"/>
              </p:ext>
            </p:extLst>
          </p:nvPr>
        </p:nvGraphicFramePr>
        <p:xfrm>
          <a:off x="6273310" y="1595869"/>
          <a:ext cx="1850512" cy="20017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295949_1"/>
          <p:cNvGraphicFramePr>
            <a:graphicFrameLocks/>
          </p:cNvGraphicFramePr>
          <p:nvPr>
            <p:extLst>
              <p:ext uri="{D42A27DB-BD31-4B8C-83A1-F6EECF244321}">
                <p14:modId xmlns:p14="http://schemas.microsoft.com/office/powerpoint/2010/main" val="2069363452"/>
              </p:ext>
            </p:extLst>
          </p:nvPr>
        </p:nvGraphicFramePr>
        <p:xfrm>
          <a:off x="8198759" y="1581358"/>
          <a:ext cx="1771670" cy="203600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CT_781032_1"/>
          <p:cNvGraphicFramePr>
            <a:graphicFrameLocks/>
          </p:cNvGraphicFramePr>
          <p:nvPr>
            <p:extLst>
              <p:ext uri="{D42A27DB-BD31-4B8C-83A1-F6EECF244321}">
                <p14:modId xmlns:p14="http://schemas.microsoft.com/office/powerpoint/2010/main" val="1636527548"/>
              </p:ext>
            </p:extLst>
          </p:nvPr>
        </p:nvGraphicFramePr>
        <p:xfrm>
          <a:off x="10045366" y="1581358"/>
          <a:ext cx="1824855" cy="205051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86178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Financial Viability programme</a:t>
                      </a:r>
                      <a:endParaRPr lang="en-GB" sz="1400" b="0" i="0" u="none" strike="noStrike" baseline="0" noProof="0" dirty="0">
                        <a:solidFill>
                          <a:srgbClr val="000000"/>
                        </a:solidFill>
                        <a:latin typeface="Arial"/>
                      </a:endParaRPr>
                    </a:p>
                    <a:p>
                      <a:pPr lvl="0">
                        <a:buNone/>
                      </a:pPr>
                      <a:endParaRPr lang="en-GB" sz="1600" b="0" i="0" u="none" strike="noStrike" baseline="0" noProof="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GB" sz="1600" b="1" dirty="0">
                          <a:latin typeface="Arial"/>
                          <a:cs typeface="Arial"/>
                        </a:rPr>
                        <a:t>Contact</a:t>
                      </a:r>
                      <a:r>
                        <a:rPr lang="en-GB" sz="1600" dirty="0">
                          <a:latin typeface="Arial"/>
                          <a:cs typeface="Arial"/>
                        </a:rPr>
                        <a:t>: Sarah Barnett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25206" y="809165"/>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3930711108"/>
              </p:ext>
            </p:extLst>
          </p:nvPr>
        </p:nvGraphicFramePr>
        <p:xfrm>
          <a:off x="247650" y="1219200"/>
          <a:ext cx="5620997" cy="5511226"/>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42900">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56745648"/>
                  </a:ext>
                </a:extLst>
              </a:tr>
              <a:tr h="3027225">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Target of 20.8 million, the value identified of schemes is currently 18.5 million, (88% of the schemes are recurrent) </a:t>
                      </a:r>
                    </a:p>
                    <a:p>
                      <a:pPr marL="285750" lvl="0" indent="-285750">
                        <a:buFont typeface="Arial" panose="020B0604020202020204" pitchFamily="34" charset="0"/>
                        <a:buChar char="•"/>
                      </a:pPr>
                      <a:r>
                        <a:rPr lang="en-GB" sz="1300" baseline="0" dirty="0">
                          <a:solidFill>
                            <a:schemeClr val="tx1"/>
                          </a:solidFill>
                          <a:latin typeface="Arial"/>
                          <a:cs typeface="Arial"/>
                        </a:rPr>
                        <a:t>Spread of identified schemes across the FV workstreams has improved with less reliance on schemes related to income - Income generation (26%,) Service transformation (28%), Waste reduction (46%)</a:t>
                      </a:r>
                    </a:p>
                    <a:p>
                      <a:pPr marL="285750" lvl="0" indent="-285750">
                        <a:buFont typeface="Arial" panose="020B0604020202020204" pitchFamily="34" charset="0"/>
                        <a:buChar char="•"/>
                      </a:pPr>
                      <a:r>
                        <a:rPr lang="en-GB" sz="1300" baseline="0" dirty="0">
                          <a:solidFill>
                            <a:schemeClr val="tx1"/>
                          </a:solidFill>
                          <a:latin typeface="Arial"/>
                          <a:cs typeface="Arial"/>
                        </a:rPr>
                        <a:t>At the end of Quarter 1, the actual delivery is 2.5 million against a target of 3.1 million</a:t>
                      </a:r>
                    </a:p>
                    <a:p>
                      <a:pPr marL="285750" lvl="0" indent="-285750">
                        <a:buFont typeface="Arial" panose="020B0604020202020204" pitchFamily="34" charset="0"/>
                        <a:buChar char="•"/>
                      </a:pPr>
                      <a:r>
                        <a:rPr lang="en-GB" sz="1300" baseline="0" dirty="0">
                          <a:solidFill>
                            <a:schemeClr val="tx1"/>
                          </a:solidFill>
                          <a:latin typeface="Arial"/>
                          <a:cs typeface="Arial"/>
                        </a:rPr>
                        <a:t>Have a monthly financial viability monitoring meeting in place where all directorates report back on plan progress</a:t>
                      </a:r>
                    </a:p>
                    <a:p>
                      <a:pPr marL="285750" lvl="0" indent="-285750">
                        <a:buFont typeface="Arial" panose="020B0604020202020204" pitchFamily="34" charset="0"/>
                        <a:buChar char="•"/>
                      </a:pPr>
                      <a:r>
                        <a:rPr lang="en-GB" sz="1300" baseline="0" dirty="0">
                          <a:solidFill>
                            <a:schemeClr val="tx1"/>
                          </a:solidFill>
                          <a:latin typeface="Arial"/>
                          <a:cs typeface="Arial"/>
                        </a:rPr>
                        <a:t>Held the first face-to-face FV delivery session in June 2023, this proved a helpful forum and will be repeated 3 times a year</a:t>
                      </a:r>
                    </a:p>
                    <a:p>
                      <a:pPr marL="285750" lvl="0" indent="-285750">
                        <a:buFont typeface="Arial" panose="020B0604020202020204" pitchFamily="34" charset="0"/>
                        <a:buChar char="•"/>
                      </a:pPr>
                      <a:r>
                        <a:rPr lang="en-GB" sz="1300" baseline="0" dirty="0">
                          <a:solidFill>
                            <a:schemeClr val="tx1"/>
                          </a:solidFill>
                          <a:latin typeface="Arial"/>
                          <a:cs typeface="Arial"/>
                        </a:rPr>
                        <a:t>Put in place improved monitoring, governance, and reporting structures</a:t>
                      </a:r>
                    </a:p>
                    <a:p>
                      <a:pPr marL="285750" lvl="0" indent="-285750">
                        <a:buFont typeface="Arial" panose="020B0604020202020204" pitchFamily="34" charset="0"/>
                        <a:buChar char="•"/>
                      </a:pPr>
                      <a:r>
                        <a:rPr lang="en-GB" sz="1300" baseline="0" dirty="0">
                          <a:solidFill>
                            <a:schemeClr val="tx1"/>
                          </a:solidFill>
                          <a:latin typeface="Arial"/>
                          <a:cs typeface="Arial"/>
                        </a:rPr>
                        <a:t>Seeing increased ownership within directorates of FV plans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446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70187743"/>
                  </a:ext>
                </a:extLst>
              </a:tr>
              <a:tr h="1760448">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Expedite understanding and delivery of centrally held FV schemes </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Provide additional support to directorates who have not developed a plan to fully meet their FV target. This may include dedicated project management support</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Identify central non-recurrent schemes to support year-end delivery of target</a:t>
                      </a:r>
                    </a:p>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Further work required with directorates and finance business partners to improve FV forecasting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value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17</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178843584"/>
              </p:ext>
            </p:extLst>
          </p:nvPr>
        </p:nvGraphicFramePr>
        <p:xfrm>
          <a:off x="6166361" y="4322618"/>
          <a:ext cx="5864772" cy="2115602"/>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Continue to have a gap in plans and this is hoped to be managed through the additional support provided</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Work to do in directorates to fully develop schemes e.g. quality impact assessments, project initiation documents</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Ownership around central FV schemes and how they release cash lacks clarity and these schemes are currently assessed as being high-risk</a:t>
                      </a: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nvGraphicFramePr>
        <p:xfrm>
          <a:off x="6166361" y="1319169"/>
          <a:ext cx="5864772" cy="2637343"/>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36467">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6" name="Chart 15"/>
          <p:cNvGraphicFramePr>
            <a:graphicFrameLocks/>
          </p:cNvGraphicFramePr>
          <p:nvPr>
            <p:extLst>
              <p:ext uri="{D42A27DB-BD31-4B8C-83A1-F6EECF244321}">
                <p14:modId xmlns:p14="http://schemas.microsoft.com/office/powerpoint/2010/main" val="545517021"/>
              </p:ext>
            </p:extLst>
          </p:nvPr>
        </p:nvGraphicFramePr>
        <p:xfrm>
          <a:off x="6234295" y="1748622"/>
          <a:ext cx="2212182" cy="2119993"/>
        </p:xfrm>
        <a:graphic>
          <a:graphicData uri="http://schemas.openxmlformats.org/drawingml/2006/chart">
            <c:chart xmlns:c="http://schemas.openxmlformats.org/drawingml/2006/chart" xmlns:r="http://schemas.openxmlformats.org/officeDocument/2006/relationships" r:id="rId3"/>
          </a:graphicData>
        </a:graphic>
      </p:graphicFrame>
      <p:grpSp>
        <p:nvGrpSpPr>
          <p:cNvPr id="19" name="Group 18"/>
          <p:cNvGrpSpPr/>
          <p:nvPr/>
        </p:nvGrpSpPr>
        <p:grpSpPr>
          <a:xfrm>
            <a:off x="8514411" y="1748622"/>
            <a:ext cx="3424146" cy="2119993"/>
            <a:chOff x="8514411" y="1748622"/>
            <a:chExt cx="3424146" cy="2119993"/>
          </a:xfrm>
        </p:grpSpPr>
        <p:pic>
          <p:nvPicPr>
            <p:cNvPr id="1026" name="Chart 1" descr="image0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14411" y="1748622"/>
              <a:ext cx="3424146" cy="211999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8999649" y="1770785"/>
              <a:ext cx="2506553" cy="203133"/>
            </a:xfrm>
            <a:prstGeom prst="rect">
              <a:avLst/>
            </a:prstGeom>
            <a:solidFill>
              <a:schemeClr val="bg1"/>
            </a:solidFill>
          </p:spPr>
          <p:txBody>
            <a:bodyPr wrap="square">
              <a:spAutoFit/>
            </a:bodyPr>
            <a:lstStyle/>
            <a:p>
              <a:pPr algn="ctr">
                <a:defRPr sz="720" b="1"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GB" b="1" dirty="0"/>
                <a:t>Cumulative FV Plan and Delivery 2023/24 (£000)</a:t>
              </a:r>
            </a:p>
          </p:txBody>
        </p:sp>
      </p:grpSp>
    </p:spTree>
    <p:extLst>
      <p:ext uri="{BB962C8B-B14F-4D97-AF65-F5344CB8AC3E}">
        <p14:creationId xmlns:p14="http://schemas.microsoft.com/office/powerpoint/2010/main" val="1691020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87790662"/>
              </p:ext>
            </p:extLst>
          </p:nvPr>
        </p:nvGraphicFramePr>
        <p:xfrm>
          <a:off x="234731" y="157655"/>
          <a:ext cx="11757571" cy="579120"/>
        </p:xfrm>
        <a:graphic>
          <a:graphicData uri="http://schemas.openxmlformats.org/drawingml/2006/table">
            <a:tbl>
              <a:tblPr bandRow="1">
                <a:tableStyleId>{00A15C55-8517-42AA-B614-E9B94910E393}</a:tableStyleId>
              </a:tblPr>
              <a:tblGrid>
                <a:gridCol w="9629775">
                  <a:extLst>
                    <a:ext uri="{9D8B030D-6E8A-4147-A177-3AD203B41FA5}">
                      <a16:colId xmlns:a16="http://schemas.microsoft.com/office/drawing/2014/main" val="2618242522"/>
                    </a:ext>
                  </a:extLst>
                </a:gridCol>
                <a:gridCol w="2127796">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400" b="0" i="0" u="none" strike="noStrike" baseline="0" noProof="0" dirty="0">
                          <a:solidFill>
                            <a:schemeClr val="tx1"/>
                          </a:solidFill>
                          <a:latin typeface="Arial"/>
                        </a:rPr>
                        <a:t>Digital Infrastructure and Cyber Security Programme</a:t>
                      </a:r>
                      <a:endParaRPr lang="en-GB" sz="1400" b="0" i="0" u="none" strike="noStrike" baseline="0" noProof="0" dirty="0">
                        <a:solidFill>
                          <a:srgbClr val="000000"/>
                        </a:solidFill>
                        <a:latin typeface="Arial"/>
                      </a:endParaRPr>
                    </a:p>
                    <a:p>
                      <a:pPr lvl="0">
                        <a:buNone/>
                      </a:pPr>
                      <a:endParaRPr lang="en-GB" sz="1600" b="0" i="0" u="none" strike="noStrike" baseline="0" noProof="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GB" sz="1600" b="1" dirty="0">
                          <a:latin typeface="Arial"/>
                          <a:cs typeface="Arial"/>
                        </a:rPr>
                        <a:t>Contact</a:t>
                      </a:r>
                      <a:r>
                        <a:rPr lang="en-GB" sz="1600" dirty="0">
                          <a:latin typeface="Arial"/>
                          <a:cs typeface="Arial"/>
                        </a:rPr>
                        <a:t>: Michael Loughlin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1" y="793046"/>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564277772"/>
              </p:ext>
            </p:extLst>
          </p:nvPr>
        </p:nvGraphicFramePr>
        <p:xfrm>
          <a:off x="234731" y="1187871"/>
          <a:ext cx="5620997" cy="5257491"/>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56745648"/>
                  </a:ext>
                </a:extLst>
              </a:tr>
              <a:tr h="2625165">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Multi-Factor Authentication (MFA) is being rolled out across all staff in the Trust to protect and prevent compromised NHS email accounts, that account for the majority of ‘Phishing’ attacks. Once a NHS email account has been compromised by a hacker, they then use these NHS trusted credentials to spread ‘Phishing emails’ and the spread of potential Fraud, Ransomware and various malware that will cause severe disruption to staff and patients as well as the time and cost to the trust. This is a major change management program that will be rolled out from this quarter.</a:t>
                      </a:r>
                    </a:p>
                    <a:p>
                      <a:pPr marL="285750" lvl="0" indent="-285750">
                        <a:buFont typeface="Arial" panose="020B0604020202020204" pitchFamily="34" charset="0"/>
                        <a:buChar char="•"/>
                      </a:pPr>
                      <a:r>
                        <a:rPr lang="en-GB" sz="1300" baseline="0" dirty="0">
                          <a:solidFill>
                            <a:schemeClr val="tx1"/>
                          </a:solidFill>
                          <a:latin typeface="Arial"/>
                          <a:cs typeface="Arial"/>
                        </a:rPr>
                        <a:t>Staff cyber awareness and the trust culture around cybersecurity is extremely important and our cyber webinars are providing cyber awareness. It is everyone's responsibility in the trust to be responsible for their cyber hygiene and this is a key learning 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70187743"/>
                  </a:ext>
                </a:extLst>
              </a:tr>
              <a:tr h="1796611">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The Trust has recently approved the digital  cybersecurity strategy and it is imperative that we follow the digital cybersecurity strategy over the coming years and review this strategy every 6 months due to the complex and changing cybersecurity threat landscape.</a:t>
                      </a:r>
                    </a:p>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Continue our cybersecurity projects to protect and defend the trust against the ever dynamic and increasing risk. The Ukraine and Russia war has increased attacks on government supply chains and also introduced new ‘cyber warfare’ techniques that will be evolved against the NHS. We must meet that challenge to protect the trust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18</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357388799"/>
              </p:ext>
            </p:extLst>
          </p:nvPr>
        </p:nvGraphicFramePr>
        <p:xfrm>
          <a:off x="6166361" y="4006095"/>
          <a:ext cx="5864772" cy="2115602"/>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1746388">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GB" sz="1300" b="0" i="0" u="none" strike="noStrike" baseline="0" noProof="0" dirty="0">
                          <a:solidFill>
                            <a:schemeClr val="tx1"/>
                          </a:solidFill>
                          <a:latin typeface="Arial"/>
                        </a:rPr>
                        <a:t>Recent Cyber attacks on Barts Health NHS trust and NHS 111 have shown the challenges to the trust and the cybersecurity threat to the trust is exponentially increasing. We are learning from these cyber attacks on these organisations and the healthcare industry. We have reflected that exfiltration of healthcare data is on the increase and we need to be dynamic in this area. Continued capital and revenue support is required to ensure we keep aligned, ahead of the threats and defend against the increasing threats and our zero-day vulnerabilities.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2274684614"/>
              </p:ext>
            </p:extLst>
          </p:nvPr>
        </p:nvGraphicFramePr>
        <p:xfrm>
          <a:off x="6166361" y="1211025"/>
          <a:ext cx="5864772" cy="2637343"/>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36467">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709040_1"/>
          <p:cNvGraphicFramePr>
            <a:graphicFrameLocks/>
          </p:cNvGraphicFramePr>
          <p:nvPr>
            <p:extLst>
              <p:ext uri="{D42A27DB-BD31-4B8C-83A1-F6EECF244321}">
                <p14:modId xmlns:p14="http://schemas.microsoft.com/office/powerpoint/2010/main" val="2043180832"/>
              </p:ext>
            </p:extLst>
          </p:nvPr>
        </p:nvGraphicFramePr>
        <p:xfrm>
          <a:off x="6223630" y="1599122"/>
          <a:ext cx="1773848" cy="217570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456219_1"/>
          <p:cNvGraphicFramePr>
            <a:graphicFrameLocks/>
          </p:cNvGraphicFramePr>
          <p:nvPr>
            <p:extLst>
              <p:ext uri="{D42A27DB-BD31-4B8C-83A1-F6EECF244321}">
                <p14:modId xmlns:p14="http://schemas.microsoft.com/office/powerpoint/2010/main" val="972198486"/>
              </p:ext>
            </p:extLst>
          </p:nvPr>
        </p:nvGraphicFramePr>
        <p:xfrm>
          <a:off x="8054747" y="1599122"/>
          <a:ext cx="1785572" cy="217570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CT_763388_1"/>
          <p:cNvGraphicFramePr>
            <a:graphicFrameLocks/>
          </p:cNvGraphicFramePr>
          <p:nvPr>
            <p:extLst>
              <p:ext uri="{D42A27DB-BD31-4B8C-83A1-F6EECF244321}">
                <p14:modId xmlns:p14="http://schemas.microsoft.com/office/powerpoint/2010/main" val="1082340838"/>
              </p:ext>
            </p:extLst>
          </p:nvPr>
        </p:nvGraphicFramePr>
        <p:xfrm>
          <a:off x="9897588" y="1599121"/>
          <a:ext cx="1996238" cy="217570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18822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75533312"/>
              </p:ext>
            </p:extLst>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Progress against the Estates Strategy</a:t>
                      </a:r>
                      <a:endParaRPr lang="en-GB" sz="1400" b="0" i="0" u="none" strike="noStrike" baseline="0" noProof="0" dirty="0">
                        <a:solidFill>
                          <a:schemeClr val="tx1"/>
                        </a:solidFill>
                        <a:latin typeface="Arial"/>
                      </a:endParaRPr>
                    </a:p>
                    <a:p>
                      <a:pPr lvl="0">
                        <a:buNone/>
                      </a:pPr>
                      <a:endParaRPr lang="en-GB" sz="1600" b="0" i="0" u="none" strike="noStrike" baseline="0" noProof="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GB" sz="1600" b="1" dirty="0">
                          <a:latin typeface="Arial"/>
                          <a:cs typeface="Arial"/>
                        </a:rPr>
                        <a:t>Contact</a:t>
                      </a:r>
                      <a:r>
                        <a:rPr lang="en-GB" sz="1600" dirty="0">
                          <a:latin typeface="Arial"/>
                          <a:cs typeface="Arial"/>
                        </a:rPr>
                        <a:t>: David Stevens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25206" y="818690"/>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642861868"/>
              </p:ext>
            </p:extLst>
          </p:nvPr>
        </p:nvGraphicFramePr>
        <p:xfrm>
          <a:off x="336062" y="1185821"/>
          <a:ext cx="5611471" cy="5620121"/>
        </p:xfrm>
        <a:graphic>
          <a:graphicData uri="http://schemas.openxmlformats.org/drawingml/2006/table">
            <a:tbl>
              <a:tblPr bandRow="1">
                <a:tableStyleId>{ED083AE6-46FA-4A59-8FB0-9F97EB10719F}</a:tableStyleId>
              </a:tblPr>
              <a:tblGrid>
                <a:gridCol w="5611471">
                  <a:extLst>
                    <a:ext uri="{9D8B030D-6E8A-4147-A177-3AD203B41FA5}">
                      <a16:colId xmlns:a16="http://schemas.microsoft.com/office/drawing/2014/main" val="214815153"/>
                    </a:ext>
                  </a:extLst>
                </a:gridCol>
              </a:tblGrid>
              <a:tr h="315006">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56745648"/>
                  </a:ext>
                </a:extLst>
              </a:tr>
              <a:tr h="3080070">
                <a:tc>
                  <a:txBody>
                    <a:bodyPr/>
                    <a:lstStyle/>
                    <a:p>
                      <a:pPr marL="285750" lvl="0" indent="-285750">
                        <a:buFont typeface="Arial" panose="020B0604020202020204" pitchFamily="34" charset="0"/>
                        <a:buChar char="•"/>
                      </a:pPr>
                      <a:r>
                        <a:rPr lang="en-GB" sz="1200" baseline="0" dirty="0">
                          <a:solidFill>
                            <a:schemeClr val="tx1"/>
                          </a:solidFill>
                          <a:latin typeface="Arial"/>
                          <a:cs typeface="Arial"/>
                        </a:rPr>
                        <a:t>The Estates Team has launched its first Estates Strategy Board with a planning meeting held in Quarter 1 ahead of the Quarter 2 launch</a:t>
                      </a:r>
                    </a:p>
                    <a:p>
                      <a:pPr marL="285750" lvl="0" indent="-285750">
                        <a:buFont typeface="Arial" panose="020B0604020202020204" pitchFamily="34" charset="0"/>
                        <a:buChar char="•"/>
                      </a:pPr>
                      <a:r>
                        <a:rPr lang="en-GB" sz="1200" baseline="0" dirty="0">
                          <a:solidFill>
                            <a:schemeClr val="tx1"/>
                          </a:solidFill>
                          <a:latin typeface="Arial"/>
                          <a:cs typeface="Arial"/>
                        </a:rPr>
                        <a:t>A Patient Lead Assessment of the Care Environment (PLACE) is planned and ELFT commits to assess all 54 inpatient wards in 2023/24 which goes above and beyond the minimum requirement. These plans have been presented at the Service Delivery Board</a:t>
                      </a:r>
                    </a:p>
                    <a:p>
                      <a:pPr marL="285750" lvl="0" indent="-285750">
                        <a:buFont typeface="Arial" panose="020B0604020202020204" pitchFamily="34" charset="0"/>
                        <a:buChar char="•"/>
                      </a:pPr>
                      <a:r>
                        <a:rPr lang="en-GB" sz="1200" baseline="0" dirty="0">
                          <a:solidFill>
                            <a:schemeClr val="tx1"/>
                          </a:solidFill>
                          <a:latin typeface="Arial"/>
                          <a:cs typeface="Arial"/>
                        </a:rPr>
                        <a:t>A review of last year's spending for the Capital Projects programme highlighted that the outturn spend was £17.85 million against a capital developmental expenditure limit of £18.25</a:t>
                      </a:r>
                    </a:p>
                    <a:p>
                      <a:pPr marL="285750" lvl="0" indent="-285750">
                        <a:buFont typeface="Arial" panose="020B0604020202020204" pitchFamily="34" charset="0"/>
                        <a:buChar char="•"/>
                      </a:pPr>
                      <a:r>
                        <a:rPr lang="en-GB" sz="1200" baseline="0" dirty="0">
                          <a:solidFill>
                            <a:schemeClr val="tx1"/>
                          </a:solidFill>
                          <a:latin typeface="Arial"/>
                          <a:cs typeface="Arial"/>
                        </a:rPr>
                        <a:t>A review was conducted by </a:t>
                      </a:r>
                      <a:r>
                        <a:rPr lang="en-GB" sz="1200" baseline="0" dirty="0" err="1">
                          <a:solidFill>
                            <a:schemeClr val="tx1"/>
                          </a:solidFill>
                          <a:latin typeface="Arial"/>
                          <a:cs typeface="Arial"/>
                        </a:rPr>
                        <a:t>Introba</a:t>
                      </a:r>
                      <a:r>
                        <a:rPr lang="en-GB" sz="1200" baseline="0" dirty="0">
                          <a:solidFill>
                            <a:schemeClr val="tx1"/>
                          </a:solidFill>
                          <a:latin typeface="Arial"/>
                          <a:cs typeface="Arial"/>
                        </a:rPr>
                        <a:t>, an engineering and consulting firm to review the premises at ELFT. Suggestions were made to consider appropriate repurposing of space across the Trust, review underuse against overuse in certain buildings, and review the Equality Act and access audits to ensure that requirements and obligations concerning equality and access are upheld. </a:t>
                      </a:r>
                    </a:p>
                    <a:p>
                      <a:pPr marL="285750" lvl="0" indent="-285750">
                        <a:buFont typeface="Arial" panose="020B0604020202020204" pitchFamily="34" charset="0"/>
                        <a:buChar char="•"/>
                      </a:pPr>
                      <a:r>
                        <a:rPr lang="en-GB" sz="1200" baseline="0" dirty="0">
                          <a:solidFill>
                            <a:schemeClr val="tx1"/>
                          </a:solidFill>
                          <a:latin typeface="Arial"/>
                          <a:cs typeface="Arial"/>
                        </a:rPr>
                        <a:t>Some of the key issues highlighted included a failed boiler at Vivienne Cohen House and signs of mould or damp in Wolfson House, 26 Shore Road and the Tower Hamlets Centre for Mental Health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150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70187743"/>
                  </a:ext>
                </a:extLst>
              </a:tr>
              <a:tr h="1566281">
                <a:tc>
                  <a:txBody>
                    <a:bodyPr/>
                    <a:lstStyle/>
                    <a:p>
                      <a:pPr marL="285750"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Launch of the Estates Strategy Board in November</a:t>
                      </a:r>
                    </a:p>
                    <a:p>
                      <a:pPr marL="285750" lvl="0"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There are plans to employ an Estates People Participation lead starting in November to with service users and feedback on progress made on items identified through PLACE</a:t>
                      </a:r>
                    </a:p>
                    <a:p>
                      <a:pPr marL="285750" lvl="0" indent="-285750">
                        <a:buClr>
                          <a:srgbClr val="000000"/>
                        </a:buClr>
                        <a:buFont typeface="Arial,Sans-Serif" panose="020B0604020202020204" pitchFamily="34" charset="0"/>
                        <a:buChar char="•"/>
                      </a:pPr>
                      <a:r>
                        <a:rPr lang="en-GB" sz="1200" b="0" i="0" u="none" strike="noStrike" baseline="0" noProof="0" dirty="0">
                          <a:solidFill>
                            <a:schemeClr val="tx1"/>
                          </a:solidFill>
                          <a:latin typeface="Arial"/>
                        </a:rPr>
                        <a:t>The Estates Team plan to solidify their Project Management Office (PMO) structure along with the Digital team to develop dashboards and enhance reporting functionality to identify specific areas around compliance to conduct a trend analysis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value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19</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604925363"/>
              </p:ext>
            </p:extLst>
          </p:nvPr>
        </p:nvGraphicFramePr>
        <p:xfrm>
          <a:off x="6128261" y="4179743"/>
          <a:ext cx="5864772" cy="2243734"/>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Close monitoring of data has been a challenge and it is hoped that by uniting the Estates and Facilities Green Plan goals as well as the newly developed Digital PMO, this will help improve visibility around compliance and improvement</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Engagement around Estates has been a challenge and currently, there are only 12 active QI projects related to Estates. The team is hoping to increase engagement around this, so it becomes more visible and present progress regularly at the Estates Strategy Board</a:t>
                      </a: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1702225876"/>
              </p:ext>
            </p:extLst>
          </p:nvPr>
        </p:nvGraphicFramePr>
        <p:xfrm>
          <a:off x="6128261" y="1195344"/>
          <a:ext cx="5864772" cy="2637343"/>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36467">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3" name="Chart 12"/>
          <p:cNvGraphicFramePr>
            <a:graphicFrameLocks/>
          </p:cNvGraphicFramePr>
          <p:nvPr>
            <p:extLst>
              <p:ext uri="{D42A27DB-BD31-4B8C-83A1-F6EECF244321}">
                <p14:modId xmlns:p14="http://schemas.microsoft.com/office/powerpoint/2010/main" val="3536917850"/>
              </p:ext>
            </p:extLst>
          </p:nvPr>
        </p:nvGraphicFramePr>
        <p:xfrm>
          <a:off x="9060646" y="1613388"/>
          <a:ext cx="2586963" cy="213678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a:graphicFrameLocks/>
          </p:cNvGraphicFramePr>
          <p:nvPr>
            <p:extLst>
              <p:ext uri="{D42A27DB-BD31-4B8C-83A1-F6EECF244321}">
                <p14:modId xmlns:p14="http://schemas.microsoft.com/office/powerpoint/2010/main" val="467452411"/>
              </p:ext>
            </p:extLst>
          </p:nvPr>
        </p:nvGraphicFramePr>
        <p:xfrm>
          <a:off x="6337056" y="1613388"/>
          <a:ext cx="2645634" cy="213678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26746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214" y="2800729"/>
            <a:ext cx="1153667" cy="835395"/>
          </a:xfrm>
          <a:prstGeom prst="rect">
            <a:avLst/>
          </a:prstGeom>
          <a:solidFill>
            <a:schemeClr val="accent3">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200" b="1" dirty="0">
                <a:solidFill>
                  <a:schemeClr val="tx1"/>
                </a:solidFill>
                <a:latin typeface="Arial" panose="020B0604020202020204" pitchFamily="34" charset="0"/>
                <a:cs typeface="Arial" panose="020B0604020202020204" pitchFamily="34" charset="0"/>
              </a:rPr>
              <a:t>To improve the quality of life for all we serve</a:t>
            </a: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10432" y="187306"/>
            <a:ext cx="276502" cy="276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51" tIns="41475" rIns="82951" bIns="41475" numCol="1" anchor="t" anchorCtr="0" compatLnSpc="1">
            <a:prstTxWarp prst="textNoShape">
              <a:avLst/>
            </a:prstTxWarp>
          </a:bodyPr>
          <a:lstStyle/>
          <a:p>
            <a:endParaRPr lang="en-GB" sz="1633"/>
          </a:p>
        </p:txBody>
      </p:sp>
      <p:pic>
        <p:nvPicPr>
          <p:cNvPr id="1030" name="Picture 6" descr="File:East London NHS Foundation Trust logo.svg - Wikimedia Comm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5929" y="6227575"/>
            <a:ext cx="886238" cy="44311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636563" y="1022010"/>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274524" y="545228"/>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Strategic Objectives</a:t>
            </a:r>
          </a:p>
        </p:txBody>
      </p:sp>
      <p:sp>
        <p:nvSpPr>
          <p:cNvPr id="10" name="TextBox 9"/>
          <p:cNvSpPr txBox="1"/>
          <p:nvPr/>
        </p:nvSpPr>
        <p:spPr>
          <a:xfrm>
            <a:off x="6585083" y="473348"/>
            <a:ext cx="2062057" cy="276999"/>
          </a:xfrm>
          <a:prstGeom prst="rect">
            <a:avLst/>
          </a:prstGeom>
          <a:noFill/>
        </p:spPr>
        <p:txBody>
          <a:bodyPr wrap="square" rtlCol="0">
            <a:spAutoFit/>
          </a:bodyPr>
          <a:lstStyle/>
          <a:p>
            <a:pPr algn="ctr"/>
            <a:r>
              <a:rPr lang="en-GB" sz="1200" b="1" dirty="0">
                <a:latin typeface="Arial" panose="020B0604020202020204" pitchFamily="34" charset="0"/>
                <a:cs typeface="Arial" panose="020B0604020202020204" pitchFamily="34" charset="0"/>
              </a:rPr>
              <a:t>Key Programmes</a:t>
            </a:r>
          </a:p>
        </p:txBody>
      </p:sp>
      <p:sp>
        <p:nvSpPr>
          <p:cNvPr id="13" name="Rectangle 12"/>
          <p:cNvSpPr/>
          <p:nvPr/>
        </p:nvSpPr>
        <p:spPr>
          <a:xfrm>
            <a:off x="1636563" y="2493254"/>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1636563" y="3825048"/>
            <a:ext cx="1296538" cy="558161"/>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dirty="0">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626250" y="5171473"/>
            <a:ext cx="1296538" cy="515428"/>
          </a:xfrm>
          <a:prstGeom prst="rect">
            <a:avLst/>
          </a:prstGeom>
          <a:noFill/>
          <a:ln w="28575">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b="1">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p:cNvCxnSpPr>
          <p:nvPr/>
        </p:nvCxnSpPr>
        <p:spPr>
          <a:xfrm flipH="1">
            <a:off x="1240522" y="1279724"/>
            <a:ext cx="396041" cy="18593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p:cNvCxnSpPr>
          <p:nvPr/>
        </p:nvCxnSpPr>
        <p:spPr>
          <a:xfrm flipH="1">
            <a:off x="1311890" y="2750968"/>
            <a:ext cx="324673" cy="4674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p:cNvCxnSpPr>
          <p:nvPr/>
        </p:nvCxnSpPr>
        <p:spPr>
          <a:xfrm flipH="1" flipV="1">
            <a:off x="1311890" y="3280323"/>
            <a:ext cx="324673" cy="8238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p:cNvCxnSpPr>
          <p:nvPr/>
        </p:nvCxnSpPr>
        <p:spPr>
          <a:xfrm flipH="1" flipV="1">
            <a:off x="1264182" y="3437147"/>
            <a:ext cx="362068" cy="19920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a:xfrm>
            <a:off x="3260555" y="1395424"/>
            <a:ext cx="8719909" cy="322179"/>
          </a:xfrm>
          <a:prstGeom prst="rect">
            <a:avLst/>
          </a:prstGeom>
          <a:solidFill>
            <a:srgbClr val="F4F9F1"/>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Tackling inequalities and inequities across the Trust, supported by the delivery of Marmot, the Patient Carer Race Equality Framework (PCREF) and Anti-Racism programmes across the Trust</a:t>
            </a:r>
          </a:p>
        </p:txBody>
      </p:sp>
      <p:sp>
        <p:nvSpPr>
          <p:cNvPr id="190" name="Rectangle 189"/>
          <p:cNvSpPr/>
          <p:nvPr/>
        </p:nvSpPr>
        <p:spPr>
          <a:xfrm>
            <a:off x="3251763" y="1942170"/>
            <a:ext cx="8728701" cy="302305"/>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Implementation of the Patient Safety Incident Response Framework (PSIRF) to promote a restorative culture that is fair and respectful to staff and patients</a:t>
            </a:r>
          </a:p>
        </p:txBody>
      </p:sp>
      <p:sp>
        <p:nvSpPr>
          <p:cNvPr id="191" name="Rectangle 190"/>
          <p:cNvSpPr/>
          <p:nvPr/>
        </p:nvSpPr>
        <p:spPr>
          <a:xfrm>
            <a:off x="3251762" y="2413039"/>
            <a:ext cx="8728701" cy="270942"/>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Improving waiting times and flow across the Trust </a:t>
            </a:r>
          </a:p>
        </p:txBody>
      </p:sp>
      <p:sp>
        <p:nvSpPr>
          <p:cNvPr id="192" name="Rectangle 191"/>
          <p:cNvSpPr/>
          <p:nvPr/>
        </p:nvSpPr>
        <p:spPr>
          <a:xfrm>
            <a:off x="3251763" y="3961987"/>
            <a:ext cx="8728700" cy="284283"/>
          </a:xfrm>
          <a:prstGeom prst="rect">
            <a:avLst/>
          </a:prstGeom>
          <a:solidFill>
            <a:srgbClr val="F3EB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Development of a Trustwide Staff Wellbeing Programme to support a trauma-informed approach to staff well-being and people policies</a:t>
            </a:r>
          </a:p>
        </p:txBody>
      </p:sp>
      <p:sp>
        <p:nvSpPr>
          <p:cNvPr id="193" name="Rectangle 192"/>
          <p:cNvSpPr/>
          <p:nvPr/>
        </p:nvSpPr>
        <p:spPr>
          <a:xfrm>
            <a:off x="3251762" y="4470838"/>
            <a:ext cx="8728700" cy="297770"/>
          </a:xfrm>
          <a:prstGeom prst="rect">
            <a:avLst/>
          </a:prstGeom>
          <a:solidFill>
            <a:srgbClr val="F3EBF9"/>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Delivery of the Recruitment and Retention Group action plan to improve vacancy rates and plan for the future of the workforce</a:t>
            </a:r>
          </a:p>
        </p:txBody>
      </p:sp>
      <p:sp>
        <p:nvSpPr>
          <p:cNvPr id="194" name="Rectangle 193"/>
          <p:cNvSpPr/>
          <p:nvPr/>
        </p:nvSpPr>
        <p:spPr>
          <a:xfrm>
            <a:off x="3260555" y="4993176"/>
            <a:ext cx="8728700" cy="190744"/>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Delivery of the Financial Viability Programme</a:t>
            </a:r>
          </a:p>
        </p:txBody>
      </p:sp>
      <p:sp>
        <p:nvSpPr>
          <p:cNvPr id="195" name="Rectangle 194"/>
          <p:cNvSpPr/>
          <p:nvPr/>
        </p:nvSpPr>
        <p:spPr>
          <a:xfrm>
            <a:off x="3252088" y="6279812"/>
            <a:ext cx="8728700" cy="262687"/>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Implementing the Trust’s Green Plan </a:t>
            </a:r>
          </a:p>
        </p:txBody>
      </p:sp>
      <p:sp>
        <p:nvSpPr>
          <p:cNvPr id="197" name="Rectangle 196"/>
          <p:cNvSpPr/>
          <p:nvPr/>
        </p:nvSpPr>
        <p:spPr>
          <a:xfrm>
            <a:off x="3260554" y="3437147"/>
            <a:ext cx="8728701" cy="300272"/>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Review of Social Care Activities and Processes to reduce duplication and improve reporting processes around Safeguarding, Section 117 and Care Act with partners</a:t>
            </a:r>
          </a:p>
        </p:txBody>
      </p:sp>
      <p:sp>
        <p:nvSpPr>
          <p:cNvPr id="198" name="Rectangle 197"/>
          <p:cNvSpPr/>
          <p:nvPr/>
        </p:nvSpPr>
        <p:spPr>
          <a:xfrm>
            <a:off x="3260554" y="863855"/>
            <a:ext cx="8728701" cy="344896"/>
          </a:xfrm>
          <a:prstGeom prst="rect">
            <a:avLst/>
          </a:prstGeom>
          <a:solidFill>
            <a:srgbClr val="F4F9F1"/>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100" dirty="0">
                <a:solidFill>
                  <a:schemeClr val="tx1"/>
                </a:solidFill>
                <a:latin typeface="Arial"/>
                <a:cs typeface="Arial"/>
              </a:rPr>
              <a:t>Integrate care and support service developments to fully embed the Community Transformation programme and enhance pathways to meet access targets</a:t>
            </a:r>
            <a:endParaRPr lang="en-US" sz="1100" dirty="0">
              <a:solidFill>
                <a:schemeClr val="tx1"/>
              </a:solidFill>
              <a:latin typeface="Arial"/>
              <a:cs typeface="Arial"/>
            </a:endParaRPr>
          </a:p>
        </p:txBody>
      </p:sp>
      <p:sp>
        <p:nvSpPr>
          <p:cNvPr id="201" name="Rectangle 200"/>
          <p:cNvSpPr/>
          <p:nvPr/>
        </p:nvSpPr>
        <p:spPr>
          <a:xfrm>
            <a:off x="3260554" y="2883300"/>
            <a:ext cx="8728701" cy="360035"/>
          </a:xfrm>
          <a:prstGeom prst="rect">
            <a:avLst/>
          </a:prstGeom>
          <a:solidFill>
            <a:srgbClr val="F2F7FC"/>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a:cs typeface="Arial"/>
              </a:rPr>
              <a:t>Delivering the Working Together People Participation priorities improving the opportunities for people with lived experience and make services accessible to all protected characteristics</a:t>
            </a:r>
            <a:endParaRPr lang="en-US" sz="1000">
              <a:solidFill>
                <a:schemeClr val="tx1"/>
              </a:solidFill>
              <a:latin typeface="Arial"/>
              <a:cs typeface="Arial"/>
            </a:endParaRPr>
          </a:p>
        </p:txBody>
      </p:sp>
      <p:cxnSp>
        <p:nvCxnSpPr>
          <p:cNvPr id="202" name="Straight Arrow Connector 201"/>
          <p:cNvCxnSpPr>
            <a:stCxn id="198" idx="1"/>
          </p:cNvCxnSpPr>
          <p:nvPr/>
        </p:nvCxnSpPr>
        <p:spPr>
          <a:xfrm flipH="1">
            <a:off x="2987749" y="1036303"/>
            <a:ext cx="272805" cy="1724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a:stCxn id="189" idx="1"/>
          </p:cNvCxnSpPr>
          <p:nvPr/>
        </p:nvCxnSpPr>
        <p:spPr>
          <a:xfrm flipH="1" flipV="1">
            <a:off x="2954079" y="1317824"/>
            <a:ext cx="302243" cy="2386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0" name="Straight Arrow Connector 209"/>
          <p:cNvCxnSpPr>
            <a:stCxn id="190" idx="1"/>
          </p:cNvCxnSpPr>
          <p:nvPr/>
        </p:nvCxnSpPr>
        <p:spPr>
          <a:xfrm flipH="1">
            <a:off x="2987749" y="2093323"/>
            <a:ext cx="264014" cy="5906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191" idx="1"/>
          </p:cNvCxnSpPr>
          <p:nvPr/>
        </p:nvCxnSpPr>
        <p:spPr>
          <a:xfrm flipH="1">
            <a:off x="2987749" y="2548510"/>
            <a:ext cx="264013" cy="2522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01" idx="1"/>
          </p:cNvCxnSpPr>
          <p:nvPr/>
        </p:nvCxnSpPr>
        <p:spPr>
          <a:xfrm flipH="1" flipV="1">
            <a:off x="3030279" y="2840592"/>
            <a:ext cx="230275" cy="2227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Straight Arrow Connector 223"/>
          <p:cNvCxnSpPr>
            <a:stCxn id="197" idx="1"/>
          </p:cNvCxnSpPr>
          <p:nvPr/>
        </p:nvCxnSpPr>
        <p:spPr>
          <a:xfrm flipH="1" flipV="1">
            <a:off x="2987749" y="2883300"/>
            <a:ext cx="272805" cy="7039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192" idx="1"/>
          </p:cNvCxnSpPr>
          <p:nvPr/>
        </p:nvCxnSpPr>
        <p:spPr>
          <a:xfrm flipH="1">
            <a:off x="2987749" y="4104129"/>
            <a:ext cx="264014" cy="89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a:stCxn id="193" idx="1"/>
          </p:cNvCxnSpPr>
          <p:nvPr/>
        </p:nvCxnSpPr>
        <p:spPr>
          <a:xfrm flipH="1" flipV="1">
            <a:off x="3030279" y="4208469"/>
            <a:ext cx="221483" cy="4112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7" name="Straight Arrow Connector 226"/>
          <p:cNvCxnSpPr>
            <a:stCxn id="194" idx="1"/>
          </p:cNvCxnSpPr>
          <p:nvPr/>
        </p:nvCxnSpPr>
        <p:spPr>
          <a:xfrm flipH="1">
            <a:off x="3030279" y="5088548"/>
            <a:ext cx="230276" cy="3306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p:cNvCxnSpPr/>
          <p:nvPr/>
        </p:nvCxnSpPr>
        <p:spPr>
          <a:xfrm flipH="1" flipV="1">
            <a:off x="2997797" y="5509509"/>
            <a:ext cx="262760" cy="212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Straight Arrow Connector 228"/>
          <p:cNvCxnSpPr>
            <a:stCxn id="195" idx="1"/>
          </p:cNvCxnSpPr>
          <p:nvPr/>
        </p:nvCxnSpPr>
        <p:spPr>
          <a:xfrm flipH="1" flipV="1">
            <a:off x="2989330" y="5676500"/>
            <a:ext cx="262758" cy="7431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1" name="Rectangle 110"/>
          <p:cNvSpPr/>
          <p:nvPr/>
        </p:nvSpPr>
        <p:spPr>
          <a:xfrm>
            <a:off x="3260555" y="5429187"/>
            <a:ext cx="8728700" cy="190744"/>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panose="020B0604020202020204" pitchFamily="34" charset="0"/>
                <a:cs typeface="Arial" panose="020B0604020202020204" pitchFamily="34" charset="0"/>
              </a:rPr>
              <a:t>Implementation of Virtual Desktop Infrastructure (VDI) and improvement of cyber-security resilience</a:t>
            </a:r>
          </a:p>
        </p:txBody>
      </p:sp>
      <p:sp>
        <p:nvSpPr>
          <p:cNvPr id="2" name="Rectangle 1">
            <a:extLst>
              <a:ext uri="{FF2B5EF4-FFF2-40B4-BE49-F238E27FC236}">
                <a16:creationId xmlns:a16="http://schemas.microsoft.com/office/drawing/2014/main" id="{CD2599F7-DCC4-B470-5CA0-36C361BE168D}"/>
              </a:ext>
            </a:extLst>
          </p:cNvPr>
          <p:cNvSpPr/>
          <p:nvPr/>
        </p:nvSpPr>
        <p:spPr>
          <a:xfrm>
            <a:off x="3252088" y="5831079"/>
            <a:ext cx="8728700" cy="262687"/>
          </a:xfrm>
          <a:prstGeom prst="rect">
            <a:avLst/>
          </a:prstGeom>
          <a:solidFill>
            <a:srgbClr val="FFF9E7"/>
          </a:solidFill>
          <a:ln>
            <a:solidFill>
              <a:schemeClr val="bg1">
                <a:lumMod val="85000"/>
              </a:schemeClr>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1000" dirty="0">
                <a:solidFill>
                  <a:schemeClr val="tx1"/>
                </a:solidFill>
                <a:latin typeface="Arial"/>
                <a:cs typeface="Arial"/>
              </a:rPr>
              <a:t>Delivery of the Estates Strategy</a:t>
            </a:r>
            <a:endParaRPr lang="en-US" dirty="0">
              <a:solidFill>
                <a:schemeClr val="tx1"/>
              </a:solidFill>
            </a:endParaRPr>
          </a:p>
        </p:txBody>
      </p:sp>
      <p:cxnSp>
        <p:nvCxnSpPr>
          <p:cNvPr id="3" name="Straight Arrow Connector 2">
            <a:extLst>
              <a:ext uri="{FF2B5EF4-FFF2-40B4-BE49-F238E27FC236}">
                <a16:creationId xmlns:a16="http://schemas.microsoft.com/office/drawing/2014/main" id="{271F912C-5E37-C535-E570-4B9B0C0EB69E}"/>
              </a:ext>
            </a:extLst>
          </p:cNvPr>
          <p:cNvCxnSpPr>
            <a:cxnSpLocks/>
          </p:cNvCxnSpPr>
          <p:nvPr/>
        </p:nvCxnSpPr>
        <p:spPr>
          <a:xfrm flipH="1" flipV="1">
            <a:off x="3014730" y="5606876"/>
            <a:ext cx="228894" cy="3726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83239CB1-C1F3-6629-6D71-A3D525E8A69B}"/>
              </a:ext>
            </a:extLst>
          </p:cNvPr>
          <p:cNvSpPr/>
          <p:nvPr/>
        </p:nvSpPr>
        <p:spPr>
          <a:xfrm>
            <a:off x="0" y="0"/>
            <a:ext cx="2562578" cy="3606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Annual plan 2023-24</a:t>
            </a:r>
          </a:p>
        </p:txBody>
      </p:sp>
    </p:spTree>
    <p:extLst>
      <p:ext uri="{BB962C8B-B14F-4D97-AF65-F5344CB8AC3E}">
        <p14:creationId xmlns:p14="http://schemas.microsoft.com/office/powerpoint/2010/main" val="3905868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75569502"/>
              </p:ext>
            </p:extLst>
          </p:nvPr>
        </p:nvGraphicFramePr>
        <p:xfrm>
          <a:off x="234731" y="157655"/>
          <a:ext cx="11757572" cy="579120"/>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540000">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Trust's Green Plan</a:t>
                      </a:r>
                      <a:endParaRPr lang="en-GB" sz="1400" b="0" i="0" u="none" strike="noStrike" baseline="0" noProof="0" dirty="0">
                        <a:solidFill>
                          <a:schemeClr val="tx1"/>
                        </a:solidFill>
                        <a:latin typeface="Arial"/>
                      </a:endParaRPr>
                    </a:p>
                    <a:p>
                      <a:pPr lvl="0">
                        <a:buNone/>
                      </a:pPr>
                      <a:endParaRPr lang="en-GB" sz="1600" b="0" i="0" u="none" strike="noStrike" baseline="0" noProof="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GB" sz="1600" b="1" dirty="0">
                          <a:latin typeface="Arial"/>
                          <a:cs typeface="Arial"/>
                        </a:rPr>
                        <a:t>Contact</a:t>
                      </a:r>
                      <a:r>
                        <a:rPr lang="en-GB" sz="1600" dirty="0">
                          <a:latin typeface="Arial"/>
                          <a:cs typeface="Arial"/>
                        </a:rPr>
                        <a:t>: Adam Toll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34731" y="828215"/>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2241114312"/>
              </p:ext>
            </p:extLst>
          </p:nvPr>
        </p:nvGraphicFramePr>
        <p:xfrm>
          <a:off x="317012" y="1319171"/>
          <a:ext cx="5620997" cy="5377702"/>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59468">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56745648"/>
                  </a:ext>
                </a:extLst>
              </a:tr>
              <a:tr h="2625165">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6 workstreams have been developed focusing on different areas of the Green Plan with service user representation now established in each</a:t>
                      </a:r>
                    </a:p>
                    <a:p>
                      <a:pPr marL="285750" lvl="0" indent="-285750">
                        <a:buFont typeface="Arial" panose="020B0604020202020204" pitchFamily="34" charset="0"/>
                        <a:buChar char="•"/>
                      </a:pPr>
                      <a:r>
                        <a:rPr lang="en-GB" sz="1300" baseline="0" dirty="0">
                          <a:solidFill>
                            <a:schemeClr val="tx1"/>
                          </a:solidFill>
                          <a:latin typeface="Arial"/>
                          <a:cs typeface="Arial"/>
                        </a:rPr>
                        <a:t>Many DMTs have outlined specific green plan goals that each directorate will be focusing on across 2023/24 as part of their annual planning process</a:t>
                      </a:r>
                    </a:p>
                    <a:p>
                      <a:pPr marL="285750" lvl="0" indent="-285750">
                        <a:buFont typeface="Arial" panose="020B0604020202020204" pitchFamily="34" charset="0"/>
                        <a:buChar char="•"/>
                      </a:pPr>
                      <a:r>
                        <a:rPr lang="en-GB" sz="1300" baseline="0" dirty="0">
                          <a:solidFill>
                            <a:schemeClr val="tx1"/>
                          </a:solidFill>
                          <a:latin typeface="Arial"/>
                          <a:cs typeface="Arial"/>
                        </a:rPr>
                        <a:t>Projects currently starting include implementing reusable gloves, reducing single-use plastics and sustainable walking aids</a:t>
                      </a:r>
                    </a:p>
                    <a:p>
                      <a:pPr marL="285750" lvl="0" indent="-285750">
                        <a:buFont typeface="Arial" panose="020B0604020202020204" pitchFamily="34" charset="0"/>
                        <a:buChar char="•"/>
                      </a:pPr>
                      <a:r>
                        <a:rPr lang="en-GB" sz="1300" baseline="0" dirty="0">
                          <a:solidFill>
                            <a:schemeClr val="tx1"/>
                          </a:solidFill>
                          <a:latin typeface="Arial"/>
                          <a:cs typeface="Arial"/>
                        </a:rPr>
                        <a:t>An external audit highlighted that the controls in place at ELFT to manage Green Plan implementation are of sound design and are operating effectively </a:t>
                      </a:r>
                    </a:p>
                    <a:p>
                      <a:pPr marL="285750" lvl="0" indent="-285750">
                        <a:buFont typeface="Arial" panose="020B0604020202020204" pitchFamily="34" charset="0"/>
                        <a:buChar char="•"/>
                      </a:pPr>
                      <a:r>
                        <a:rPr lang="en-GB" sz="1300" baseline="0" dirty="0">
                          <a:solidFill>
                            <a:schemeClr val="tx1"/>
                          </a:solidFill>
                          <a:latin typeface="Arial"/>
                          <a:cs typeface="Arial"/>
                        </a:rPr>
                        <a:t>Examples of good practice highlighted in the external audit around Green Plan development include the Trust's provision of educational resources and Board oversight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5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70187743"/>
                  </a:ext>
                </a:extLst>
              </a:tr>
              <a:tr h="1796611">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As part of the revised Green Plan, the team are keen for there to be a greater focus on the Green Plan Support Tool targets</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Measures have been identified as part of the Quarterly Greener NHS Returns and next steps will focus on how to monitor this more closely internally</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Next quarter there will be a focus on ensuring that the Trust supports teams that may be struggling to integrated principles or show change in key measures, so they are able to closely monitor improvement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lIns="91440" tIns="45720" rIns="91440" bIns="45720" anchor="t">
            <a:spAutoFit/>
          </a:bodyPr>
          <a:lstStyle/>
          <a:p>
            <a:pPr>
              <a:lnSpc>
                <a:spcPct val="115000"/>
              </a:lnSpc>
              <a:spcAft>
                <a:spcPts val="1000"/>
              </a:spcAft>
            </a:pPr>
            <a:r>
              <a:rPr lang="en-GB" b="1" dirty="0">
                <a:latin typeface="Arial"/>
                <a:cs typeface="Arial"/>
              </a:rPr>
              <a:t>Improved experience of care</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20</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621245504"/>
              </p:ext>
            </p:extLst>
          </p:nvPr>
        </p:nvGraphicFramePr>
        <p:xfrm>
          <a:off x="6166361" y="4322618"/>
          <a:ext cx="5864772" cy="2115602"/>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69214">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1746388">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Not all DMTs (less than 50%) and few corporate teams have an explicit mention of sustainability in their annual plans</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Workstreams remain mainly green team led with a lack of local ownership</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More clinical projects are required particularly across medicines </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Waste has proven hard to measure with current suppliers</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Training targets around sustainability are significantly off, as suggested centrally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nvGraphicFramePr>
        <p:xfrm>
          <a:off x="6166361" y="1319169"/>
          <a:ext cx="5864772" cy="2637343"/>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36467">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55965_1"/>
          <p:cNvGraphicFramePr>
            <a:graphicFrameLocks/>
          </p:cNvGraphicFramePr>
          <p:nvPr>
            <p:extLst>
              <p:ext uri="{D42A27DB-BD31-4B8C-83A1-F6EECF244321}">
                <p14:modId xmlns:p14="http://schemas.microsoft.com/office/powerpoint/2010/main" val="2949756952"/>
              </p:ext>
            </p:extLst>
          </p:nvPr>
        </p:nvGraphicFramePr>
        <p:xfrm>
          <a:off x="6233660" y="1797270"/>
          <a:ext cx="1768088" cy="20381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247474_1"/>
          <p:cNvGraphicFramePr>
            <a:graphicFrameLocks/>
          </p:cNvGraphicFramePr>
          <p:nvPr>
            <p:extLst>
              <p:ext uri="{D42A27DB-BD31-4B8C-83A1-F6EECF244321}">
                <p14:modId xmlns:p14="http://schemas.microsoft.com/office/powerpoint/2010/main" val="3187624355"/>
              </p:ext>
            </p:extLst>
          </p:nvPr>
        </p:nvGraphicFramePr>
        <p:xfrm>
          <a:off x="8160629" y="1797270"/>
          <a:ext cx="1785804" cy="203819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CT_738789_1"/>
          <p:cNvGraphicFramePr>
            <a:graphicFrameLocks/>
          </p:cNvGraphicFramePr>
          <p:nvPr>
            <p:extLst>
              <p:ext uri="{D42A27DB-BD31-4B8C-83A1-F6EECF244321}">
                <p14:modId xmlns:p14="http://schemas.microsoft.com/office/powerpoint/2010/main" val="2461899207"/>
              </p:ext>
            </p:extLst>
          </p:nvPr>
        </p:nvGraphicFramePr>
        <p:xfrm>
          <a:off x="10174785" y="1797270"/>
          <a:ext cx="1751523" cy="203405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970420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 name="Chart 87"/>
          <p:cNvGraphicFramePr>
            <a:graphicFrameLocks/>
          </p:cNvGraphicFramePr>
          <p:nvPr>
            <p:extLst>
              <p:ext uri="{D42A27DB-BD31-4B8C-83A1-F6EECF244321}">
                <p14:modId xmlns:p14="http://schemas.microsoft.com/office/powerpoint/2010/main" val="1156888359"/>
              </p:ext>
            </p:extLst>
          </p:nvPr>
        </p:nvGraphicFramePr>
        <p:xfrm>
          <a:off x="10292212" y="758641"/>
          <a:ext cx="886944" cy="14570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7" name="CCT_208110_1"/>
          <p:cNvGraphicFramePr>
            <a:graphicFrameLocks/>
          </p:cNvGraphicFramePr>
          <p:nvPr>
            <p:extLst>
              <p:ext uri="{D42A27DB-BD31-4B8C-83A1-F6EECF244321}">
                <p14:modId xmlns:p14="http://schemas.microsoft.com/office/powerpoint/2010/main" val="466202524"/>
              </p:ext>
            </p:extLst>
          </p:nvPr>
        </p:nvGraphicFramePr>
        <p:xfrm>
          <a:off x="6443279" y="872355"/>
          <a:ext cx="943146" cy="142940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6" name="CCT_695379_1"/>
          <p:cNvGraphicFramePr>
            <a:graphicFrameLocks/>
          </p:cNvGraphicFramePr>
          <p:nvPr>
            <p:extLst>
              <p:ext uri="{D42A27DB-BD31-4B8C-83A1-F6EECF244321}">
                <p14:modId xmlns:p14="http://schemas.microsoft.com/office/powerpoint/2010/main" val="3584189460"/>
              </p:ext>
            </p:extLst>
          </p:nvPr>
        </p:nvGraphicFramePr>
        <p:xfrm>
          <a:off x="8316025" y="745566"/>
          <a:ext cx="937378" cy="15217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5" name="CCT_653759_1"/>
          <p:cNvGraphicFramePr>
            <a:graphicFrameLocks/>
          </p:cNvGraphicFramePr>
          <p:nvPr>
            <p:extLst>
              <p:ext uri="{D42A27DB-BD31-4B8C-83A1-F6EECF244321}">
                <p14:modId xmlns:p14="http://schemas.microsoft.com/office/powerpoint/2010/main" val="3512232509"/>
              </p:ext>
            </p:extLst>
          </p:nvPr>
        </p:nvGraphicFramePr>
        <p:xfrm>
          <a:off x="7423405" y="746148"/>
          <a:ext cx="922874" cy="1469537"/>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83" name="CCT_424291_1"/>
          <p:cNvGraphicFramePr>
            <a:graphicFrameLocks/>
          </p:cNvGraphicFramePr>
          <p:nvPr>
            <p:extLst>
              <p:ext uri="{D42A27DB-BD31-4B8C-83A1-F6EECF244321}">
                <p14:modId xmlns:p14="http://schemas.microsoft.com/office/powerpoint/2010/main" val="3865759501"/>
              </p:ext>
            </p:extLst>
          </p:nvPr>
        </p:nvGraphicFramePr>
        <p:xfrm>
          <a:off x="5318703" y="614911"/>
          <a:ext cx="941775" cy="1645019"/>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8" name="CCT_101859_1"/>
          <p:cNvGraphicFramePr>
            <a:graphicFrameLocks/>
          </p:cNvGraphicFramePr>
          <p:nvPr>
            <p:extLst>
              <p:ext uri="{D42A27DB-BD31-4B8C-83A1-F6EECF244321}">
                <p14:modId xmlns:p14="http://schemas.microsoft.com/office/powerpoint/2010/main" val="212190651"/>
              </p:ext>
            </p:extLst>
          </p:nvPr>
        </p:nvGraphicFramePr>
        <p:xfrm>
          <a:off x="4265900" y="795099"/>
          <a:ext cx="1060223" cy="1437487"/>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76" name="CCT_304561_1"/>
          <p:cNvGraphicFramePr>
            <a:graphicFrameLocks/>
          </p:cNvGraphicFramePr>
          <p:nvPr>
            <p:extLst>
              <p:ext uri="{D42A27DB-BD31-4B8C-83A1-F6EECF244321}">
                <p14:modId xmlns:p14="http://schemas.microsoft.com/office/powerpoint/2010/main" val="1355616881"/>
              </p:ext>
            </p:extLst>
          </p:nvPr>
        </p:nvGraphicFramePr>
        <p:xfrm>
          <a:off x="2366666" y="840304"/>
          <a:ext cx="962486" cy="13977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73" name="CCT_918265_1"/>
          <p:cNvGraphicFramePr>
            <a:graphicFrameLocks/>
          </p:cNvGraphicFramePr>
          <p:nvPr>
            <p:extLst>
              <p:ext uri="{D42A27DB-BD31-4B8C-83A1-F6EECF244321}">
                <p14:modId xmlns:p14="http://schemas.microsoft.com/office/powerpoint/2010/main" val="2673615184"/>
              </p:ext>
            </p:extLst>
          </p:nvPr>
        </p:nvGraphicFramePr>
        <p:xfrm>
          <a:off x="1413840" y="666125"/>
          <a:ext cx="965534" cy="1555171"/>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72" name="CCT_249355_1"/>
          <p:cNvGraphicFramePr>
            <a:graphicFrameLocks/>
          </p:cNvGraphicFramePr>
          <p:nvPr>
            <p:extLst>
              <p:ext uri="{D42A27DB-BD31-4B8C-83A1-F6EECF244321}">
                <p14:modId xmlns:p14="http://schemas.microsoft.com/office/powerpoint/2010/main" val="4280356260"/>
              </p:ext>
            </p:extLst>
          </p:nvPr>
        </p:nvGraphicFramePr>
        <p:xfrm>
          <a:off x="478875" y="772945"/>
          <a:ext cx="987149" cy="150253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56" name="CCT_180050_1"/>
          <p:cNvGraphicFramePr>
            <a:graphicFrameLocks/>
          </p:cNvGraphicFramePr>
          <p:nvPr/>
        </p:nvGraphicFramePr>
        <p:xfrm>
          <a:off x="11212487" y="716126"/>
          <a:ext cx="899317" cy="1505171"/>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54" name="CCT_222310_1"/>
          <p:cNvGraphicFramePr>
            <a:graphicFrameLocks/>
          </p:cNvGraphicFramePr>
          <p:nvPr>
            <p:extLst>
              <p:ext uri="{D42A27DB-BD31-4B8C-83A1-F6EECF244321}">
                <p14:modId xmlns:p14="http://schemas.microsoft.com/office/powerpoint/2010/main" val="4156662500"/>
              </p:ext>
            </p:extLst>
          </p:nvPr>
        </p:nvGraphicFramePr>
        <p:xfrm>
          <a:off x="9384155" y="631328"/>
          <a:ext cx="930052" cy="1571282"/>
        </p:xfrm>
        <a:graphic>
          <a:graphicData uri="http://schemas.openxmlformats.org/drawingml/2006/chart">
            <c:chart xmlns:c="http://schemas.openxmlformats.org/drawingml/2006/chart" xmlns:r="http://schemas.openxmlformats.org/officeDocument/2006/relationships" r:id="rId13"/>
          </a:graphicData>
        </a:graphic>
      </p:graphicFrame>
      <p:sp>
        <p:nvSpPr>
          <p:cNvPr id="7" name="TextBox 6">
            <a:extLst>
              <a:ext uri="{FF2B5EF4-FFF2-40B4-BE49-F238E27FC236}">
                <a16:creationId xmlns:a16="http://schemas.microsoft.com/office/drawing/2014/main" id="{E146D392-3E91-EFA5-3EC4-600A9E905C56}"/>
              </a:ext>
            </a:extLst>
          </p:cNvPr>
          <p:cNvSpPr txBox="1"/>
          <p:nvPr/>
        </p:nvSpPr>
        <p:spPr>
          <a:xfrm rot="10800000">
            <a:off x="202592" y="2464774"/>
            <a:ext cx="307777" cy="393778"/>
          </a:xfrm>
          <a:prstGeom prst="rect">
            <a:avLst/>
          </a:prstGeom>
          <a:solidFill>
            <a:schemeClr val="bg1">
              <a:lumMod val="65000"/>
            </a:schemeClr>
          </a:solidFill>
          <a:ln>
            <a:noFill/>
            <a:prstDash val="dash"/>
          </a:ln>
        </p:spPr>
        <p:txBody>
          <a:bodyPr rot="0" spcFirstLastPara="0" vertOverflow="overflow" horzOverflow="overflow" vert="vert" wrap="square" lIns="91440" tIns="45720" rIns="91440" bIns="45720" numCol="1" spcCol="0" rtlCol="0" fromWordArt="0" anchor="ctr" anchorCtr="0" forceAA="0" compatLnSpc="1">
            <a:prstTxWarp prst="textNoShape">
              <a:avLst/>
            </a:prstTxWarp>
            <a:spAutoFit/>
          </a:bodyPr>
          <a:lstStyle/>
          <a:p>
            <a:pPr algn="ctr"/>
            <a:r>
              <a:rPr lang="en-US" sz="800" b="1" dirty="0">
                <a:latin typeface="Arial"/>
                <a:cs typeface="Calibri"/>
              </a:rPr>
              <a:t>22/23</a:t>
            </a:r>
            <a:endParaRPr lang="en-US" sz="700" b="1" dirty="0">
              <a:latin typeface="Arial"/>
              <a:cs typeface="Calibri"/>
            </a:endParaRPr>
          </a:p>
        </p:txBody>
      </p:sp>
      <p:sp>
        <p:nvSpPr>
          <p:cNvPr id="10" name="TextBox 9">
            <a:extLst>
              <a:ext uri="{FF2B5EF4-FFF2-40B4-BE49-F238E27FC236}">
                <a16:creationId xmlns:a16="http://schemas.microsoft.com/office/drawing/2014/main" id="{7E1699CF-00CC-FB2C-F7BD-211E86C1C53E}"/>
              </a:ext>
            </a:extLst>
          </p:cNvPr>
          <p:cNvSpPr txBox="1"/>
          <p:nvPr/>
        </p:nvSpPr>
        <p:spPr>
          <a:xfrm rot="10800000">
            <a:off x="205647" y="2931540"/>
            <a:ext cx="307777" cy="424157"/>
          </a:xfrm>
          <a:prstGeom prst="rect">
            <a:avLst/>
          </a:prstGeom>
          <a:solidFill>
            <a:schemeClr val="bg1">
              <a:lumMod val="65000"/>
            </a:schemeClr>
          </a:solidFill>
          <a:ln>
            <a:noFill/>
            <a:prstDash val="dash"/>
          </a:ln>
        </p:spPr>
        <p:txBody>
          <a:bodyPr rot="0" spcFirstLastPara="0" vertOverflow="overflow" horzOverflow="overflow" vert="vert" wrap="square" lIns="91440" tIns="45720" rIns="91440" bIns="45720" numCol="1" spcCol="0" rtlCol="0" fromWordArt="0" anchor="ctr" anchorCtr="0" forceAA="0" compatLnSpc="1">
            <a:prstTxWarp prst="textNoShape">
              <a:avLst/>
            </a:prstTxWarp>
            <a:spAutoFit/>
          </a:bodyPr>
          <a:lstStyle/>
          <a:p>
            <a:pPr algn="ctr"/>
            <a:r>
              <a:rPr lang="en-US" sz="800" b="1" dirty="0">
                <a:latin typeface="Arial"/>
                <a:cs typeface="Calibri"/>
              </a:rPr>
              <a:t>23/24</a:t>
            </a:r>
          </a:p>
        </p:txBody>
      </p:sp>
      <p:sp>
        <p:nvSpPr>
          <p:cNvPr id="14" name="TextBox 13">
            <a:extLst>
              <a:ext uri="{FF2B5EF4-FFF2-40B4-BE49-F238E27FC236}">
                <a16:creationId xmlns:a16="http://schemas.microsoft.com/office/drawing/2014/main" id="{79E18B1A-BAB8-E881-AE53-4C3AC1C69683}"/>
              </a:ext>
            </a:extLst>
          </p:cNvPr>
          <p:cNvSpPr txBox="1"/>
          <p:nvPr/>
        </p:nvSpPr>
        <p:spPr>
          <a:xfrm rot="10800000">
            <a:off x="210526" y="3426160"/>
            <a:ext cx="307777" cy="350361"/>
          </a:xfrm>
          <a:prstGeom prst="rect">
            <a:avLst/>
          </a:prstGeom>
          <a:solidFill>
            <a:schemeClr val="bg1">
              <a:lumMod val="65000"/>
            </a:schemeClr>
          </a:solidFill>
          <a:ln>
            <a:noFill/>
            <a:prstDash val="dash"/>
          </a:ln>
        </p:spPr>
        <p:txBody>
          <a:bodyPr rot="0" spcFirstLastPara="0" vertOverflow="overflow" horzOverflow="overflow" vert="vert" wrap="square" lIns="91440" tIns="45720" rIns="91440" bIns="45720" numCol="1" spcCol="0" rtlCol="0" fromWordArt="0" anchor="ctr" anchorCtr="0" forceAA="0" compatLnSpc="1">
            <a:prstTxWarp prst="textNoShape">
              <a:avLst/>
            </a:prstTxWarp>
            <a:spAutoFit/>
          </a:bodyPr>
          <a:lstStyle/>
          <a:p>
            <a:pPr algn="ctr"/>
            <a:r>
              <a:rPr lang="en-US" sz="800" b="1" dirty="0">
                <a:latin typeface="Arial"/>
                <a:cs typeface="Calibri"/>
              </a:rPr>
              <a:t>2026</a:t>
            </a:r>
          </a:p>
        </p:txBody>
      </p:sp>
      <p:sp>
        <p:nvSpPr>
          <p:cNvPr id="43" name="TextBox 42">
            <a:extLst>
              <a:ext uri="{FF2B5EF4-FFF2-40B4-BE49-F238E27FC236}">
                <a16:creationId xmlns:a16="http://schemas.microsoft.com/office/drawing/2014/main" id="{ED50E931-3258-E2A6-3A32-A1526B75E0F1}"/>
              </a:ext>
            </a:extLst>
          </p:cNvPr>
          <p:cNvSpPr txBox="1"/>
          <p:nvPr/>
        </p:nvSpPr>
        <p:spPr>
          <a:xfrm rot="16200000">
            <a:off x="-600657" y="2987796"/>
            <a:ext cx="1471111" cy="265074"/>
          </a:xfrm>
          <a:prstGeom prst="rect">
            <a:avLst/>
          </a:prstGeom>
          <a:solidFill>
            <a:schemeClr val="accent5">
              <a:lumMod val="5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100" b="1">
                <a:solidFill>
                  <a:schemeClr val="bg1"/>
                </a:solidFill>
                <a:latin typeface="Arial"/>
                <a:cs typeface="Calibri"/>
              </a:rPr>
              <a:t>Progress</a:t>
            </a:r>
            <a:endParaRPr lang="en-US" sz="1200">
              <a:solidFill>
                <a:srgbClr val="FFFFFF"/>
              </a:solidFill>
              <a:latin typeface="Arial"/>
              <a:cs typeface="Calibri"/>
            </a:endParaRPr>
          </a:p>
        </p:txBody>
      </p:sp>
      <p:sp>
        <p:nvSpPr>
          <p:cNvPr id="11" name="TextBox 10">
            <a:extLst>
              <a:ext uri="{FF2B5EF4-FFF2-40B4-BE49-F238E27FC236}">
                <a16:creationId xmlns:a16="http://schemas.microsoft.com/office/drawing/2014/main" id="{ED50E931-3258-E2A6-3A32-A1526B75E0F1}"/>
              </a:ext>
            </a:extLst>
          </p:cNvPr>
          <p:cNvSpPr txBox="1"/>
          <p:nvPr/>
        </p:nvSpPr>
        <p:spPr>
          <a:xfrm rot="16200000">
            <a:off x="-829849" y="921425"/>
            <a:ext cx="2138079" cy="461665"/>
          </a:xfrm>
          <a:prstGeom prst="rect">
            <a:avLst/>
          </a:prstGeom>
          <a:solidFill>
            <a:schemeClr val="accent5">
              <a:lumMod val="5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a:solidFill>
                  <a:schemeClr val="bg1"/>
                </a:solidFill>
                <a:latin typeface="Arial"/>
                <a:cs typeface="Calibri"/>
              </a:rPr>
              <a:t>Indicators</a:t>
            </a:r>
          </a:p>
          <a:p>
            <a:pPr algn="ctr"/>
            <a:endParaRPr lang="en-US" sz="1200">
              <a:solidFill>
                <a:srgbClr val="FFFFFF"/>
              </a:solidFill>
              <a:latin typeface="Arial"/>
              <a:cs typeface="Calibri"/>
            </a:endParaRPr>
          </a:p>
        </p:txBody>
      </p:sp>
      <p:sp>
        <p:nvSpPr>
          <p:cNvPr id="3" name="TextBox 2">
            <a:extLst>
              <a:ext uri="{FF2B5EF4-FFF2-40B4-BE49-F238E27FC236}">
                <a16:creationId xmlns:a16="http://schemas.microsoft.com/office/drawing/2014/main" id="{9A0BBBB1-FF8B-8C3E-3AC3-8ADA9706F78E}"/>
              </a:ext>
            </a:extLst>
          </p:cNvPr>
          <p:cNvSpPr txBox="1"/>
          <p:nvPr/>
        </p:nvSpPr>
        <p:spPr>
          <a:xfrm>
            <a:off x="3220527" y="-12032"/>
            <a:ext cx="3195779" cy="307777"/>
          </a:xfrm>
          <a:prstGeom prst="rect">
            <a:avLst/>
          </a:prstGeom>
          <a:solidFill>
            <a:schemeClr val="accent3">
              <a:lumMod val="10000"/>
              <a:lumOff val="9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b="1">
                <a:latin typeface="Arial"/>
                <a:cs typeface="Calibri"/>
              </a:rPr>
              <a:t>Improved Experience of Care</a:t>
            </a:r>
            <a:endParaRPr lang="en-US" sz="1400">
              <a:latin typeface="Arial"/>
              <a:cs typeface="Calibri"/>
            </a:endParaRPr>
          </a:p>
        </p:txBody>
      </p:sp>
      <p:sp>
        <p:nvSpPr>
          <p:cNvPr id="4" name="TextBox 3">
            <a:extLst>
              <a:ext uri="{FF2B5EF4-FFF2-40B4-BE49-F238E27FC236}">
                <a16:creationId xmlns:a16="http://schemas.microsoft.com/office/drawing/2014/main" id="{1C985D7A-9203-5420-48E2-7F7A538B163C}"/>
              </a:ext>
            </a:extLst>
          </p:cNvPr>
          <p:cNvSpPr txBox="1"/>
          <p:nvPr/>
        </p:nvSpPr>
        <p:spPr>
          <a:xfrm>
            <a:off x="6250609" y="-9848"/>
            <a:ext cx="3134691" cy="307777"/>
          </a:xfrm>
          <a:prstGeom prst="rect">
            <a:avLst/>
          </a:prstGeom>
          <a:solidFill>
            <a:schemeClr val="accent3">
              <a:lumMod val="10000"/>
              <a:lumOff val="9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b="1">
                <a:latin typeface="Arial"/>
                <a:cs typeface="Calibri"/>
              </a:rPr>
              <a:t>Improved Staff Experience</a:t>
            </a:r>
            <a:endParaRPr lang="en-US" sz="1400">
              <a:latin typeface="Arial"/>
              <a:cs typeface="Calibri"/>
            </a:endParaRPr>
          </a:p>
        </p:txBody>
      </p:sp>
      <p:sp>
        <p:nvSpPr>
          <p:cNvPr id="6" name="TextBox 5">
            <a:extLst>
              <a:ext uri="{FF2B5EF4-FFF2-40B4-BE49-F238E27FC236}">
                <a16:creationId xmlns:a16="http://schemas.microsoft.com/office/drawing/2014/main" id="{400F72A2-8EB8-81CB-0B20-2055D3CF49EC}"/>
              </a:ext>
            </a:extLst>
          </p:cNvPr>
          <p:cNvSpPr txBox="1"/>
          <p:nvPr/>
        </p:nvSpPr>
        <p:spPr>
          <a:xfrm>
            <a:off x="9243392" y="-988"/>
            <a:ext cx="2950918" cy="307777"/>
          </a:xfrm>
          <a:prstGeom prst="rect">
            <a:avLst/>
          </a:prstGeom>
          <a:solidFill>
            <a:schemeClr val="accent3">
              <a:lumMod val="10000"/>
              <a:lumOff val="9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b="1">
                <a:latin typeface="Arial"/>
                <a:cs typeface="Calibri"/>
              </a:rPr>
              <a:t>Improved Value</a:t>
            </a:r>
          </a:p>
        </p:txBody>
      </p:sp>
      <p:sp>
        <p:nvSpPr>
          <p:cNvPr id="15" name="TextBox 14">
            <a:extLst>
              <a:ext uri="{FF2B5EF4-FFF2-40B4-BE49-F238E27FC236}">
                <a16:creationId xmlns:a16="http://schemas.microsoft.com/office/drawing/2014/main" id="{6E5C227A-5610-5FB7-95BD-DA1E1196CDAF}"/>
              </a:ext>
            </a:extLst>
          </p:cNvPr>
          <p:cNvSpPr txBox="1"/>
          <p:nvPr/>
        </p:nvSpPr>
        <p:spPr>
          <a:xfrm rot="16200000">
            <a:off x="-1160037" y="5239930"/>
            <a:ext cx="2778776" cy="446276"/>
          </a:xfrm>
          <a:prstGeom prst="rect">
            <a:avLst/>
          </a:prstGeom>
          <a:solidFill>
            <a:schemeClr val="accent5">
              <a:lumMod val="5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rgbClr val="FFFFFF"/>
                </a:solidFill>
                <a:latin typeface="Arial"/>
                <a:cs typeface="Calibri"/>
              </a:rPr>
              <a:t>High-level Summary and Mitigation </a:t>
            </a:r>
          </a:p>
          <a:p>
            <a:pPr algn="ctr"/>
            <a:endParaRPr lang="en-US" sz="1100" b="1" dirty="0">
              <a:solidFill>
                <a:srgbClr val="FFFFFF"/>
              </a:solidFill>
              <a:cs typeface="Calibri"/>
            </a:endParaRPr>
          </a:p>
        </p:txBody>
      </p:sp>
      <p:cxnSp>
        <p:nvCxnSpPr>
          <p:cNvPr id="8" name="Straight Connector 7"/>
          <p:cNvCxnSpPr/>
          <p:nvPr/>
        </p:nvCxnSpPr>
        <p:spPr>
          <a:xfrm>
            <a:off x="3283194" y="4676"/>
            <a:ext cx="46344" cy="6859433"/>
          </a:xfrm>
          <a:prstGeom prst="line">
            <a:avLst/>
          </a:prstGeom>
          <a:ln w="12700"/>
        </p:spPr>
        <p:style>
          <a:lnRef idx="1">
            <a:schemeClr val="accent3"/>
          </a:lnRef>
          <a:fillRef idx="0">
            <a:schemeClr val="accent3"/>
          </a:fillRef>
          <a:effectRef idx="0">
            <a:schemeClr val="accent3"/>
          </a:effectRef>
          <a:fontRef idx="minor">
            <a:schemeClr val="tx1"/>
          </a:fontRef>
        </p:style>
      </p:cxnSp>
      <p:cxnSp>
        <p:nvCxnSpPr>
          <p:cNvPr id="33" name="Straight Connector 32"/>
          <p:cNvCxnSpPr/>
          <p:nvPr/>
        </p:nvCxnSpPr>
        <p:spPr>
          <a:xfrm>
            <a:off x="6276287" y="6109"/>
            <a:ext cx="46344" cy="6859433"/>
          </a:xfrm>
          <a:prstGeom prst="line">
            <a:avLst/>
          </a:prstGeom>
          <a:ln w="12700"/>
        </p:spPr>
        <p:style>
          <a:lnRef idx="1">
            <a:schemeClr val="accent3"/>
          </a:lnRef>
          <a:fillRef idx="0">
            <a:schemeClr val="accent3"/>
          </a:fillRef>
          <a:effectRef idx="0">
            <a:schemeClr val="accent3"/>
          </a:effectRef>
          <a:fontRef idx="minor">
            <a:schemeClr val="tx1"/>
          </a:fontRef>
        </p:style>
      </p:cxnSp>
      <p:cxnSp>
        <p:nvCxnSpPr>
          <p:cNvPr id="34" name="Straight Connector 33"/>
          <p:cNvCxnSpPr/>
          <p:nvPr/>
        </p:nvCxnSpPr>
        <p:spPr>
          <a:xfrm>
            <a:off x="9253957" y="4675"/>
            <a:ext cx="46344" cy="6859433"/>
          </a:xfrm>
          <a:prstGeom prst="line">
            <a:avLst/>
          </a:prstGeom>
          <a:ln w="12700"/>
        </p:spPr>
        <p:style>
          <a:lnRef idx="1">
            <a:schemeClr val="accent3"/>
          </a:lnRef>
          <a:fillRef idx="0">
            <a:schemeClr val="accent3"/>
          </a:fillRef>
          <a:effectRef idx="0">
            <a:schemeClr val="accent3"/>
          </a:effectRef>
          <a:fontRef idx="minor">
            <a:schemeClr val="tx1"/>
          </a:fontRef>
        </p:style>
      </p:cxnSp>
      <p:graphicFrame>
        <p:nvGraphicFramePr>
          <p:cNvPr id="13" name="Table 12"/>
          <p:cNvGraphicFramePr>
            <a:graphicFrameLocks noGrp="1"/>
          </p:cNvGraphicFramePr>
          <p:nvPr>
            <p:extLst>
              <p:ext uri="{D42A27DB-BD31-4B8C-83A1-F6EECF244321}">
                <p14:modId xmlns:p14="http://schemas.microsoft.com/office/powerpoint/2010/main" val="3129905009"/>
              </p:ext>
            </p:extLst>
          </p:nvPr>
        </p:nvGraphicFramePr>
        <p:xfrm>
          <a:off x="531271" y="2464774"/>
          <a:ext cx="2600138" cy="1313900"/>
        </p:xfrm>
        <a:graphic>
          <a:graphicData uri="http://schemas.openxmlformats.org/drawingml/2006/table">
            <a:tbl>
              <a:tblPr firstRow="1" bandRow="1">
                <a:tableStyleId>{5C22544A-7EE6-4342-B048-85BDC9FD1C3A}</a:tableStyleId>
              </a:tblPr>
              <a:tblGrid>
                <a:gridCol w="954098">
                  <a:extLst>
                    <a:ext uri="{9D8B030D-6E8A-4147-A177-3AD203B41FA5}">
                      <a16:colId xmlns:a16="http://schemas.microsoft.com/office/drawing/2014/main" val="348733452"/>
                    </a:ext>
                  </a:extLst>
                </a:gridCol>
                <a:gridCol w="817084">
                  <a:extLst>
                    <a:ext uri="{9D8B030D-6E8A-4147-A177-3AD203B41FA5}">
                      <a16:colId xmlns:a16="http://schemas.microsoft.com/office/drawing/2014/main" val="838405232"/>
                    </a:ext>
                  </a:extLst>
                </a:gridCol>
                <a:gridCol w="828956">
                  <a:extLst>
                    <a:ext uri="{9D8B030D-6E8A-4147-A177-3AD203B41FA5}">
                      <a16:colId xmlns:a16="http://schemas.microsoft.com/office/drawing/2014/main" val="296731360"/>
                    </a:ext>
                  </a:extLst>
                </a:gridCol>
              </a:tblGrid>
              <a:tr h="398720">
                <a:tc>
                  <a:txBody>
                    <a:bodyPr/>
                    <a:lstStyle/>
                    <a:p>
                      <a:pPr lvl="0" algn="ctr">
                        <a:buNone/>
                      </a:pPr>
                      <a:r>
                        <a:rPr lang="en-GB" sz="900" b="0" dirty="0">
                          <a:solidFill>
                            <a:schemeClr val="tx1"/>
                          </a:solidFill>
                        </a:rPr>
                        <a:t>6.86%</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25%</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17.79%</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120570"/>
                  </a:ext>
                </a:extLst>
              </a:tr>
              <a:tr h="412260">
                <a:tc>
                  <a:txBody>
                    <a:bodyPr/>
                    <a:lstStyle/>
                    <a:p>
                      <a:pPr lvl="0" algn="ctr">
                        <a:buNone/>
                      </a:pPr>
                      <a:r>
                        <a:rPr lang="en-GB" sz="900" b="0" dirty="0">
                          <a:solidFill>
                            <a:schemeClr val="tx1"/>
                          </a:solidFill>
                        </a:rPr>
                        <a:t>7.2%</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25%</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16.97%</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9556388"/>
                  </a:ext>
                </a:extLst>
              </a:tr>
              <a:tr h="395082">
                <a:tc>
                  <a:txBody>
                    <a:bodyPr/>
                    <a:lstStyle/>
                    <a:p>
                      <a:pPr algn="ctr"/>
                      <a:endParaRPr lang="en-GB" sz="900" b="1">
                        <a:solidFill>
                          <a:schemeClr val="tx1"/>
                        </a:solidFill>
                      </a:endParaRPr>
                    </a:p>
                    <a:p>
                      <a:pPr lvl="0" algn="ctr">
                        <a:buNone/>
                      </a:pPr>
                      <a:r>
                        <a:rPr lang="en-GB" sz="900" b="1">
                          <a:solidFill>
                            <a:schemeClr val="tx1"/>
                          </a:solidFill>
                        </a:rPr>
                        <a:t>13%</a:t>
                      </a:r>
                    </a:p>
                    <a:p>
                      <a:pPr lvl="0" algn="ctr">
                        <a:buNone/>
                      </a:pPr>
                      <a:endParaRPr lang="en-GB" sz="900" b="1">
                        <a:solidFill>
                          <a:schemeClr val="tx1"/>
                        </a:solidFill>
                      </a:endParaRP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18%</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29%</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903672"/>
                  </a:ext>
                </a:extLst>
              </a:tr>
            </a:tbl>
          </a:graphicData>
        </a:graphic>
      </p:graphicFrame>
      <p:graphicFrame>
        <p:nvGraphicFramePr>
          <p:cNvPr id="44" name="Table 43"/>
          <p:cNvGraphicFramePr>
            <a:graphicFrameLocks noGrp="1"/>
          </p:cNvGraphicFramePr>
          <p:nvPr>
            <p:extLst>
              <p:ext uri="{D42A27DB-BD31-4B8C-83A1-F6EECF244321}">
                <p14:modId xmlns:p14="http://schemas.microsoft.com/office/powerpoint/2010/main" val="2794213475"/>
              </p:ext>
            </p:extLst>
          </p:nvPr>
        </p:nvGraphicFramePr>
        <p:xfrm>
          <a:off x="3455912" y="2438563"/>
          <a:ext cx="2715406" cy="1337958"/>
        </p:xfrm>
        <a:graphic>
          <a:graphicData uri="http://schemas.openxmlformats.org/drawingml/2006/table">
            <a:tbl>
              <a:tblPr firstRow="1" bandRow="1">
                <a:tableStyleId>{5C22544A-7EE6-4342-B048-85BDC9FD1C3A}</a:tableStyleId>
              </a:tblPr>
              <a:tblGrid>
                <a:gridCol w="902881">
                  <a:extLst>
                    <a:ext uri="{9D8B030D-6E8A-4147-A177-3AD203B41FA5}">
                      <a16:colId xmlns:a16="http://schemas.microsoft.com/office/drawing/2014/main" val="2208672997"/>
                    </a:ext>
                  </a:extLst>
                </a:gridCol>
                <a:gridCol w="942189">
                  <a:extLst>
                    <a:ext uri="{9D8B030D-6E8A-4147-A177-3AD203B41FA5}">
                      <a16:colId xmlns:a16="http://schemas.microsoft.com/office/drawing/2014/main" val="348733452"/>
                    </a:ext>
                  </a:extLst>
                </a:gridCol>
                <a:gridCol w="870336">
                  <a:extLst>
                    <a:ext uri="{9D8B030D-6E8A-4147-A177-3AD203B41FA5}">
                      <a16:colId xmlns:a16="http://schemas.microsoft.com/office/drawing/2014/main" val="838405232"/>
                    </a:ext>
                  </a:extLst>
                </a:gridCol>
              </a:tblGrid>
              <a:tr h="390987">
                <a:tc>
                  <a:txBody>
                    <a:bodyPr/>
                    <a:lstStyle/>
                    <a:p>
                      <a:pPr marL="0" marR="0" lvl="0" indent="0" algn="ctr" defTabSz="914400">
                        <a:lnSpc>
                          <a:spcPct val="100000"/>
                        </a:lnSpc>
                        <a:spcBef>
                          <a:spcPts val="0"/>
                        </a:spcBef>
                        <a:spcAft>
                          <a:spcPts val="0"/>
                        </a:spcAft>
                        <a:buClrTx/>
                        <a:buSzTx/>
                        <a:buFontTx/>
                        <a:buNone/>
                        <a:tabLst/>
                        <a:defRPr/>
                      </a:pPr>
                      <a:r>
                        <a:rPr lang="en-GB" sz="900" b="0" dirty="0">
                          <a:solidFill>
                            <a:schemeClr val="tx1"/>
                          </a:solidFill>
                        </a:rPr>
                        <a:t>96%</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25,343</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37.8%</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120570"/>
                  </a:ext>
                </a:extLst>
              </a:tr>
              <a:tr h="444051">
                <a:tc>
                  <a:txBody>
                    <a:bodyPr/>
                    <a:lstStyle/>
                    <a:p>
                      <a:pPr marL="0" marR="0" lvl="0" indent="0" algn="ctr">
                        <a:lnSpc>
                          <a:spcPct val="100000"/>
                        </a:lnSpc>
                        <a:spcBef>
                          <a:spcPts val="0"/>
                        </a:spcBef>
                        <a:spcAft>
                          <a:spcPts val="0"/>
                        </a:spcAft>
                        <a:buClrTx/>
                        <a:buSzTx/>
                        <a:buFontTx/>
                        <a:buNone/>
                      </a:pPr>
                      <a:r>
                        <a:rPr lang="en-GB" sz="900" b="0" dirty="0">
                          <a:solidFill>
                            <a:schemeClr val="tx1"/>
                          </a:solidFill>
                        </a:rPr>
                        <a:t>97.3%</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27,248</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41.3</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9556388"/>
                  </a:ext>
                </a:extLst>
              </a:tr>
              <a:tr h="457367">
                <a:tc>
                  <a:txBody>
                    <a:bodyPr/>
                    <a:lstStyle/>
                    <a:p>
                      <a:pPr lvl="0" algn="ctr">
                        <a:buNone/>
                      </a:pPr>
                      <a:endParaRPr lang="en-GB" sz="900" b="1" dirty="0">
                        <a:solidFill>
                          <a:schemeClr val="tx1"/>
                        </a:solidFill>
                      </a:endParaRPr>
                    </a:p>
                    <a:p>
                      <a:pPr lvl="0" algn="ctr">
                        <a:buNone/>
                      </a:pPr>
                      <a:r>
                        <a:rPr lang="en-GB" sz="900" b="1" dirty="0">
                          <a:solidFill>
                            <a:schemeClr val="tx1"/>
                          </a:solidFill>
                        </a:rPr>
                        <a:t>100%</a:t>
                      </a:r>
                    </a:p>
                    <a:p>
                      <a:pPr lvl="0" algn="ctr">
                        <a:buNone/>
                      </a:pPr>
                      <a:endParaRPr lang="en-GB" sz="900" b="1" dirty="0">
                        <a:solidFill>
                          <a:schemeClr val="tx1"/>
                        </a:solidFill>
                      </a:endParaRP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12,316</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50%</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903672"/>
                  </a:ext>
                </a:extLst>
              </a:tr>
            </a:tbl>
          </a:graphicData>
        </a:graphic>
      </p:graphicFrame>
      <p:sp>
        <p:nvSpPr>
          <p:cNvPr id="32" name="TextBox 31"/>
          <p:cNvSpPr txBox="1"/>
          <p:nvPr/>
        </p:nvSpPr>
        <p:spPr>
          <a:xfrm>
            <a:off x="658934" y="3829762"/>
            <a:ext cx="796545" cy="230832"/>
          </a:xfrm>
          <a:prstGeom prst="rect">
            <a:avLst/>
          </a:prstGeom>
          <a:solidFill>
            <a:schemeClr val="tx2">
              <a:lumMod val="20000"/>
              <a:lumOff val="80000"/>
            </a:schemeClr>
          </a:solidFill>
        </p:spPr>
        <p:txBody>
          <a:bodyPr wrap="square" rtlCol="0">
            <a:spAutoFit/>
          </a:bodyPr>
          <a:lstStyle/>
          <a:p>
            <a:pPr algn="ctr"/>
            <a:r>
              <a:rPr lang="en-GB" sz="900"/>
              <a:t>On Track</a:t>
            </a:r>
          </a:p>
        </p:txBody>
      </p:sp>
      <p:sp>
        <p:nvSpPr>
          <p:cNvPr id="47" name="TextBox 46"/>
          <p:cNvSpPr txBox="1"/>
          <p:nvPr/>
        </p:nvSpPr>
        <p:spPr>
          <a:xfrm>
            <a:off x="1555636" y="3829762"/>
            <a:ext cx="738313" cy="230832"/>
          </a:xfrm>
          <a:prstGeom prst="rect">
            <a:avLst/>
          </a:prstGeom>
          <a:solidFill>
            <a:schemeClr val="tx2">
              <a:lumMod val="20000"/>
              <a:lumOff val="80000"/>
            </a:schemeClr>
          </a:solidFill>
        </p:spPr>
        <p:txBody>
          <a:bodyPr wrap="square" rtlCol="0">
            <a:spAutoFit/>
          </a:bodyPr>
          <a:lstStyle/>
          <a:p>
            <a:pPr algn="ctr"/>
            <a:r>
              <a:rPr lang="en-GB" sz="900" dirty="0"/>
              <a:t>Stable</a:t>
            </a:r>
          </a:p>
        </p:txBody>
      </p:sp>
      <p:sp>
        <p:nvSpPr>
          <p:cNvPr id="49" name="TextBox 48"/>
          <p:cNvSpPr txBox="1"/>
          <p:nvPr/>
        </p:nvSpPr>
        <p:spPr>
          <a:xfrm>
            <a:off x="4398827" y="3829762"/>
            <a:ext cx="883596"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t>Not on Track</a:t>
            </a:r>
            <a:endParaRPr lang="en-US" dirty="0"/>
          </a:p>
        </p:txBody>
      </p:sp>
      <p:sp>
        <p:nvSpPr>
          <p:cNvPr id="50" name="TextBox 49"/>
          <p:cNvSpPr txBox="1"/>
          <p:nvPr/>
        </p:nvSpPr>
        <p:spPr>
          <a:xfrm>
            <a:off x="5354153" y="3822904"/>
            <a:ext cx="807796" cy="237690"/>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t>On Track</a:t>
            </a:r>
          </a:p>
        </p:txBody>
      </p:sp>
      <p:sp>
        <p:nvSpPr>
          <p:cNvPr id="52" name="TextBox 51"/>
          <p:cNvSpPr txBox="1"/>
          <p:nvPr/>
        </p:nvSpPr>
        <p:spPr>
          <a:xfrm>
            <a:off x="3464673" y="3829762"/>
            <a:ext cx="883596"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t>On Track</a:t>
            </a:r>
            <a:endParaRPr lang="en-GB" sz="900" dirty="0">
              <a:cs typeface="Calibri"/>
            </a:endParaRPr>
          </a:p>
        </p:txBody>
      </p:sp>
      <p:graphicFrame>
        <p:nvGraphicFramePr>
          <p:cNvPr id="35" name="Table 34"/>
          <p:cNvGraphicFramePr>
            <a:graphicFrameLocks noGrp="1"/>
          </p:cNvGraphicFramePr>
          <p:nvPr>
            <p:extLst>
              <p:ext uri="{D42A27DB-BD31-4B8C-83A1-F6EECF244321}">
                <p14:modId xmlns:p14="http://schemas.microsoft.com/office/powerpoint/2010/main" val="2096604521"/>
              </p:ext>
            </p:extLst>
          </p:nvPr>
        </p:nvGraphicFramePr>
        <p:xfrm>
          <a:off x="6483516" y="2459253"/>
          <a:ext cx="2634551" cy="1285098"/>
        </p:xfrm>
        <a:graphic>
          <a:graphicData uri="http://schemas.openxmlformats.org/drawingml/2006/table">
            <a:tbl>
              <a:tblPr firstRow="1" bandRow="1">
                <a:tableStyleId>{5C22544A-7EE6-4342-B048-85BDC9FD1C3A}</a:tableStyleId>
              </a:tblPr>
              <a:tblGrid>
                <a:gridCol w="921736">
                  <a:extLst>
                    <a:ext uri="{9D8B030D-6E8A-4147-A177-3AD203B41FA5}">
                      <a16:colId xmlns:a16="http://schemas.microsoft.com/office/drawing/2014/main" val="1687921664"/>
                    </a:ext>
                  </a:extLst>
                </a:gridCol>
                <a:gridCol w="932567">
                  <a:extLst>
                    <a:ext uri="{9D8B030D-6E8A-4147-A177-3AD203B41FA5}">
                      <a16:colId xmlns:a16="http://schemas.microsoft.com/office/drawing/2014/main" val="782254645"/>
                    </a:ext>
                  </a:extLst>
                </a:gridCol>
                <a:gridCol w="780248">
                  <a:extLst>
                    <a:ext uri="{9D8B030D-6E8A-4147-A177-3AD203B41FA5}">
                      <a16:colId xmlns:a16="http://schemas.microsoft.com/office/drawing/2014/main" val="250000261"/>
                    </a:ext>
                  </a:extLst>
                </a:gridCol>
              </a:tblGrid>
              <a:tr h="324144">
                <a:tc>
                  <a:txBody>
                    <a:bodyPr/>
                    <a:lstStyle/>
                    <a:p>
                      <a:pPr marL="0" marR="0" lvl="0" indent="0" algn="ctr" defTabSz="914400">
                        <a:lnSpc>
                          <a:spcPct val="100000"/>
                        </a:lnSpc>
                        <a:spcBef>
                          <a:spcPts val="0"/>
                        </a:spcBef>
                        <a:spcAft>
                          <a:spcPts val="0"/>
                        </a:spcAft>
                        <a:buClrTx/>
                        <a:buSzTx/>
                        <a:buFontTx/>
                        <a:buNone/>
                        <a:tabLst/>
                        <a:defRPr/>
                      </a:pPr>
                      <a:r>
                        <a:rPr lang="en-GB" sz="900" b="0" dirty="0">
                          <a:solidFill>
                            <a:schemeClr val="tx1"/>
                          </a:solidFill>
                        </a:rPr>
                        <a:t>7.08</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37.8</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4.11%</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122001"/>
                  </a:ext>
                </a:extLst>
              </a:tr>
              <a:tr h="458034">
                <a:tc>
                  <a:txBody>
                    <a:bodyPr/>
                    <a:lstStyle/>
                    <a:p>
                      <a:pPr marL="0" marR="0" lvl="0" indent="0" algn="ctr">
                        <a:lnSpc>
                          <a:spcPct val="100000"/>
                        </a:lnSpc>
                        <a:spcBef>
                          <a:spcPts val="0"/>
                        </a:spcBef>
                        <a:spcAft>
                          <a:spcPts val="0"/>
                        </a:spcAft>
                        <a:buClrTx/>
                        <a:buSzTx/>
                        <a:buFontTx/>
                        <a:buNone/>
                      </a:pPr>
                      <a:r>
                        <a:rPr lang="en-GB" sz="900" b="0" dirty="0">
                          <a:solidFill>
                            <a:schemeClr val="tx1"/>
                          </a:solidFill>
                        </a:rPr>
                        <a:t>7.0</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37.4</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3.8</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1241231"/>
                  </a:ext>
                </a:extLst>
              </a:tr>
              <a:tr h="444462">
                <a:tc>
                  <a:txBody>
                    <a:bodyPr/>
                    <a:lstStyle/>
                    <a:p>
                      <a:pPr algn="ctr"/>
                      <a:endParaRPr lang="en-GB" sz="900" b="1" dirty="0">
                        <a:solidFill>
                          <a:schemeClr val="tx1"/>
                        </a:solidFill>
                      </a:endParaRPr>
                    </a:p>
                    <a:p>
                      <a:pPr lvl="0" algn="ctr">
                        <a:buNone/>
                      </a:pPr>
                      <a:r>
                        <a:rPr lang="en-GB" sz="900" b="1" dirty="0">
                          <a:solidFill>
                            <a:schemeClr val="tx1"/>
                          </a:solidFill>
                        </a:rPr>
                        <a:t>8.5</a:t>
                      </a:r>
                    </a:p>
                    <a:p>
                      <a:pPr lvl="0" algn="ctr">
                        <a:buNone/>
                      </a:pPr>
                      <a:endParaRPr lang="en-GB" sz="900" b="1" dirty="0">
                        <a:solidFill>
                          <a:schemeClr val="tx1"/>
                        </a:solidFill>
                      </a:endParaRP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37</a:t>
                      </a:r>
                      <a:endParaRPr lang="en-US" b="1" dirty="0">
                        <a:solidFill>
                          <a:schemeClr val="tx1"/>
                        </a:solidFill>
                      </a:endParaRP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4%</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4751272"/>
                  </a:ext>
                </a:extLst>
              </a:tr>
            </a:tbl>
          </a:graphicData>
        </a:graphic>
      </p:graphicFrame>
      <p:sp>
        <p:nvSpPr>
          <p:cNvPr id="59" name="TextBox 58"/>
          <p:cNvSpPr txBox="1"/>
          <p:nvPr/>
        </p:nvSpPr>
        <p:spPr>
          <a:xfrm>
            <a:off x="6476837" y="3794594"/>
            <a:ext cx="892319"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t>Stable</a:t>
            </a:r>
          </a:p>
        </p:txBody>
      </p:sp>
      <p:graphicFrame>
        <p:nvGraphicFramePr>
          <p:cNvPr id="63" name="Table 62"/>
          <p:cNvGraphicFramePr>
            <a:graphicFrameLocks noGrp="1"/>
          </p:cNvGraphicFramePr>
          <p:nvPr>
            <p:extLst>
              <p:ext uri="{D42A27DB-BD31-4B8C-83A1-F6EECF244321}">
                <p14:modId xmlns:p14="http://schemas.microsoft.com/office/powerpoint/2010/main" val="800397004"/>
              </p:ext>
            </p:extLst>
          </p:nvPr>
        </p:nvGraphicFramePr>
        <p:xfrm>
          <a:off x="9420400" y="2442604"/>
          <a:ext cx="2709815" cy="1292043"/>
        </p:xfrm>
        <a:graphic>
          <a:graphicData uri="http://schemas.openxmlformats.org/drawingml/2006/table">
            <a:tbl>
              <a:tblPr firstRow="1" bandRow="1">
                <a:tableStyleId>{5C22544A-7EE6-4342-B048-85BDC9FD1C3A}</a:tableStyleId>
              </a:tblPr>
              <a:tblGrid>
                <a:gridCol w="922396">
                  <a:extLst>
                    <a:ext uri="{9D8B030D-6E8A-4147-A177-3AD203B41FA5}">
                      <a16:colId xmlns:a16="http://schemas.microsoft.com/office/drawing/2014/main" val="1687921664"/>
                    </a:ext>
                  </a:extLst>
                </a:gridCol>
                <a:gridCol w="951514">
                  <a:extLst>
                    <a:ext uri="{9D8B030D-6E8A-4147-A177-3AD203B41FA5}">
                      <a16:colId xmlns:a16="http://schemas.microsoft.com/office/drawing/2014/main" val="782254645"/>
                    </a:ext>
                  </a:extLst>
                </a:gridCol>
                <a:gridCol w="835905">
                  <a:extLst>
                    <a:ext uri="{9D8B030D-6E8A-4147-A177-3AD203B41FA5}">
                      <a16:colId xmlns:a16="http://schemas.microsoft.com/office/drawing/2014/main" val="3774047397"/>
                    </a:ext>
                  </a:extLst>
                </a:gridCol>
              </a:tblGrid>
              <a:tr h="363279">
                <a:tc>
                  <a:txBody>
                    <a:bodyPr/>
                    <a:lstStyle/>
                    <a:p>
                      <a:pPr marL="0" marR="0" lvl="0" indent="0" algn="ctr">
                        <a:lnSpc>
                          <a:spcPct val="100000"/>
                        </a:lnSpc>
                        <a:spcBef>
                          <a:spcPts val="0"/>
                        </a:spcBef>
                        <a:spcAft>
                          <a:spcPts val="0"/>
                        </a:spcAft>
                        <a:buClrTx/>
                        <a:buSzTx/>
                        <a:buFontTx/>
                        <a:buNone/>
                      </a:pPr>
                      <a:r>
                        <a:rPr lang="en-GB" sz="900" b="0" dirty="0">
                          <a:solidFill>
                            <a:schemeClr val="tx1"/>
                          </a:solidFill>
                        </a:rPr>
                        <a:t>2083 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0" dirty="0">
                          <a:solidFill>
                            <a:schemeClr val="tx1"/>
                          </a:solidFill>
                        </a:rPr>
                        <a:t>(-10.26%)</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7.24m (against 15m target)</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1,334,498 </a:t>
                      </a:r>
                    </a:p>
                    <a:p>
                      <a:pPr algn="ctr"/>
                      <a:r>
                        <a:rPr lang="en-GB" sz="900" b="0" dirty="0">
                          <a:solidFill>
                            <a:schemeClr val="tx1"/>
                          </a:solidFill>
                        </a:rPr>
                        <a:t>(-0.11%)</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122001"/>
                  </a:ext>
                </a:extLst>
              </a:tr>
              <a:tr h="423363">
                <a:tc>
                  <a:txBody>
                    <a:bodyPr/>
                    <a:lstStyle/>
                    <a:p>
                      <a:pPr marL="0" marR="0" lvl="0" indent="0" algn="ctr" rtl="0" eaLnBrk="1" fontAlgn="auto" latinLnBrk="0" hangingPunct="1">
                        <a:lnSpc>
                          <a:spcPct val="100000"/>
                        </a:lnSpc>
                        <a:spcBef>
                          <a:spcPts val="0"/>
                        </a:spcBef>
                        <a:spcAft>
                          <a:spcPts val="0"/>
                        </a:spcAft>
                        <a:buClrTx/>
                        <a:buSzTx/>
                        <a:buFontTx/>
                        <a:buNone/>
                      </a:pPr>
                      <a:r>
                        <a:rPr lang="en-GB" sz="900" b="0" dirty="0">
                          <a:solidFill>
                            <a:schemeClr val="tx1"/>
                          </a:solidFill>
                        </a:rPr>
                        <a:t>(yearly figure)</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3.7m</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0" dirty="0">
                          <a:solidFill>
                            <a:schemeClr val="tx1"/>
                          </a:solidFill>
                        </a:rPr>
                        <a:t>(yearly figure)</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1241231"/>
                  </a:ext>
                </a:extLst>
              </a:tr>
              <a:tr h="343983">
                <a:tc>
                  <a:txBody>
                    <a:bodyPr/>
                    <a:lstStyle/>
                    <a:p>
                      <a:pPr algn="ctr"/>
                      <a:endParaRPr lang="en-GB" sz="900" b="1">
                        <a:solidFill>
                          <a:schemeClr val="tx1"/>
                        </a:solidFill>
                      </a:endParaRPr>
                    </a:p>
                    <a:p>
                      <a:pPr lvl="0" algn="ctr">
                        <a:buNone/>
                      </a:pPr>
                      <a:r>
                        <a:rPr lang="en-GB" sz="900" b="1">
                          <a:solidFill>
                            <a:schemeClr val="tx1"/>
                          </a:solidFill>
                        </a:rPr>
                        <a:t>1580 (-26.4%)</a:t>
                      </a:r>
                    </a:p>
                    <a:p>
                      <a:pPr lvl="0" algn="ctr">
                        <a:buNone/>
                      </a:pPr>
                      <a:endParaRPr lang="en-GB" sz="900" b="1">
                        <a:solidFill>
                          <a:schemeClr val="tx1"/>
                        </a:solidFill>
                      </a:endParaRP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700" b="1">
                          <a:solidFill>
                            <a:schemeClr val="tx1"/>
                          </a:solidFill>
                        </a:rPr>
                        <a:t>Subject to national FV guidance</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rPr>
                        <a:t>1,014,218 </a:t>
                      </a:r>
                      <a:endParaRPr lang="en-US" b="1" dirty="0"/>
                    </a:p>
                    <a:p>
                      <a:pPr lvl="0" algn="ctr">
                        <a:buNone/>
                      </a:pPr>
                      <a:r>
                        <a:rPr lang="en-GB" sz="900" b="1" dirty="0">
                          <a:solidFill>
                            <a:schemeClr val="tx1"/>
                          </a:solidFill>
                        </a:rPr>
                        <a:t>(-26.2%)</a:t>
                      </a:r>
                    </a:p>
                  </a:txBody>
                  <a:tcPr anchor="ctr">
                    <a:lnL w="3175" cap="flat" cmpd="sng" algn="ctr">
                      <a:solidFill>
                        <a:schemeClr val="tx1"/>
                      </a:solidFill>
                      <a:prstDash val="lgDash"/>
                      <a:round/>
                      <a:headEnd type="none" w="med" len="med"/>
                      <a:tailEnd type="none" w="med" len="med"/>
                    </a:lnL>
                    <a:lnR w="3175" cap="flat" cmpd="sng" algn="ctr">
                      <a:solidFill>
                        <a:schemeClr val="tx1"/>
                      </a:solidFill>
                      <a:prstDash val="lgDash"/>
                      <a:round/>
                      <a:headEnd type="none" w="med" len="med"/>
                      <a:tailEnd type="none" w="med" len="med"/>
                    </a:lnR>
                    <a:lnT w="3175" cap="flat" cmpd="sng" algn="ctr">
                      <a:solidFill>
                        <a:schemeClr val="tx1"/>
                      </a:solidFill>
                      <a:prstDash val="lgDash"/>
                      <a:round/>
                      <a:headEnd type="none" w="med" len="med"/>
                      <a:tailEnd type="none" w="med" len="med"/>
                    </a:lnT>
                    <a:lnB w="3175" cap="flat" cmpd="sng" algn="ctr">
                      <a:solidFill>
                        <a:schemeClr val="tx1"/>
                      </a:solidFill>
                      <a:prstDash val="lg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4751272"/>
                  </a:ext>
                </a:extLst>
              </a:tr>
            </a:tbl>
          </a:graphicData>
        </a:graphic>
      </p:graphicFrame>
      <p:sp>
        <p:nvSpPr>
          <p:cNvPr id="64" name="TextBox 63"/>
          <p:cNvSpPr txBox="1"/>
          <p:nvPr/>
        </p:nvSpPr>
        <p:spPr>
          <a:xfrm>
            <a:off x="9365399" y="3812178"/>
            <a:ext cx="966795"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t>On Track</a:t>
            </a:r>
            <a:endParaRPr lang="en-US" dirty="0"/>
          </a:p>
        </p:txBody>
      </p:sp>
      <p:sp>
        <p:nvSpPr>
          <p:cNvPr id="66" name="TextBox 65"/>
          <p:cNvSpPr txBox="1"/>
          <p:nvPr/>
        </p:nvSpPr>
        <p:spPr>
          <a:xfrm>
            <a:off x="10187245" y="334337"/>
            <a:ext cx="1119876" cy="461665"/>
          </a:xfrm>
          <a:prstGeom prst="rect">
            <a:avLst/>
          </a:prstGeom>
          <a:noFill/>
        </p:spPr>
        <p:txBody>
          <a:bodyPr wrap="square" lIns="91440" tIns="45720" rIns="91440" bIns="45720" rtlCol="0" anchor="t">
            <a:spAutoFit/>
          </a:bodyPr>
          <a:lstStyle/>
          <a:p>
            <a:pPr algn="ctr"/>
            <a:r>
              <a:rPr lang="en-GB" sz="800" b="1"/>
              <a:t>Actual YTD financial delivery of Financial Viability plans (£m)</a:t>
            </a:r>
          </a:p>
        </p:txBody>
      </p:sp>
      <p:sp>
        <p:nvSpPr>
          <p:cNvPr id="69" name="TextBox 68"/>
          <p:cNvSpPr txBox="1"/>
          <p:nvPr/>
        </p:nvSpPr>
        <p:spPr>
          <a:xfrm>
            <a:off x="10377815" y="3812178"/>
            <a:ext cx="819578"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t>On Track</a:t>
            </a:r>
            <a:endParaRPr lang="en-US" sz="900" dirty="0"/>
          </a:p>
        </p:txBody>
      </p:sp>
      <p:sp>
        <p:nvSpPr>
          <p:cNvPr id="70" name="TextBox 69"/>
          <p:cNvSpPr txBox="1"/>
          <p:nvPr/>
        </p:nvSpPr>
        <p:spPr>
          <a:xfrm>
            <a:off x="8399743" y="3787736"/>
            <a:ext cx="761596" cy="237690"/>
          </a:xfrm>
          <a:prstGeom prst="rect">
            <a:avLst/>
          </a:prstGeom>
          <a:solidFill>
            <a:schemeClr val="tx2">
              <a:lumMod val="20000"/>
              <a:lumOff val="80000"/>
            </a:schemeClr>
          </a:solidFill>
        </p:spPr>
        <p:txBody>
          <a:bodyPr wrap="square" rtlCol="0">
            <a:spAutoFit/>
          </a:bodyPr>
          <a:lstStyle/>
          <a:p>
            <a:pPr algn="ctr"/>
            <a:r>
              <a:rPr lang="en-GB" sz="900"/>
              <a:t>Stable</a:t>
            </a:r>
          </a:p>
        </p:txBody>
      </p:sp>
      <p:sp>
        <p:nvSpPr>
          <p:cNvPr id="9" name="TextBox 8">
            <a:extLst>
              <a:ext uri="{FF2B5EF4-FFF2-40B4-BE49-F238E27FC236}">
                <a16:creationId xmlns:a16="http://schemas.microsoft.com/office/drawing/2014/main" id="{62C80023-B0F4-2CD2-D434-97B7D1F95C80}"/>
              </a:ext>
            </a:extLst>
          </p:cNvPr>
          <p:cNvSpPr txBox="1"/>
          <p:nvPr/>
        </p:nvSpPr>
        <p:spPr>
          <a:xfrm>
            <a:off x="10616" y="-12032"/>
            <a:ext cx="3214079" cy="307777"/>
          </a:xfrm>
          <a:prstGeom prst="rect">
            <a:avLst/>
          </a:prstGeom>
          <a:solidFill>
            <a:schemeClr val="accent3">
              <a:lumMod val="10000"/>
              <a:lumOff val="90000"/>
            </a:schemeClr>
          </a:solidFill>
          <a:ln>
            <a:noFill/>
            <a:prstDash val="dash"/>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400" b="1">
                <a:latin typeface="Arial"/>
                <a:cs typeface="Calibri"/>
              </a:rPr>
              <a:t>Improved Population Health</a:t>
            </a:r>
            <a:endParaRPr lang="en-US" sz="1400">
              <a:latin typeface="Arial"/>
              <a:cs typeface="Calibri"/>
            </a:endParaRPr>
          </a:p>
        </p:txBody>
      </p:sp>
      <p:sp>
        <p:nvSpPr>
          <p:cNvPr id="81" name="TextBox 80"/>
          <p:cNvSpPr txBox="1"/>
          <p:nvPr/>
        </p:nvSpPr>
        <p:spPr>
          <a:xfrm>
            <a:off x="7441486" y="3794594"/>
            <a:ext cx="892319"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a:t>On Track</a:t>
            </a:r>
          </a:p>
        </p:txBody>
      </p:sp>
      <p:sp>
        <p:nvSpPr>
          <p:cNvPr id="82" name="TextBox 81"/>
          <p:cNvSpPr txBox="1"/>
          <p:nvPr/>
        </p:nvSpPr>
        <p:spPr>
          <a:xfrm>
            <a:off x="2372269" y="3829762"/>
            <a:ext cx="785524" cy="230832"/>
          </a:xfrm>
          <a:prstGeom prst="rect">
            <a:avLst/>
          </a:prstGeom>
          <a:solidFill>
            <a:schemeClr val="tx2">
              <a:lumMod val="20000"/>
              <a:lumOff val="80000"/>
            </a:schemeClr>
          </a:solidFill>
        </p:spPr>
        <p:txBody>
          <a:bodyPr wrap="square" rtlCol="0">
            <a:spAutoFit/>
          </a:bodyPr>
          <a:lstStyle/>
          <a:p>
            <a:pPr algn="ctr"/>
            <a:r>
              <a:rPr lang="en-GB" sz="900" dirty="0"/>
              <a:t>Stable</a:t>
            </a:r>
          </a:p>
        </p:txBody>
      </p:sp>
      <p:sp>
        <p:nvSpPr>
          <p:cNvPr id="2" name="TextBox 1"/>
          <p:cNvSpPr txBox="1"/>
          <p:nvPr/>
        </p:nvSpPr>
        <p:spPr>
          <a:xfrm>
            <a:off x="9256371" y="352438"/>
            <a:ext cx="1053462" cy="461665"/>
          </a:xfrm>
          <a:prstGeom prst="rect">
            <a:avLst/>
          </a:prstGeom>
          <a:noFill/>
        </p:spPr>
        <p:txBody>
          <a:bodyPr wrap="square" rtlCol="0">
            <a:spAutoFit/>
          </a:bodyPr>
          <a:lstStyle/>
          <a:p>
            <a:pPr algn="ctr"/>
            <a:r>
              <a:rPr lang="en-GB" sz="800" b="1"/>
              <a:t>Total ELFT carbon footprint (Co2 emissions)</a:t>
            </a:r>
          </a:p>
        </p:txBody>
      </p:sp>
      <p:sp>
        <p:nvSpPr>
          <p:cNvPr id="79" name="TextBox 78"/>
          <p:cNvSpPr txBox="1"/>
          <p:nvPr/>
        </p:nvSpPr>
        <p:spPr>
          <a:xfrm>
            <a:off x="11217511" y="327577"/>
            <a:ext cx="967246" cy="461665"/>
          </a:xfrm>
          <a:prstGeom prst="rect">
            <a:avLst/>
          </a:prstGeom>
          <a:noFill/>
        </p:spPr>
        <p:txBody>
          <a:bodyPr wrap="square" lIns="91440" tIns="45720" rIns="91440" bIns="45720" rtlCol="0" anchor="t">
            <a:spAutoFit/>
          </a:bodyPr>
          <a:lstStyle/>
          <a:p>
            <a:pPr algn="ctr"/>
            <a:r>
              <a:rPr lang="en-GB" sz="800" b="1"/>
              <a:t>Mileage claimed across the Trust (million miles)</a:t>
            </a:r>
          </a:p>
        </p:txBody>
      </p:sp>
      <p:sp>
        <p:nvSpPr>
          <p:cNvPr id="80" name="TextBox 79"/>
          <p:cNvSpPr txBox="1"/>
          <p:nvPr/>
        </p:nvSpPr>
        <p:spPr>
          <a:xfrm>
            <a:off x="11243014" y="3812178"/>
            <a:ext cx="819578" cy="230832"/>
          </a:xfrm>
          <a:prstGeom prst="rect">
            <a:avLst/>
          </a:prstGeom>
          <a:solidFill>
            <a:schemeClr val="tx2">
              <a:lumMod val="20000"/>
              <a:lumOff val="80000"/>
            </a:schemeClr>
          </a:solidFill>
        </p:spPr>
        <p:txBody>
          <a:bodyPr wrap="square" lIns="91440" tIns="45720" rIns="91440" bIns="45720" rtlCol="0" anchor="t">
            <a:spAutoFit/>
          </a:bodyPr>
          <a:lstStyle/>
          <a:p>
            <a:pPr algn="ctr"/>
            <a:r>
              <a:rPr lang="en-GB" sz="900" dirty="0">
                <a:cs typeface="Calibri"/>
              </a:rPr>
              <a:t>On Track</a:t>
            </a:r>
            <a:endParaRPr lang="en-GB" sz="900" dirty="0"/>
          </a:p>
        </p:txBody>
      </p:sp>
      <p:sp>
        <p:nvSpPr>
          <p:cNvPr id="16" name="TextBox 15"/>
          <p:cNvSpPr txBox="1"/>
          <p:nvPr/>
        </p:nvSpPr>
        <p:spPr>
          <a:xfrm>
            <a:off x="5410171" y="321677"/>
            <a:ext cx="947830" cy="461665"/>
          </a:xfrm>
          <a:prstGeom prst="rect">
            <a:avLst/>
          </a:prstGeom>
          <a:noFill/>
        </p:spPr>
        <p:txBody>
          <a:bodyPr wrap="square" rtlCol="0">
            <a:spAutoFit/>
          </a:bodyPr>
          <a:lstStyle/>
          <a:p>
            <a:pPr algn="ctr"/>
            <a:r>
              <a:rPr lang="en-GB" sz="800" b="1" dirty="0"/>
              <a:t>IAPT percentage access by minority groups</a:t>
            </a:r>
          </a:p>
        </p:txBody>
      </p:sp>
      <p:sp>
        <p:nvSpPr>
          <p:cNvPr id="29" name="TextBox 28"/>
          <p:cNvSpPr txBox="1"/>
          <p:nvPr/>
        </p:nvSpPr>
        <p:spPr>
          <a:xfrm>
            <a:off x="4297039" y="333434"/>
            <a:ext cx="1198982" cy="461665"/>
          </a:xfrm>
          <a:prstGeom prst="rect">
            <a:avLst/>
          </a:prstGeom>
          <a:noFill/>
        </p:spPr>
        <p:txBody>
          <a:bodyPr wrap="square" lIns="91440" tIns="45720" rIns="91440" bIns="45720" rtlCol="0" anchor="t">
            <a:spAutoFit/>
          </a:bodyPr>
          <a:lstStyle/>
          <a:p>
            <a:pPr algn="ctr"/>
            <a:r>
              <a:rPr lang="en-GB" sz="800" b="1">
                <a:cs typeface="Calibri"/>
              </a:rPr>
              <a:t>Number of service users waiting to be seen across the Trust </a:t>
            </a:r>
          </a:p>
        </p:txBody>
      </p:sp>
      <p:sp>
        <p:nvSpPr>
          <p:cNvPr id="12" name="TextBox 11"/>
          <p:cNvSpPr txBox="1"/>
          <p:nvPr/>
        </p:nvSpPr>
        <p:spPr>
          <a:xfrm>
            <a:off x="3348138" y="331379"/>
            <a:ext cx="1052015" cy="461665"/>
          </a:xfrm>
          <a:prstGeom prst="rect">
            <a:avLst/>
          </a:prstGeom>
          <a:noFill/>
        </p:spPr>
        <p:txBody>
          <a:bodyPr wrap="square" lIns="91440" tIns="45720" rIns="91440" bIns="45720" rtlCol="0" anchor="t">
            <a:spAutoFit/>
          </a:bodyPr>
          <a:lstStyle/>
          <a:p>
            <a:pPr algn="ctr"/>
            <a:r>
              <a:rPr lang="en-GB" sz="800" b="1" dirty="0"/>
              <a:t>% of service users who report good experience of care</a:t>
            </a:r>
            <a:endParaRPr lang="en-US" dirty="0"/>
          </a:p>
        </p:txBody>
      </p:sp>
      <p:sp>
        <p:nvSpPr>
          <p:cNvPr id="62" name="TextBox 61"/>
          <p:cNvSpPr txBox="1"/>
          <p:nvPr/>
        </p:nvSpPr>
        <p:spPr>
          <a:xfrm>
            <a:off x="2374229" y="310473"/>
            <a:ext cx="1030010" cy="584775"/>
          </a:xfrm>
          <a:prstGeom prst="rect">
            <a:avLst/>
          </a:prstGeom>
          <a:noFill/>
        </p:spPr>
        <p:txBody>
          <a:bodyPr wrap="square" lIns="91440" tIns="45720" rIns="91440" bIns="45720" rtlCol="0" anchor="t">
            <a:spAutoFit/>
          </a:bodyPr>
          <a:lstStyle/>
          <a:p>
            <a:pPr algn="ctr"/>
            <a:r>
              <a:rPr lang="en-GB" sz="800" b="1"/>
              <a:t>% of service users with improved</a:t>
            </a:r>
            <a:endParaRPr lang="en-GB" sz="800" b="1">
              <a:cs typeface="Calibri"/>
            </a:endParaRPr>
          </a:p>
          <a:p>
            <a:pPr algn="ctr"/>
            <a:r>
              <a:rPr lang="en-GB" sz="800" b="1"/>
              <a:t>satisfaction  in accommodation</a:t>
            </a:r>
            <a:endParaRPr lang="en-GB" sz="800" b="1">
              <a:cs typeface="Calibri"/>
            </a:endParaRPr>
          </a:p>
        </p:txBody>
      </p:sp>
      <p:sp>
        <p:nvSpPr>
          <p:cNvPr id="21" name="TextBox 20"/>
          <p:cNvSpPr txBox="1"/>
          <p:nvPr/>
        </p:nvSpPr>
        <p:spPr>
          <a:xfrm>
            <a:off x="1554611" y="300874"/>
            <a:ext cx="897277" cy="584775"/>
          </a:xfrm>
          <a:prstGeom prst="rect">
            <a:avLst/>
          </a:prstGeom>
          <a:noFill/>
        </p:spPr>
        <p:txBody>
          <a:bodyPr wrap="square" lIns="91440" tIns="45720" rIns="91440" bIns="45720" rtlCol="0" anchor="t">
            <a:spAutoFit/>
          </a:bodyPr>
          <a:lstStyle/>
          <a:p>
            <a:pPr algn="ctr"/>
            <a:r>
              <a:rPr lang="en-GB" sz="800" b="1"/>
              <a:t>% of service users who smoke across the Trust</a:t>
            </a:r>
          </a:p>
        </p:txBody>
      </p:sp>
      <p:sp>
        <p:nvSpPr>
          <p:cNvPr id="17" name="TextBox 16"/>
          <p:cNvSpPr txBox="1"/>
          <p:nvPr/>
        </p:nvSpPr>
        <p:spPr>
          <a:xfrm>
            <a:off x="507547" y="305551"/>
            <a:ext cx="1084751" cy="584775"/>
          </a:xfrm>
          <a:prstGeom prst="rect">
            <a:avLst/>
          </a:prstGeom>
          <a:noFill/>
        </p:spPr>
        <p:txBody>
          <a:bodyPr wrap="square" lIns="91440" tIns="45720" rIns="91440" bIns="45720" rtlCol="0" anchor="t">
            <a:spAutoFit/>
          </a:bodyPr>
          <a:lstStyle/>
          <a:p>
            <a:pPr algn="ctr"/>
            <a:r>
              <a:rPr lang="en-GB" sz="800" b="1" dirty="0"/>
              <a:t>% of service users in employment across the Trust with Severe Mental Illness</a:t>
            </a:r>
            <a:endParaRPr lang="en-GB" dirty="0"/>
          </a:p>
        </p:txBody>
      </p:sp>
      <p:sp>
        <p:nvSpPr>
          <p:cNvPr id="20" name="TextBox 19"/>
          <p:cNvSpPr txBox="1"/>
          <p:nvPr/>
        </p:nvSpPr>
        <p:spPr>
          <a:xfrm>
            <a:off x="8401351" y="325689"/>
            <a:ext cx="776581" cy="461665"/>
          </a:xfrm>
          <a:prstGeom prst="rect">
            <a:avLst/>
          </a:prstGeom>
          <a:noFill/>
        </p:spPr>
        <p:txBody>
          <a:bodyPr wrap="square" lIns="91440" tIns="45720" rIns="91440" bIns="45720" rtlCol="0" anchor="t">
            <a:spAutoFit/>
          </a:bodyPr>
          <a:lstStyle/>
          <a:p>
            <a:pPr algn="ctr"/>
            <a:r>
              <a:rPr lang="en-GB" sz="800" b="1"/>
              <a:t>% of staff sickness absence rate </a:t>
            </a:r>
            <a:endParaRPr lang="en-GB" sz="800" b="1">
              <a:cs typeface="Calibri"/>
            </a:endParaRPr>
          </a:p>
        </p:txBody>
      </p:sp>
      <p:sp>
        <p:nvSpPr>
          <p:cNvPr id="55" name="TextBox 54"/>
          <p:cNvSpPr txBox="1"/>
          <p:nvPr/>
        </p:nvSpPr>
        <p:spPr>
          <a:xfrm>
            <a:off x="6433778" y="266019"/>
            <a:ext cx="1119876" cy="677108"/>
          </a:xfrm>
          <a:prstGeom prst="rect">
            <a:avLst/>
          </a:prstGeom>
          <a:noFill/>
        </p:spPr>
        <p:txBody>
          <a:bodyPr wrap="square" lIns="91440" tIns="45720" rIns="91440" bIns="45720" rtlCol="0" anchor="t">
            <a:spAutoFit/>
          </a:bodyPr>
          <a:lstStyle/>
          <a:p>
            <a:pPr algn="ctr"/>
            <a:r>
              <a:rPr lang="en-GB" sz="800" b="1"/>
              <a:t>Staff engagement score from National Pulse Survey</a:t>
            </a:r>
            <a:br>
              <a:rPr lang="en-GB" sz="800" b="1"/>
            </a:br>
            <a:r>
              <a:rPr lang="en-GB" sz="700" b="1"/>
              <a:t>(10 strongly positive, 0 strongly negative)</a:t>
            </a:r>
            <a:endParaRPr lang="en-GB" sz="700" b="1">
              <a:cs typeface="Calibri"/>
            </a:endParaRPr>
          </a:p>
        </p:txBody>
      </p:sp>
      <p:sp>
        <p:nvSpPr>
          <p:cNvPr id="19" name="TextBox 18"/>
          <p:cNvSpPr txBox="1"/>
          <p:nvPr/>
        </p:nvSpPr>
        <p:spPr>
          <a:xfrm>
            <a:off x="7590635" y="310473"/>
            <a:ext cx="706211" cy="584775"/>
          </a:xfrm>
          <a:prstGeom prst="rect">
            <a:avLst/>
          </a:prstGeom>
          <a:noFill/>
        </p:spPr>
        <p:txBody>
          <a:bodyPr wrap="square" lIns="91440" tIns="45720" rIns="91440" bIns="45720" rtlCol="0" anchor="t">
            <a:spAutoFit/>
          </a:bodyPr>
          <a:lstStyle/>
          <a:p>
            <a:pPr algn="ctr"/>
            <a:r>
              <a:rPr lang="en-GB" sz="800" b="1" dirty="0"/>
              <a:t>Average time taken to hire (days)</a:t>
            </a:r>
            <a:endParaRPr lang="en-GB" sz="800" b="1" dirty="0">
              <a:cs typeface="Calibri"/>
            </a:endParaRPr>
          </a:p>
        </p:txBody>
      </p:sp>
      <p:sp>
        <p:nvSpPr>
          <p:cNvPr id="22" name="Rectangle 21"/>
          <p:cNvSpPr/>
          <p:nvPr/>
        </p:nvSpPr>
        <p:spPr>
          <a:xfrm>
            <a:off x="427171" y="4184275"/>
            <a:ext cx="2862947" cy="2613507"/>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Focused work is underway looking at increasing migrant support, establishing an offer for neurodiverse populations and those with severe mental illness in their employment journey</a:t>
            </a:r>
          </a:p>
          <a:p>
            <a:pPr marL="171450" indent="-171450">
              <a:buFont typeface="Arial" panose="020B0604020202020204" pitchFamily="34" charset="0"/>
              <a:buChar char="•"/>
            </a:pPr>
            <a:r>
              <a:rPr lang="en-GB" sz="900" dirty="0">
                <a:solidFill>
                  <a:schemeClr val="tx1"/>
                </a:solidFill>
                <a:latin typeface="Arial"/>
                <a:cs typeface="Arial"/>
              </a:rPr>
              <a:t>An Individual Placement Service (IPS) Fidelity Review revealed that Tower Hamlets is one of the best performing London teams working with service users unsatisfied with their employment status and supporting service users with serious mental illness to retain their jobs</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The Trust’s smoking cessation programme has seen an increase in referrals to the stop smoking service across mental health </a:t>
            </a:r>
          </a:p>
          <a:p>
            <a:pPr marL="171450" indent="-171450">
              <a:buFont typeface="Arial" panose="020B0604020202020204" pitchFamily="34" charset="0"/>
              <a:buChar char="•"/>
            </a:pPr>
            <a:r>
              <a:rPr lang="en-GB" sz="900" dirty="0">
                <a:solidFill>
                  <a:schemeClr val="tx1"/>
                </a:solidFill>
                <a:latin typeface="Arial"/>
                <a:cs typeface="Arial"/>
              </a:rPr>
              <a:t>As part of Getting It Right First Time (GIRFT) programme, Bedfordshire inpatient services are developing an integrated discharge hub with partners to tackle housing issues. In East London, services are working with local authorities to review housing provision in borough </a:t>
            </a:r>
          </a:p>
        </p:txBody>
      </p:sp>
      <p:sp>
        <p:nvSpPr>
          <p:cNvPr id="67" name="Rectangle 66"/>
          <p:cNvSpPr/>
          <p:nvPr/>
        </p:nvSpPr>
        <p:spPr>
          <a:xfrm>
            <a:off x="3355216" y="4253540"/>
            <a:ext cx="2912791" cy="2584322"/>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The implementation of the Patient Safety Incident Response Framework has identified a switchover date of the 1</a:t>
            </a:r>
            <a:r>
              <a:rPr lang="en-GB" sz="900" baseline="30000" dirty="0">
                <a:solidFill>
                  <a:schemeClr val="tx1"/>
                </a:solidFill>
                <a:latin typeface="Arial" panose="020B0604020202020204" pitchFamily="34" charset="0"/>
                <a:cs typeface="Arial" panose="020B0604020202020204" pitchFamily="34" charset="0"/>
              </a:rPr>
              <a:t>st</a:t>
            </a:r>
            <a:r>
              <a:rPr lang="en-GB" sz="900" dirty="0">
                <a:solidFill>
                  <a:schemeClr val="tx1"/>
                </a:solidFill>
                <a:latin typeface="Arial" panose="020B0604020202020204" pitchFamily="34" charset="0"/>
                <a:cs typeface="Arial" panose="020B0604020202020204" pitchFamily="34" charset="0"/>
              </a:rPr>
              <a:t> November to promote a restorative culture and improve experience of care</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The number of service users waiting to be seen continues to increase, with the largest increase among ADHD and Autism services. Trustwide action plans have been developed across both focusing on exploring digital opportunities, a primary care offer and long term planning options to consider service redesign </a:t>
            </a:r>
            <a:r>
              <a:rPr lang="en-GB" sz="900" dirty="0" err="1">
                <a:solidFill>
                  <a:schemeClr val="tx1"/>
                </a:solidFill>
                <a:latin typeface="Arial" panose="020B0604020202020204" pitchFamily="34" charset="0"/>
                <a:cs typeface="Arial" panose="020B0604020202020204" pitchFamily="34" charset="0"/>
              </a:rPr>
              <a:t>optoins</a:t>
            </a:r>
            <a:endParaRPr lang="en-GB" sz="900" dirty="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Within IAPT services, local work is ongoing through an outreach programme with the Muslim community and other communities to increase engagement and recovery rates. The team has successfully gained a Population Health Fellow to work on inequalities in access and outcomes from IAPT services in North Each London</a:t>
            </a:r>
          </a:p>
          <a:p>
            <a:pPr marL="171450" indent="-171450">
              <a:buFont typeface="Arial" panose="020B0604020202020204" pitchFamily="34" charset="0"/>
              <a:buChar char="•"/>
            </a:pPr>
            <a:endParaRPr lang="en-GB" sz="900" dirty="0">
              <a:solidFill>
                <a:schemeClr val="tx1"/>
              </a:solidFill>
              <a:latin typeface="Arial" panose="020B0604020202020204" pitchFamily="34" charset="0"/>
              <a:cs typeface="Arial" panose="020B0604020202020204" pitchFamily="34" charset="0"/>
            </a:endParaRPr>
          </a:p>
        </p:txBody>
      </p:sp>
      <p:sp>
        <p:nvSpPr>
          <p:cNvPr id="68" name="Rectangle 67"/>
          <p:cNvSpPr/>
          <p:nvPr/>
        </p:nvSpPr>
        <p:spPr>
          <a:xfrm>
            <a:off x="6348309" y="4160290"/>
            <a:ext cx="2977670" cy="2584322"/>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endParaRPr lang="en-GB" sz="900" dirty="0">
              <a:solidFill>
                <a:schemeClr val="tx1"/>
              </a:solidFill>
              <a:latin typeface="Arial" panose="020B0604020202020204" pitchFamily="34" charset="0"/>
              <a:cs typeface="Arial" panose="020B0604020202020204" pitchFamily="34" charset="0"/>
            </a:endParaRPr>
          </a:p>
        </p:txBody>
      </p:sp>
      <p:sp>
        <p:nvSpPr>
          <p:cNvPr id="71" name="Rectangle 70"/>
          <p:cNvSpPr/>
          <p:nvPr/>
        </p:nvSpPr>
        <p:spPr>
          <a:xfrm>
            <a:off x="9311681" y="4233424"/>
            <a:ext cx="2849764" cy="2584322"/>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Most DMTs have outlined specific green plan goals that each directorate will be focusing on across 2023/24 as part of their annual planning process</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Projects currently starting across the Trust include implementing reusable gloves, reducing single-use plastics and rolling out sustainable walking aids</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The first face to face Financial Delivery session was held in June 2023 and this proved a helpful forum to encourage directorates to think about where they could make cost savings, this is due to be repeated 3 times a year to monitor progress and offer support</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Financial Viability workstreams have improved with less reliance on schemes related to income. 26% are focused on income generation, 28% are on service transformation and 46% focus on waste reduction.</a:t>
            </a:r>
          </a:p>
        </p:txBody>
      </p:sp>
      <p:graphicFrame>
        <p:nvGraphicFramePr>
          <p:cNvPr id="77" name="CCT_193976_1"/>
          <p:cNvGraphicFramePr>
            <a:graphicFrameLocks/>
          </p:cNvGraphicFramePr>
          <p:nvPr>
            <p:extLst>
              <p:ext uri="{D42A27DB-BD31-4B8C-83A1-F6EECF244321}">
                <p14:modId xmlns:p14="http://schemas.microsoft.com/office/powerpoint/2010/main" val="3265357379"/>
              </p:ext>
            </p:extLst>
          </p:nvPr>
        </p:nvGraphicFramePr>
        <p:xfrm>
          <a:off x="3325211" y="854270"/>
          <a:ext cx="967554" cy="1413014"/>
        </p:xfrm>
        <a:graphic>
          <a:graphicData uri="http://schemas.openxmlformats.org/drawingml/2006/chart">
            <c:chart xmlns:c="http://schemas.openxmlformats.org/drawingml/2006/chart" xmlns:r="http://schemas.openxmlformats.org/officeDocument/2006/relationships" r:id="rId14"/>
          </a:graphicData>
        </a:graphic>
      </p:graphicFrame>
      <p:pic>
        <p:nvPicPr>
          <p:cNvPr id="26" name="Picture 25"/>
          <p:cNvPicPr>
            <a:picLocks noChangeAspect="1"/>
          </p:cNvPicPr>
          <p:nvPr/>
        </p:nvPicPr>
        <p:blipFill rotWithShape="1">
          <a:blip r:embed="rId15"/>
          <a:srcRect t="62899" r="46261"/>
          <a:stretch/>
        </p:blipFill>
        <p:spPr>
          <a:xfrm>
            <a:off x="10442525" y="2274262"/>
            <a:ext cx="747920" cy="138694"/>
          </a:xfrm>
          <a:prstGeom prst="rect">
            <a:avLst/>
          </a:prstGeom>
        </p:spPr>
      </p:pic>
      <p:sp>
        <p:nvSpPr>
          <p:cNvPr id="95" name="Rectangle 94"/>
          <p:cNvSpPr/>
          <p:nvPr/>
        </p:nvSpPr>
        <p:spPr>
          <a:xfrm>
            <a:off x="3344961" y="4238948"/>
            <a:ext cx="2806643" cy="2613507"/>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endParaRPr lang="en-GB" sz="900" dirty="0">
              <a:solidFill>
                <a:schemeClr val="tx1"/>
              </a:solidFill>
              <a:latin typeface="Arial" panose="020B0604020202020204" pitchFamily="34" charset="0"/>
              <a:cs typeface="Arial" panose="020B0604020202020204" pitchFamily="34" charset="0"/>
            </a:endParaRPr>
          </a:p>
        </p:txBody>
      </p:sp>
      <p:sp>
        <p:nvSpPr>
          <p:cNvPr id="96" name="Rectangle 95"/>
          <p:cNvSpPr/>
          <p:nvPr/>
        </p:nvSpPr>
        <p:spPr>
          <a:xfrm>
            <a:off x="6312239" y="4224980"/>
            <a:ext cx="2995164" cy="2613507"/>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People and Culture have developed an internal wellbeing tracker to monitor uptake of different wellbeing initiatives. Further metrics are still being identified to track staff wellbeing Trustwide</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An ELFT BEWELL newsletter has been developed which gets the most engagement out of all other newsletters distributed to the Trust</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International recruitment is ongoing via the capital nurse programme and in order to expand the pool of applicants, People and Culture are working with specialist firm agencies to recruit into medical roles and improving current advertising processes so more adverts are visible on the website</a:t>
            </a:r>
          </a:p>
          <a:p>
            <a:pPr marL="171450" indent="-171450">
              <a:buFont typeface="Arial" panose="020B0604020202020204" pitchFamily="34" charset="0"/>
              <a:buChar char="•"/>
            </a:pPr>
            <a:r>
              <a:rPr lang="en-GB" sz="900" dirty="0">
                <a:solidFill>
                  <a:schemeClr val="tx1"/>
                </a:solidFill>
                <a:latin typeface="Arial" panose="020B0604020202020204" pitchFamily="34" charset="0"/>
                <a:cs typeface="Arial" panose="020B0604020202020204" pitchFamily="34" charset="0"/>
              </a:rPr>
              <a:t>Trac authorisation rollout is complete and has eliminated the Budget Authorisation Forms (BAF) which has resulted in more streamlined recruitment and it is hoped that this will reduce the time it takes to hire </a:t>
            </a:r>
          </a:p>
        </p:txBody>
      </p:sp>
      <p:sp>
        <p:nvSpPr>
          <p:cNvPr id="97" name="Rectangle 96"/>
          <p:cNvSpPr/>
          <p:nvPr/>
        </p:nvSpPr>
        <p:spPr>
          <a:xfrm>
            <a:off x="9297129" y="4177693"/>
            <a:ext cx="2886894" cy="2613507"/>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endParaRPr lang="en-GB" sz="9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025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hidden="1"/>
          <p:cNvSpPr>
            <a:spLocks noGrp="1"/>
          </p:cNvSpPr>
          <p:nvPr>
            <p:ph type="title"/>
          </p:nvPr>
        </p:nvSpPr>
        <p:spPr/>
        <p:txBody>
          <a:bodyPr/>
          <a:lstStyle/>
          <a:p>
            <a:r>
              <a:t>People with substance misuse problems</a:t>
            </a:r>
          </a:p>
        </p:txBody>
      </p:sp>
      <p:cxnSp>
        <p:nvCxnSpPr>
          <p:cNvPr id="7" name="Straight Connector 6">
            <a:extLst>
              <a:ext uri="{FF2B5EF4-FFF2-40B4-BE49-F238E27FC236}">
                <a16:creationId xmlns:a16="http://schemas.microsoft.com/office/drawing/2014/main" id="{AB17A9F0-A162-4EDF-84B6-F814285D4BA3}"/>
              </a:ext>
            </a:extLst>
          </p:cNvPr>
          <p:cNvCxnSpPr>
            <a:cxnSpLocks/>
          </p:cNvCxnSpPr>
          <p:nvPr/>
        </p:nvCxnSpPr>
        <p:spPr>
          <a:xfrm>
            <a:off x="80010" y="401082"/>
            <a:ext cx="120319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4C9F3992-F18B-4C17-89CF-E6203E37828D}"/>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4</a:t>
            </a:fld>
            <a:endParaRPr lang="en-US"/>
          </a:p>
        </p:txBody>
      </p:sp>
      <p:sp>
        <p:nvSpPr>
          <p:cNvPr id="8" name="TextBox 7">
            <a:extLst>
              <a:ext uri="{FF2B5EF4-FFF2-40B4-BE49-F238E27FC236}">
                <a16:creationId xmlns:a16="http://schemas.microsoft.com/office/drawing/2014/main" id="{4B9A0C59-D545-45EE-A127-75F4BEAD8454}"/>
              </a:ext>
            </a:extLst>
          </p:cNvPr>
          <p:cNvSpPr txBox="1"/>
          <p:nvPr/>
        </p:nvSpPr>
        <p:spPr>
          <a:xfrm>
            <a:off x="44567" y="46940"/>
            <a:ext cx="6205279" cy="307777"/>
          </a:xfrm>
          <a:prstGeom prst="rect">
            <a:avLst/>
          </a:prstGeom>
          <a:noFill/>
        </p:spPr>
        <p:txBody>
          <a:bodyPr wrap="square" lIns="91440" tIns="45720" rIns="91440" bIns="45720" rtlCol="0" anchor="t">
            <a:spAutoFit/>
          </a:bodyPr>
          <a:lstStyle/>
          <a:p>
            <a:r>
              <a:rPr lang="en-GB" sz="1400" b="1" dirty="0">
                <a:latin typeface="Arial"/>
                <a:cs typeface="Arial"/>
              </a:rPr>
              <a:t>3.1 Improved Population Health</a:t>
            </a:r>
            <a:endParaRPr lang="en-GB" sz="1400" b="1" dirty="0">
              <a:latin typeface="Arial" panose="020B0604020202020204" pitchFamily="34" charset="0"/>
              <a:cs typeface="Arial" panose="020B0604020202020204" pitchFamily="34" charset="0"/>
            </a:endParaRPr>
          </a:p>
        </p:txBody>
      </p:sp>
      <p:graphicFrame>
        <p:nvGraphicFramePr>
          <p:cNvPr id="11" name="Table 10">
            <a:extLst>
              <a:ext uri="{FF2B5EF4-FFF2-40B4-BE49-F238E27FC236}">
                <a16:creationId xmlns:a16="http://schemas.microsoft.com/office/drawing/2014/main" id="{811DAD58-C4C0-4BF9-B4BF-721BFFEF35C9}"/>
              </a:ext>
            </a:extLst>
          </p:cNvPr>
          <p:cNvGraphicFramePr>
            <a:graphicFrameLocks noGrp="1"/>
          </p:cNvGraphicFramePr>
          <p:nvPr>
            <p:extLst>
              <p:ext uri="{D42A27DB-BD31-4B8C-83A1-F6EECF244321}">
                <p14:modId xmlns:p14="http://schemas.microsoft.com/office/powerpoint/2010/main" val="2818489522"/>
              </p:ext>
            </p:extLst>
          </p:nvPr>
        </p:nvGraphicFramePr>
        <p:xfrm>
          <a:off x="241030" y="546301"/>
          <a:ext cx="11623592" cy="6906383"/>
        </p:xfrm>
        <a:graphic>
          <a:graphicData uri="http://schemas.openxmlformats.org/drawingml/2006/table">
            <a:tbl>
              <a:tblPr firstRow="1" firstCol="1" bandRow="1">
                <a:tableStyleId>{5C22544A-7EE6-4342-B048-85BDC9FD1C3A}</a:tableStyleId>
              </a:tblPr>
              <a:tblGrid>
                <a:gridCol w="11623592">
                  <a:extLst>
                    <a:ext uri="{9D8B030D-6E8A-4147-A177-3AD203B41FA5}">
                      <a16:colId xmlns:a16="http://schemas.microsoft.com/office/drawing/2014/main" val="1529728481"/>
                    </a:ext>
                  </a:extLst>
                </a:gridCol>
              </a:tblGrid>
              <a:tr h="4831881">
                <a:tc>
                  <a:txBody>
                    <a:bodyPr/>
                    <a:lstStyle/>
                    <a:p>
                      <a:pPr marL="0" marR="0" lvl="0" indent="0" algn="just" rtl="0" eaLnBrk="1" fontAlgn="auto" latinLnBrk="0" hangingPunct="1">
                        <a:lnSpc>
                          <a:spcPct val="100000"/>
                        </a:lnSpc>
                        <a:spcBef>
                          <a:spcPts val="0"/>
                        </a:spcBef>
                        <a:spcAft>
                          <a:spcPts val="0"/>
                        </a:spcAft>
                        <a:buClrTx/>
                        <a:buSzTx/>
                        <a:buFontTx/>
                        <a:buNone/>
                      </a:pPr>
                      <a:r>
                        <a:rPr lang="en-GB" sz="1200" b="0" i="0" u="none" strike="noStrike" noProof="0" dirty="0">
                          <a:solidFill>
                            <a:schemeClr val="tx1"/>
                          </a:solidFill>
                          <a:effectLst/>
                          <a:latin typeface="Arial"/>
                        </a:rPr>
                        <a:t>ELFT continues to work with communities and partner agencies to ensure a population health approach to care delivery.</a:t>
                      </a:r>
                      <a:r>
                        <a:rPr lang="en-GB" sz="1200" b="0" i="0" u="none" strike="noStrike" baseline="0" noProof="0" dirty="0">
                          <a:solidFill>
                            <a:schemeClr val="tx1"/>
                          </a:solidFill>
                          <a:effectLst/>
                          <a:latin typeface="Arial"/>
                        </a:rPr>
                        <a:t> </a:t>
                      </a:r>
                      <a:r>
                        <a:rPr lang="en-GB" sz="1200" b="0" i="0" u="none" strike="noStrike" noProof="0" dirty="0">
                          <a:solidFill>
                            <a:schemeClr val="tx1"/>
                          </a:solidFill>
                          <a:effectLst/>
                          <a:latin typeface="Arial"/>
                        </a:rPr>
                        <a:t>As a Trust, we have several programmes underway to support this, including being a Marmot Trust, supporting smoking cessation, creating more equal employment opportunities, and supporting the retention of spending in local economies to build healthier communities. Work</a:t>
                      </a:r>
                      <a:r>
                        <a:rPr lang="en-GB" sz="1200" b="0" i="0" u="none" strike="noStrike" baseline="0" noProof="0" dirty="0">
                          <a:solidFill>
                            <a:schemeClr val="tx1"/>
                          </a:solidFill>
                          <a:effectLst/>
                          <a:latin typeface="Arial"/>
                        </a:rPr>
                        <a:t> on adopting the Marmot principles, which has previously been brought to the ICCC, continues to focus on promoting access to employment and apprenticeships at ELFT for service users who may experience barriers to employment. </a:t>
                      </a:r>
                      <a:endParaRPr lang="en-GB" sz="1200" b="0" i="0" u="none" strike="noStrike" noProof="0" dirty="0">
                        <a:solidFill>
                          <a:schemeClr val="tx1"/>
                        </a:solidFill>
                        <a:effectLst/>
                        <a:latin typeface="Arial"/>
                      </a:endParaRPr>
                    </a:p>
                    <a:p>
                      <a:pPr marL="0" marR="0" lvl="0" indent="0" algn="just" defTabSz="914400">
                        <a:lnSpc>
                          <a:spcPct val="100000"/>
                        </a:lnSpc>
                        <a:spcBef>
                          <a:spcPts val="0"/>
                        </a:spcBef>
                        <a:spcAft>
                          <a:spcPts val="0"/>
                        </a:spcAft>
                        <a:buClrTx/>
                        <a:buSzTx/>
                        <a:buFontTx/>
                        <a:buNone/>
                        <a:tabLst/>
                        <a:defRPr/>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ClrTx/>
                        <a:buSzTx/>
                        <a:buFontTx/>
                        <a:buNone/>
                      </a:pPr>
                      <a:r>
                        <a:rPr lang="en-GB" sz="1200" b="0" i="0" u="none" strike="noStrike" baseline="0" noProof="0" dirty="0">
                          <a:solidFill>
                            <a:schemeClr val="tx1"/>
                          </a:solidFill>
                          <a:effectLst/>
                          <a:latin typeface="Arial"/>
                        </a:rPr>
                        <a:t>Population Health indicators show an increase in the percentage of service users employed across the Trust with Severe Mental Illness (SMI). To support service users in employment, </a:t>
                      </a:r>
                      <a:r>
                        <a:rPr lang="en-GB" sz="1200" b="0" i="0" u="none" strike="noStrike" kern="1200" baseline="0" noProof="0" dirty="0">
                          <a:solidFill>
                            <a:schemeClr val="tx1"/>
                          </a:solidFill>
                          <a:effectLst/>
                          <a:latin typeface="Arial"/>
                          <a:ea typeface="+mn-ea"/>
                          <a:cs typeface="+mn-cs"/>
                        </a:rPr>
                        <a:t>they are being offered guidance from Individual Placement Support (IPS), which is a team embedded within community mental health providing evidence-based support to help people return to employment or retain their jobs. In City &amp; Hackney, a recent Art Exhibition was held and run by users of IPS services to build employment skills and confidence for those wanting to enter the creative industry. Through a recent IPS Fidelity Review, Tower Hamlets was branded as the "Best Performing London Team" particularly supporting those with serious mental illness. It was revealed that Black African and Somali groups are particularly underrepresented when engaging in employment, and "Progress to Work" spaces have been developed to help upskill these service users. </a:t>
                      </a:r>
                      <a:r>
                        <a:rPr lang="en-GB" sz="1200" b="0" i="0" u="none" strike="noStrike" kern="1200" baseline="0" dirty="0">
                          <a:solidFill>
                            <a:schemeClr val="tx1"/>
                          </a:solidFill>
                          <a:effectLst/>
                          <a:latin typeface="Arial"/>
                          <a:ea typeface="+mn-ea"/>
                          <a:cs typeface="+mn-cs"/>
                        </a:rPr>
                        <a:t>Across Bedfordshire, IPS workers are embedded within blended community teams and are successfully meeting their access targets. A promotional video is currently being produced, showcasing successful recruitment practices that have resulted in job placements and service user recovery stories and achievements. This video serves the purpose of promotion, highlighting the program's effectiveness and its positive impact on individuals' lives. </a:t>
                      </a:r>
                      <a:endParaRPr lang="en-GB" sz="1200" b="0" i="0" u="none" strike="noStrike" kern="1200" baseline="0" noProof="0" dirty="0">
                        <a:solidFill>
                          <a:schemeClr val="tx1"/>
                        </a:solidFill>
                        <a:effectLst/>
                        <a:latin typeface="Arial"/>
                        <a:ea typeface="+mn-ea"/>
                        <a:cs typeface="+mn-cs"/>
                      </a:endParaRPr>
                    </a:p>
                    <a:p>
                      <a:pPr marL="0" marR="0" lvl="0" indent="0" algn="just">
                        <a:lnSpc>
                          <a:spcPct val="100000"/>
                        </a:lnSpc>
                        <a:spcBef>
                          <a:spcPts val="0"/>
                        </a:spcBef>
                        <a:spcAft>
                          <a:spcPts val="0"/>
                        </a:spcAft>
                        <a:buClrTx/>
                        <a:buSzTx/>
                        <a:buFontTx/>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ClrTx/>
                        <a:buSzTx/>
                        <a:buFontTx/>
                        <a:buNone/>
                      </a:pPr>
                      <a:r>
                        <a:rPr lang="en-GB" sz="1200" b="0" i="0" u="none" strike="noStrike" baseline="0" noProof="0" dirty="0">
                          <a:solidFill>
                            <a:schemeClr val="tx1"/>
                          </a:solidFill>
                          <a:effectLst/>
                          <a:latin typeface="Arial"/>
                        </a:rPr>
                        <a:t>The percentage of service users who smoke across the Trust remains stable, however there has been an increase in referrals to the Trust's Stop Smoking service for Mental Health service users. Over the past year, there has been a decrease in the satisfaction rate for accommodation across the Trust. An integrated discharge hub has been established to manage this across Bedfordshire and Luton as part of the Getting It Right First Time (GIRFT) programme, which has brought stakeholders together to identify and unblock issues such as addressing housing and support needs at an earlier stage. In East London, services are working with local authority partners to review local provision of supported living schemes and temporary accommodation to ensure that existing accommodation gaps are addressed.</a:t>
                      </a:r>
                    </a:p>
                    <a:p>
                      <a:pPr marL="0" marR="0" lvl="0" indent="0" algn="just">
                        <a:lnSpc>
                          <a:spcPct val="100000"/>
                        </a:lnSpc>
                        <a:spcBef>
                          <a:spcPts val="0"/>
                        </a:spcBef>
                        <a:spcAft>
                          <a:spcPts val="0"/>
                        </a:spcAft>
                        <a:buClrTx/>
                        <a:buSzTx/>
                        <a:buFontTx/>
                        <a:buNone/>
                      </a:pPr>
                      <a:endParaRPr lang="en-GB" sz="1200" b="0" i="0" u="none" strike="noStrike" noProof="0" dirty="0">
                        <a:solidFill>
                          <a:schemeClr val="tx1"/>
                        </a:solidFill>
                        <a:effectLst/>
                        <a:latin typeface="Arial" panose="020B0604020202020204" pitchFamily="34" charset="0"/>
                        <a:cs typeface="Arial" panose="020B0604020202020204" pitchFamily="34" charset="0"/>
                      </a:endParaRPr>
                    </a:p>
                    <a:p>
                      <a:pPr lvl="0" algn="just">
                        <a:lnSpc>
                          <a:spcPct val="100000"/>
                        </a:lnSpc>
                        <a:spcBef>
                          <a:spcPts val="0"/>
                        </a:spcBef>
                        <a:spcAft>
                          <a:spcPts val="0"/>
                        </a:spcAft>
                        <a:buNone/>
                      </a:pPr>
                      <a:r>
                        <a:rPr lang="en-GB" sz="1200" b="0" i="0" u="none" strike="noStrike" noProof="0" dirty="0">
                          <a:solidFill>
                            <a:schemeClr val="tx1"/>
                          </a:solidFill>
                          <a:effectLst/>
                          <a:latin typeface="Arial"/>
                        </a:rPr>
                        <a:t>The Trust has developed an options appraisal to be a Real Living Wage (RLW) employer which will require all ELFT contracts to pay the Real Living Wage. It is hoped that accreditation will be obtained in Quarter 2 to ensure equality in salary standards. The Healthier Wealthier family's pilot in SCYPS has supported 12 families so far and identified a potential £70,000 of unclaimed benefits and debt support to the families that are available. A dedicated focus on inequalities has led to the launch of the Learning Disabilities Health Needs Assessment aimed at exploring the ways to enhance care for individuals with learning disabilities in East London. Through the Inequity Steering Group, it is hoped that this will provide a platform to share learning and best practice. </a:t>
                      </a:r>
                    </a:p>
                    <a:p>
                      <a:pPr lvl="0" algn="just">
                        <a:lnSpc>
                          <a:spcPct val="100000"/>
                        </a:lnSpc>
                        <a:spcBef>
                          <a:spcPts val="0"/>
                        </a:spcBef>
                        <a:spcAft>
                          <a:spcPts val="0"/>
                        </a:spcAft>
                        <a:buNone/>
                      </a:pPr>
                      <a:endParaRPr lang="en-GB" sz="1200" b="0" i="0" u="none" strike="noStrike" noProof="0" dirty="0">
                        <a:solidFill>
                          <a:schemeClr val="tx1"/>
                        </a:solidFill>
                        <a:effectLst/>
                        <a:latin typeface="Arial"/>
                      </a:endParaRPr>
                    </a:p>
                    <a:p>
                      <a:pPr lvl="0" algn="just">
                        <a:lnSpc>
                          <a:spcPct val="100000"/>
                        </a:lnSpc>
                        <a:spcBef>
                          <a:spcPts val="0"/>
                        </a:spcBef>
                        <a:spcAft>
                          <a:spcPts val="0"/>
                        </a:spcAft>
                        <a:buNone/>
                      </a:pPr>
                      <a:r>
                        <a:rPr lang="en-GB" sz="1200" b="0" i="0" u="none" strike="noStrike" noProof="0" dirty="0">
                          <a:solidFill>
                            <a:schemeClr val="tx1"/>
                          </a:solidFill>
                          <a:effectLst/>
                          <a:latin typeface="Arial"/>
                        </a:rPr>
                        <a:t>The Community Transformation Programme has focused on designing the Care Programme Approach (CPA) replacement framework, including the latest proposals around Care Act, Dialog and Dialog+. Two Organisational Development practitioners have been working closely with teams to review the culture and current processes to support the rollout of the CPA replacement framework. The focus of the next quarter will be to plan a stocktake event session with each of the boroughs to clearly understand local progress that has been made and ascertain the next steps of the programme to</a:t>
                      </a:r>
                      <a:r>
                        <a:rPr lang="en-GB" sz="1200" b="0" i="0" u="none" strike="noStrike" baseline="0" noProof="0" dirty="0">
                          <a:solidFill>
                            <a:schemeClr val="tx1"/>
                          </a:solidFill>
                          <a:effectLst/>
                          <a:latin typeface="Arial"/>
                        </a:rPr>
                        <a:t> help realise the NHS Long Term Plan aspirations</a:t>
                      </a:r>
                      <a:r>
                        <a:rPr lang="en-GB" sz="1200" b="0" i="0" u="none" strike="noStrike" noProof="0" dirty="0">
                          <a:solidFill>
                            <a:schemeClr val="tx1"/>
                          </a:solidFill>
                          <a:effectLst/>
                          <a:latin typeface="Arial"/>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479570"/>
                  </a:ext>
                </a:extLst>
              </a:tr>
              <a:tr h="1237103">
                <a:tc>
                  <a:txBody>
                    <a:bodyPr/>
                    <a:lstStyle/>
                    <a:p>
                      <a:pPr lvl="0" algn="just">
                        <a:lnSpc>
                          <a:spcPct val="100000"/>
                        </a:lnSpc>
                        <a:spcBef>
                          <a:spcPts val="0"/>
                        </a:spcBef>
                        <a:spcAft>
                          <a:spcPts val="0"/>
                        </a:spcAft>
                        <a:buNone/>
                      </a:pPr>
                      <a:endParaRPr lang="en-GB" sz="1200" b="0" i="0" u="none" strike="noStrike" noProof="0" dirty="0">
                        <a:solidFill>
                          <a:schemeClr val="tx1"/>
                        </a:solidFill>
                        <a:effectLst/>
                        <a:latin typeface="Arial"/>
                      </a:endParaRPr>
                    </a:p>
                  </a:txBody>
                  <a:tcPr marL="68580" marR="68580" marT="0" marB="0">
                    <a:lnL w="0">
                      <a:noFill/>
                    </a:lnL>
                    <a:lnR w="0">
                      <a:noFill/>
                    </a:lnR>
                    <a:lnT w="0">
                      <a:noFill/>
                    </a:lnT>
                    <a:lnB w="0">
                      <a:noFill/>
                    </a:lnB>
                    <a:lnTlToBr w="0">
                      <a:noFill/>
                    </a:lnTlToBr>
                    <a:lnBlToTr w="0">
                      <a:noFill/>
                    </a:lnBlToTr>
                    <a:noFill/>
                  </a:tcPr>
                </a:tc>
                <a:extLst>
                  <a:ext uri="{0D108BD9-81ED-4DB2-BD59-A6C34878D82A}">
                    <a16:rowId xmlns:a16="http://schemas.microsoft.com/office/drawing/2014/main" val="483490199"/>
                  </a:ext>
                </a:extLst>
              </a:tr>
            </a:tbl>
          </a:graphicData>
        </a:graphic>
      </p:graphicFrame>
    </p:spTree>
    <p:extLst>
      <p:ext uri="{BB962C8B-B14F-4D97-AF65-F5344CB8AC3E}">
        <p14:creationId xmlns:p14="http://schemas.microsoft.com/office/powerpoint/2010/main" val="1547479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hidden="1"/>
          <p:cNvSpPr>
            <a:spLocks noGrp="1"/>
          </p:cNvSpPr>
          <p:nvPr>
            <p:ph type="title"/>
          </p:nvPr>
        </p:nvSpPr>
        <p:spPr/>
        <p:txBody>
          <a:bodyPr/>
          <a:lstStyle/>
          <a:p>
            <a:r>
              <a:t>People with substance misuse problems</a:t>
            </a:r>
          </a:p>
        </p:txBody>
      </p:sp>
      <p:cxnSp>
        <p:nvCxnSpPr>
          <p:cNvPr id="7" name="Straight Connector 6">
            <a:extLst>
              <a:ext uri="{FF2B5EF4-FFF2-40B4-BE49-F238E27FC236}">
                <a16:creationId xmlns:a16="http://schemas.microsoft.com/office/drawing/2014/main" id="{AB17A9F0-A162-4EDF-84B6-F814285D4BA3}"/>
              </a:ext>
            </a:extLst>
          </p:cNvPr>
          <p:cNvCxnSpPr>
            <a:cxnSpLocks/>
          </p:cNvCxnSpPr>
          <p:nvPr/>
        </p:nvCxnSpPr>
        <p:spPr>
          <a:xfrm>
            <a:off x="80010" y="401082"/>
            <a:ext cx="120319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4C9F3992-F18B-4C17-89CF-E6203E37828D}"/>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5</a:t>
            </a:fld>
            <a:endParaRPr lang="en-US"/>
          </a:p>
        </p:txBody>
      </p:sp>
      <p:sp>
        <p:nvSpPr>
          <p:cNvPr id="8" name="TextBox 7">
            <a:extLst>
              <a:ext uri="{FF2B5EF4-FFF2-40B4-BE49-F238E27FC236}">
                <a16:creationId xmlns:a16="http://schemas.microsoft.com/office/drawing/2014/main" id="{4B9A0C59-D545-45EE-A127-75F4BEAD8454}"/>
              </a:ext>
            </a:extLst>
          </p:cNvPr>
          <p:cNvSpPr txBox="1"/>
          <p:nvPr/>
        </p:nvSpPr>
        <p:spPr>
          <a:xfrm>
            <a:off x="44567" y="46940"/>
            <a:ext cx="6205279" cy="307777"/>
          </a:xfrm>
          <a:prstGeom prst="rect">
            <a:avLst/>
          </a:prstGeom>
          <a:noFill/>
        </p:spPr>
        <p:txBody>
          <a:bodyPr wrap="square" lIns="91440" tIns="45720" rIns="91440" bIns="45720" rtlCol="0" anchor="t">
            <a:spAutoFit/>
          </a:bodyPr>
          <a:lstStyle/>
          <a:p>
            <a:r>
              <a:rPr lang="en-GB" sz="1400" b="1" dirty="0">
                <a:latin typeface="Arial"/>
                <a:cs typeface="Arial"/>
              </a:rPr>
              <a:t>3.2 Improved Experience of Care</a:t>
            </a:r>
            <a:endParaRPr lang="en-GB" sz="1400" b="1" dirty="0">
              <a:latin typeface="Arial" panose="020B0604020202020204" pitchFamily="34" charset="0"/>
              <a:cs typeface="Arial" panose="020B0604020202020204" pitchFamily="34" charset="0"/>
            </a:endParaRPr>
          </a:p>
        </p:txBody>
      </p:sp>
      <p:graphicFrame>
        <p:nvGraphicFramePr>
          <p:cNvPr id="11" name="Table 10">
            <a:extLst>
              <a:ext uri="{FF2B5EF4-FFF2-40B4-BE49-F238E27FC236}">
                <a16:creationId xmlns:a16="http://schemas.microsoft.com/office/drawing/2014/main" id="{811DAD58-C4C0-4BF9-B4BF-721BFFEF35C9}"/>
              </a:ext>
            </a:extLst>
          </p:cNvPr>
          <p:cNvGraphicFramePr>
            <a:graphicFrameLocks noGrp="1"/>
          </p:cNvGraphicFramePr>
          <p:nvPr>
            <p:extLst>
              <p:ext uri="{D42A27DB-BD31-4B8C-83A1-F6EECF244321}">
                <p14:modId xmlns:p14="http://schemas.microsoft.com/office/powerpoint/2010/main" val="2366959752"/>
              </p:ext>
            </p:extLst>
          </p:nvPr>
        </p:nvGraphicFramePr>
        <p:xfrm>
          <a:off x="131232" y="515982"/>
          <a:ext cx="11738551" cy="7413700"/>
        </p:xfrm>
        <a:graphic>
          <a:graphicData uri="http://schemas.openxmlformats.org/drawingml/2006/table">
            <a:tbl>
              <a:tblPr firstRow="1" firstCol="1" bandRow="1">
                <a:tableStyleId>{5C22544A-7EE6-4342-B048-85BDC9FD1C3A}</a:tableStyleId>
              </a:tblPr>
              <a:tblGrid>
                <a:gridCol w="11738551">
                  <a:extLst>
                    <a:ext uri="{9D8B030D-6E8A-4147-A177-3AD203B41FA5}">
                      <a16:colId xmlns:a16="http://schemas.microsoft.com/office/drawing/2014/main" val="1529728481"/>
                    </a:ext>
                  </a:extLst>
                </a:gridCol>
              </a:tblGrid>
              <a:tr h="5329118">
                <a:tc>
                  <a:txBody>
                    <a:bodyPr/>
                    <a:lstStyle/>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Several </a:t>
                      </a:r>
                      <a:r>
                        <a:rPr lang="en-GB" sz="1200" b="0" i="0" u="none" strike="noStrike" baseline="0" noProof="0" dirty="0" err="1">
                          <a:solidFill>
                            <a:schemeClr val="tx1"/>
                          </a:solidFill>
                          <a:effectLst/>
                          <a:latin typeface="Arial"/>
                        </a:rPr>
                        <a:t>Trustwide</a:t>
                      </a:r>
                      <a:r>
                        <a:rPr lang="en-GB" sz="1200" b="0" i="0" u="none" strike="noStrike" baseline="0" noProof="0" dirty="0">
                          <a:solidFill>
                            <a:schemeClr val="tx1"/>
                          </a:solidFill>
                          <a:effectLst/>
                          <a:latin typeface="Arial"/>
                        </a:rPr>
                        <a:t> initiatives support this area of the strategy: dedicated sessions and meetings led by Corporate Performance to work through demand and capacity challenges, a Patient Safety workshop, and delivering on the Working Together People Participation Priorities. Experience of Care indicators show a slight decrease in the number of patients reporting good experience of care. All services have plans in place to address these concerns, for example trauma-informed care training is being adopted by services to enhance the experience and quality of care and an East London mental health newsletter is being developed to share learning from complaints and serious incidents. </a:t>
                      </a:r>
                      <a:endParaRPr lang="en-US" dirty="0">
                        <a:solidFill>
                          <a:schemeClr val="tx1"/>
                        </a:solidFill>
                      </a:endParaRPr>
                    </a:p>
                    <a:p>
                      <a:pPr marL="0" marR="0" lvl="0" indent="0" algn="just">
                        <a:lnSpc>
                          <a:spcPct val="100000"/>
                        </a:lnSpc>
                        <a:spcBef>
                          <a:spcPts val="0"/>
                        </a:spcBef>
                        <a:spcAft>
                          <a:spcPts val="0"/>
                        </a:spcAft>
                        <a:buNone/>
                      </a:pPr>
                      <a:endParaRPr lang="en-GB" sz="1200" b="0" i="0" u="none" strike="noStrike" kern="1200" baseline="0" noProof="0" dirty="0">
                        <a:solidFill>
                          <a:schemeClr val="tx1"/>
                        </a:solidFill>
                        <a:effectLst/>
                        <a:latin typeface="Arial"/>
                        <a:ea typeface="+mn-ea"/>
                        <a:cs typeface="+mn-cs"/>
                      </a:endParaRPr>
                    </a:p>
                    <a:p>
                      <a:pPr marL="0" marR="0" lvl="0" indent="0" algn="just">
                        <a:lnSpc>
                          <a:spcPct val="100000"/>
                        </a:lnSpc>
                        <a:spcBef>
                          <a:spcPts val="0"/>
                        </a:spcBef>
                        <a:spcAft>
                          <a:spcPts val="0"/>
                        </a:spcAft>
                        <a:buNone/>
                      </a:pPr>
                      <a:r>
                        <a:rPr lang="en-GB" sz="1200" b="0" i="0" u="none" strike="noStrike" kern="1200" baseline="0" noProof="0" dirty="0">
                          <a:solidFill>
                            <a:schemeClr val="tx1"/>
                          </a:solidFill>
                          <a:effectLst/>
                          <a:latin typeface="Arial"/>
                          <a:ea typeface="+mn-ea"/>
                          <a:cs typeface="+mn-cs"/>
                        </a:rPr>
                        <a:t>The number of people waiting to be seen also continues to increase, particularly across Autism and Adult ADHD services across the Trust. In East London, a Triple Aim ADHD project co-led by ELFT and the ICB has been established to develop an East London-wide action plan to tackle some of the main challenges. A number of  work streams have been identified and include reviewing processes at a Primary Care level to alter the ways in which GPs are supported to manage requests and referrals differently.  Services have also  begun exploring digital solutions to reduce assessment times and improve capacity. Furthermore, </a:t>
                      </a:r>
                      <a:r>
                        <a:rPr lang="en-GB" sz="1200" b="0" i="0" u="none" strike="noStrike" kern="1200" baseline="0" dirty="0">
                          <a:solidFill>
                            <a:schemeClr val="tx1"/>
                          </a:solidFill>
                          <a:effectLst/>
                          <a:latin typeface="Arial"/>
                          <a:ea typeface="+mn-ea"/>
                          <a:cs typeface="+mn-cs"/>
                        </a:rPr>
                        <a:t>additional attention is being directed towards determining the optimal configuration of services as part developing a long-term plan strategy.</a:t>
                      </a:r>
                      <a:r>
                        <a:rPr lang="en-GB" sz="1200" b="0" i="0" u="none" strike="noStrike" kern="1200" baseline="0" noProof="0" dirty="0">
                          <a:solidFill>
                            <a:schemeClr val="tx1"/>
                          </a:solidFill>
                          <a:effectLst/>
                          <a:latin typeface="Arial"/>
                          <a:ea typeface="+mn-ea"/>
                          <a:cs typeface="+mn-cs"/>
                        </a:rPr>
                        <a:t> A </a:t>
                      </a:r>
                      <a:r>
                        <a:rPr lang="en-GB" sz="1200" b="0" i="0" u="none" strike="noStrike" kern="1200" baseline="0" noProof="0" dirty="0" err="1">
                          <a:solidFill>
                            <a:schemeClr val="tx1"/>
                          </a:solidFill>
                          <a:effectLst/>
                          <a:latin typeface="Arial"/>
                          <a:ea typeface="+mn-ea"/>
                          <a:cs typeface="+mn-cs"/>
                        </a:rPr>
                        <a:t>Trustwide</a:t>
                      </a:r>
                      <a:r>
                        <a:rPr lang="en-GB" sz="1200" b="0" i="0" u="none" strike="noStrike" kern="1200" baseline="0" noProof="0" dirty="0">
                          <a:solidFill>
                            <a:schemeClr val="tx1"/>
                          </a:solidFill>
                          <a:effectLst/>
                          <a:latin typeface="Arial"/>
                          <a:ea typeface="+mn-ea"/>
                          <a:cs typeface="+mn-cs"/>
                        </a:rPr>
                        <a:t> Autism workshop was held to discuss similar challenges, supported by the development of a </a:t>
                      </a:r>
                      <a:r>
                        <a:rPr lang="en-GB" sz="1200" b="0" i="0" u="none" strike="noStrike" kern="1200" baseline="0" noProof="0" dirty="0" err="1">
                          <a:solidFill>
                            <a:schemeClr val="tx1"/>
                          </a:solidFill>
                          <a:effectLst/>
                          <a:latin typeface="Arial"/>
                          <a:ea typeface="+mn-ea"/>
                          <a:cs typeface="+mn-cs"/>
                        </a:rPr>
                        <a:t>Trustwide</a:t>
                      </a:r>
                      <a:r>
                        <a:rPr lang="en-GB" sz="1200" b="0" i="0" u="none" strike="noStrike" kern="1200" baseline="0" noProof="0" dirty="0">
                          <a:solidFill>
                            <a:schemeClr val="tx1"/>
                          </a:solidFill>
                          <a:effectLst/>
                          <a:latin typeface="Arial"/>
                          <a:ea typeface="+mn-ea"/>
                          <a:cs typeface="+mn-cs"/>
                        </a:rPr>
                        <a:t> Autism Diagnostics Strategic Action Plan. </a:t>
                      </a:r>
                      <a:endParaRPr lang="en-US" sz="1200" b="0" i="0" u="none" strike="noStrike" kern="1200" baseline="0" dirty="0">
                        <a:solidFill>
                          <a:schemeClr val="tx1"/>
                        </a:solidFill>
                        <a:effectLst/>
                        <a:latin typeface="Arial"/>
                        <a:ea typeface="+mn-ea"/>
                        <a:cs typeface="+mn-cs"/>
                      </a:endParaRPr>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Across IAPT services, there has been an increase in the number of service users accessing services from minority backgrounds. Deep dive analysis has been done to understand which communities are not engaging with the services and dedicated work is underway among BAME and white working-class populations with high levels of deprivation to improve access and ensure that this is part of the local health strategy in Newham. Services have also highlighted gender disparities, with women accessing services more than men, particularly black young men. </a:t>
                      </a:r>
                      <a:endParaRPr lang="en-GB" dirty="0"/>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The implementation of the Patient Safety Incident Response Framework (PSIRF) is on-going, and a switchover date has been identified as the 1st of November. The team have started to develop a new incident pathway and held an away day with Trust leaders, incident graders and the incident team around the rollout. 2 patient safety partners have been recruited into the role and are due to start in September. The next quarter will focus on finalising the plan and policy to align the new operational processes. </a:t>
                      </a:r>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b="0" i="0" u="none" strike="noStrike" baseline="0" noProof="0" dirty="0">
                          <a:solidFill>
                            <a:schemeClr val="tx1"/>
                          </a:solidFill>
                          <a:effectLst/>
                          <a:latin typeface="Arial"/>
                        </a:rPr>
                        <a:t>A Review of Social Care activities is also underway through a wider Social Care Project to improve processes around Safeguarding, Section 117 and Care Act with Local Authority partners. It is hoped that this will increase communication with partners to improve the experience of care for service users across health and social care. Solutions have been identified across all three areas. A Safeguarding dashboard and digital solution to share safeguarding clinical records have been developed to improve the visibility of safeguarding activities between ELFT and local authorities. A dedicated Section 117 form is being designed and the minimum standards have provisionally been agreed, subject to further testing. A Care Act screening proposal has been drafted to be incorporated as part of the Dialog assessment process. We are currently working towards the end of September to roll out the Social Care solutions.</a:t>
                      </a:r>
                    </a:p>
                    <a:p>
                      <a:pPr marL="0" marR="0" lvl="0" indent="0" algn="just" defTabSz="914400" rtl="0" eaLnBrk="1" latinLnBrk="0" hangingPunct="1">
                        <a:lnSpc>
                          <a:spcPct val="100000"/>
                        </a:lnSpc>
                        <a:spcBef>
                          <a:spcPts val="0"/>
                        </a:spcBef>
                        <a:spcAft>
                          <a:spcPts val="0"/>
                        </a:spcAft>
                        <a:buNone/>
                      </a:pPr>
                      <a:endParaRPr lang="en-GB" sz="1200" b="0" i="0" u="none" strike="noStrike" kern="1200" baseline="0" noProof="0" dirty="0">
                        <a:solidFill>
                          <a:schemeClr val="tx1"/>
                        </a:solidFill>
                        <a:effectLst/>
                        <a:latin typeface="Arial"/>
                        <a:ea typeface="+mn-ea"/>
                        <a:cs typeface="+mn-cs"/>
                      </a:endParaRPr>
                    </a:p>
                    <a:p>
                      <a:pPr marL="0" marR="0" lvl="0" indent="0" algn="just" defTabSz="914400" rtl="0" eaLnBrk="1" latinLnBrk="0" hangingPunct="1">
                        <a:lnSpc>
                          <a:spcPct val="100000"/>
                        </a:lnSpc>
                        <a:spcBef>
                          <a:spcPts val="0"/>
                        </a:spcBef>
                        <a:spcAft>
                          <a:spcPts val="0"/>
                        </a:spcAft>
                        <a:buNone/>
                      </a:pPr>
                      <a:r>
                        <a:rPr lang="en-GB" sz="1200" b="0" i="0" u="none" strike="noStrike" kern="1200" baseline="0" noProof="0" dirty="0">
                          <a:solidFill>
                            <a:schemeClr val="tx1"/>
                          </a:solidFill>
                          <a:effectLst/>
                          <a:latin typeface="Arial"/>
                          <a:ea typeface="+mn-ea"/>
                          <a:cs typeface="+mn-cs"/>
                        </a:rPr>
                        <a:t>Delivering on the People Participation priorities continues to remain a focus to improve opportunities for people with lived experience, making services accessible to all protected characteristics. </a:t>
                      </a:r>
                      <a:r>
                        <a:rPr lang="en-GB" sz="1200" b="0" i="0" u="none" strike="noStrike" kern="1200" baseline="0" dirty="0">
                          <a:solidFill>
                            <a:schemeClr val="tx1"/>
                          </a:solidFill>
                          <a:effectLst/>
                          <a:latin typeface="Arial"/>
                          <a:ea typeface="+mn-ea"/>
                          <a:cs typeface="+mn-cs"/>
                        </a:rPr>
                        <a:t>The team has been enriching the volunteering service by broadening the array of available opportunities. Additionally, they have recently introduced an Academy of Lived Experience (ALE), utilising the expertise of service users and caregivers to provide training and enhance staff development using best practices</a:t>
                      </a:r>
                      <a:r>
                        <a:rPr lang="en-GB" sz="1200" b="0" i="0" u="none" strike="noStrike" kern="1200" baseline="0" noProof="0" dirty="0">
                          <a:solidFill>
                            <a:schemeClr val="tx1"/>
                          </a:solidFill>
                          <a:effectLst/>
                          <a:latin typeface="Arial"/>
                          <a:ea typeface="+mn-ea"/>
                          <a:cs typeface="+mn-cs"/>
                        </a:rPr>
                        <a:t>. Over the next quarter, a People Participation conference has been planned with internal and external partners with the goal of building relationships with ICS partners and other NHS Trusts to </a:t>
                      </a:r>
                      <a:r>
                        <a:rPr lang="en-GB" sz="1200" b="0" i="0" u="none" strike="noStrike" kern="1200" baseline="0" dirty="0">
                          <a:solidFill>
                            <a:schemeClr val="tx1"/>
                          </a:solidFill>
                          <a:effectLst/>
                          <a:latin typeface="Arial"/>
                          <a:ea typeface="+mn-ea"/>
                          <a:cs typeface="+mn-cs"/>
                        </a:rPr>
                        <a:t>foster the advancement of People Participation initiatives.</a:t>
                      </a:r>
                      <a:endParaRPr lang="en-GB" sz="1200" b="0" i="0" u="none" strike="noStrike" kern="1200" baseline="0" noProof="0" dirty="0">
                        <a:solidFill>
                          <a:schemeClr val="tx1"/>
                        </a:solidFill>
                        <a:effectLst/>
                        <a:latin typeface="Arial"/>
                        <a:ea typeface="+mn-ea"/>
                        <a:cs typeface="+mn-cs"/>
                      </a:endParaRPr>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479570"/>
                  </a:ext>
                </a:extLst>
              </a:tr>
              <a:tr h="1012900">
                <a:tc>
                  <a:txBody>
                    <a:bodyPr/>
                    <a:lstStyle/>
                    <a:p>
                      <a:pPr lvl="0" algn="just">
                        <a:lnSpc>
                          <a:spcPct val="100000"/>
                        </a:lnSpc>
                        <a:spcBef>
                          <a:spcPts val="0"/>
                        </a:spcBef>
                        <a:spcAft>
                          <a:spcPts val="0"/>
                        </a:spcAft>
                        <a:buNone/>
                      </a:pPr>
                      <a:endParaRPr lang="en-GB" sz="1200" b="0" i="0" u="none" strike="noStrike" kern="1200" baseline="0" noProof="0" dirty="0">
                        <a:solidFill>
                          <a:schemeClr val="tx1"/>
                        </a:solidFill>
                        <a:effectLst/>
                        <a:latin typeface="Arial"/>
                        <a:ea typeface="+mn-ea"/>
                        <a:cs typeface="+mn-cs"/>
                      </a:endParaRPr>
                    </a:p>
                  </a:txBody>
                  <a:tcPr marL="68580" marR="68580" marT="0" marB="0">
                    <a:lnL w="0">
                      <a:noFill/>
                    </a:lnL>
                    <a:lnR w="0">
                      <a:noFill/>
                    </a:lnR>
                    <a:lnT w="0">
                      <a:noFill/>
                    </a:lnT>
                    <a:lnB w="0">
                      <a:noFill/>
                    </a:lnB>
                    <a:lnTlToBr w="0">
                      <a:noFill/>
                    </a:lnTlToBr>
                    <a:lnBlToTr w="0">
                      <a:noFill/>
                    </a:lnBlToTr>
                    <a:noFill/>
                  </a:tcPr>
                </a:tc>
                <a:extLst>
                  <a:ext uri="{0D108BD9-81ED-4DB2-BD59-A6C34878D82A}">
                    <a16:rowId xmlns:a16="http://schemas.microsoft.com/office/drawing/2014/main" val="483490199"/>
                  </a:ext>
                </a:extLst>
              </a:tr>
            </a:tbl>
          </a:graphicData>
        </a:graphic>
      </p:graphicFrame>
    </p:spTree>
    <p:extLst>
      <p:ext uri="{BB962C8B-B14F-4D97-AF65-F5344CB8AC3E}">
        <p14:creationId xmlns:p14="http://schemas.microsoft.com/office/powerpoint/2010/main" val="547605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hidden="1"/>
          <p:cNvSpPr>
            <a:spLocks noGrp="1"/>
          </p:cNvSpPr>
          <p:nvPr>
            <p:ph type="title"/>
          </p:nvPr>
        </p:nvSpPr>
        <p:spPr/>
        <p:txBody>
          <a:bodyPr/>
          <a:lstStyle/>
          <a:p>
            <a:r>
              <a:t>People with substance misuse problems</a:t>
            </a:r>
          </a:p>
        </p:txBody>
      </p:sp>
      <p:cxnSp>
        <p:nvCxnSpPr>
          <p:cNvPr id="7" name="Straight Connector 6">
            <a:extLst>
              <a:ext uri="{FF2B5EF4-FFF2-40B4-BE49-F238E27FC236}">
                <a16:creationId xmlns:a16="http://schemas.microsoft.com/office/drawing/2014/main" id="{AB17A9F0-A162-4EDF-84B6-F814285D4BA3}"/>
              </a:ext>
            </a:extLst>
          </p:cNvPr>
          <p:cNvCxnSpPr>
            <a:cxnSpLocks/>
          </p:cNvCxnSpPr>
          <p:nvPr/>
        </p:nvCxnSpPr>
        <p:spPr>
          <a:xfrm>
            <a:off x="80010" y="401082"/>
            <a:ext cx="120319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4C9F3992-F18B-4C17-89CF-E6203E37828D}"/>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6</a:t>
            </a:fld>
            <a:endParaRPr lang="en-US"/>
          </a:p>
        </p:txBody>
      </p:sp>
      <p:sp>
        <p:nvSpPr>
          <p:cNvPr id="8" name="TextBox 7">
            <a:extLst>
              <a:ext uri="{FF2B5EF4-FFF2-40B4-BE49-F238E27FC236}">
                <a16:creationId xmlns:a16="http://schemas.microsoft.com/office/drawing/2014/main" id="{4B9A0C59-D545-45EE-A127-75F4BEAD8454}"/>
              </a:ext>
            </a:extLst>
          </p:cNvPr>
          <p:cNvSpPr txBox="1"/>
          <p:nvPr/>
        </p:nvSpPr>
        <p:spPr>
          <a:xfrm>
            <a:off x="44567" y="46940"/>
            <a:ext cx="6205279" cy="307777"/>
          </a:xfrm>
          <a:prstGeom prst="rect">
            <a:avLst/>
          </a:prstGeom>
          <a:noFill/>
        </p:spPr>
        <p:txBody>
          <a:bodyPr wrap="square" lIns="91440" tIns="45720" rIns="91440" bIns="45720" rtlCol="0" anchor="t">
            <a:spAutoFit/>
          </a:bodyPr>
          <a:lstStyle/>
          <a:p>
            <a:r>
              <a:rPr lang="en-GB" sz="1400" b="1" dirty="0">
                <a:latin typeface="Arial"/>
                <a:cs typeface="Arial"/>
              </a:rPr>
              <a:t>3.3 Improved Staff Experience</a:t>
            </a:r>
            <a:endParaRPr lang="en-GB" sz="1400" b="1" dirty="0">
              <a:latin typeface="Arial" panose="020B0604020202020204" pitchFamily="34" charset="0"/>
              <a:cs typeface="Arial" panose="020B0604020202020204" pitchFamily="34" charset="0"/>
            </a:endParaRPr>
          </a:p>
        </p:txBody>
      </p:sp>
      <p:graphicFrame>
        <p:nvGraphicFramePr>
          <p:cNvPr id="11" name="Table 10">
            <a:extLst>
              <a:ext uri="{FF2B5EF4-FFF2-40B4-BE49-F238E27FC236}">
                <a16:creationId xmlns:a16="http://schemas.microsoft.com/office/drawing/2014/main" id="{811DAD58-C4C0-4BF9-B4BF-721BFFEF35C9}"/>
              </a:ext>
            </a:extLst>
          </p:cNvPr>
          <p:cNvGraphicFramePr>
            <a:graphicFrameLocks noGrp="1"/>
          </p:cNvGraphicFramePr>
          <p:nvPr>
            <p:extLst>
              <p:ext uri="{D42A27DB-BD31-4B8C-83A1-F6EECF244321}">
                <p14:modId xmlns:p14="http://schemas.microsoft.com/office/powerpoint/2010/main" val="3808794590"/>
              </p:ext>
            </p:extLst>
          </p:nvPr>
        </p:nvGraphicFramePr>
        <p:xfrm>
          <a:off x="131233" y="533400"/>
          <a:ext cx="11570106" cy="6186706"/>
        </p:xfrm>
        <a:graphic>
          <a:graphicData uri="http://schemas.openxmlformats.org/drawingml/2006/table">
            <a:tbl>
              <a:tblPr firstRow="1" firstCol="1" bandRow="1">
                <a:tableStyleId>{5C22544A-7EE6-4342-B048-85BDC9FD1C3A}</a:tableStyleId>
              </a:tblPr>
              <a:tblGrid>
                <a:gridCol w="11570106">
                  <a:extLst>
                    <a:ext uri="{9D8B030D-6E8A-4147-A177-3AD203B41FA5}">
                      <a16:colId xmlns:a16="http://schemas.microsoft.com/office/drawing/2014/main" val="1529728481"/>
                    </a:ext>
                  </a:extLst>
                </a:gridCol>
              </a:tblGrid>
              <a:tr h="4371298">
                <a:tc>
                  <a:txBody>
                    <a:bodyPr/>
                    <a:lstStyle/>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ELFT has maintained a strong focus on improving staff experience, ensuring that staff continue to feel engaged, involved, and valued to create a strong workforce to achieve continuous improvement in delivering healthcare. The Trust has seen an increase in the number of teams applying QI on the topic of enjoying work. This includes improving staff satisfaction, wellbeing, promoting teamwork, embracing new ways of working to reduce staff turnover, increasing relationship building, and improving cohesion across the Trust. </a:t>
                      </a:r>
                      <a:endParaRPr lang="en-US" dirty="0"/>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Improved Staff Experience indicators show that staff engagement scores from the National Quarterly Pulse Survey have seen a slight increase since the previous quarter. Average time-to-hire metrics have seen a slight increase but remain stable overall. This can be attributed to the increase in overall applications and recruitment activity for positions. Recruitment events have been held and led by the nursing directorate and People and Culture to target potential community and inpatient nurses, nursing associates, and allied health professionals. The percentage of staff sickness absence rates has seen a decline in the past few months from 4.1% to 3.8%. People and Culture are continually reviewing this as part of the People Plan. </a:t>
                      </a:r>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The ELFT BE WELL newsletter continues across the Trust on a monthly basis providing support for staff around self-care, well-being, resources to manage stress and anxiety, webinars, and saving opportunities for staff to deal with the cost of living. This month, the newsletter included discounts to activity camps for children to attend during the summer holidays and ELFT's exclusive cost-of-living guide. Care First, our employee assistance programme offers 24/7 independent support around health, relationships, employment, bereavement, and legal and financial advice. Care First has also recently launched weekly well-being webinars for staff, which include the topics of mental well-being and how to manage stress and pressure. More offers and suggestions of how to engage staff further in ELFT's wellbeing initiatives are explored in the Staff Wellbeing Forum on a quarterly basis. </a:t>
                      </a:r>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International recruitment via the capital nurse programme continues to expand the pool of potential candidates. The International Recruitment Strategic Group has been launched to support recruitment across all staffing groups. The trust is currently working with specialist firm agencies to recruit into medical roles and improve advertising processes so more adverts are visible on the website.  Trac authorisation rollout is complete and has eliminated the Budget Authorisation Forms (BAF) which has resulted in more streamlined recruitment and it is hoped that this will reduce the time it takes to hire and get staff into post quicker.</a:t>
                      </a:r>
                    </a:p>
                    <a:p>
                      <a:pPr marL="0" marR="0" lvl="0" indent="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marL="0" marR="0" lvl="0" indent="0" algn="just">
                        <a:lnSpc>
                          <a:spcPct val="100000"/>
                        </a:lnSpc>
                        <a:spcBef>
                          <a:spcPts val="0"/>
                        </a:spcBef>
                        <a:spcAft>
                          <a:spcPts val="0"/>
                        </a:spcAft>
                        <a:buNone/>
                      </a:pPr>
                      <a:r>
                        <a:rPr lang="en-GB" sz="1200" b="0" i="0" u="none" strike="noStrike" baseline="0" noProof="0" dirty="0">
                          <a:solidFill>
                            <a:schemeClr val="tx1"/>
                          </a:solidFill>
                          <a:effectLst/>
                          <a:latin typeface="Arial"/>
                        </a:rPr>
                        <a:t>In Quarter 1, the main challenges are around international recruitment across staffing groups. While there are increased efforts to recruit internationally and there is a good pastoral support care package offered, there remain challenges around sourcing accommodation and housing for overseas nursing. There are plans to continue with recruitment fairs establishing a targeted approach to recruiting into hotspot vacant roles in various staff groups focusing on Band 7 psychologists and Band 6 community nurses.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479570"/>
                  </a:ext>
                </a:extLst>
              </a:tr>
              <a:tr h="1248946">
                <a:tc>
                  <a:txBody>
                    <a:bodyPr/>
                    <a:lstStyle/>
                    <a:p>
                      <a:pPr lvl="0" algn="just">
                        <a:lnSpc>
                          <a:spcPct val="100000"/>
                        </a:lnSpc>
                        <a:spcBef>
                          <a:spcPts val="0"/>
                        </a:spcBef>
                        <a:spcAft>
                          <a:spcPts val="0"/>
                        </a:spcAft>
                        <a:buNone/>
                      </a:pPr>
                      <a:endParaRPr lang="en-GB" sz="1200" b="0" i="0" u="none" strike="noStrike" noProof="0" dirty="0">
                        <a:solidFill>
                          <a:schemeClr val="tx1"/>
                        </a:solidFill>
                        <a:effectLst/>
                        <a:latin typeface="Arial"/>
                      </a:endParaRPr>
                    </a:p>
                  </a:txBody>
                  <a:tcPr marL="68580" marR="68580" marT="0" marB="0">
                    <a:lnL w="0">
                      <a:noFill/>
                    </a:lnL>
                    <a:lnR w="0">
                      <a:noFill/>
                    </a:lnR>
                    <a:lnT w="0">
                      <a:noFill/>
                    </a:lnT>
                    <a:lnB w="0">
                      <a:noFill/>
                    </a:lnB>
                    <a:lnTlToBr w="0">
                      <a:noFill/>
                    </a:lnTlToBr>
                    <a:lnBlToTr w="0">
                      <a:noFill/>
                    </a:lnBlToTr>
                    <a:noFill/>
                  </a:tcPr>
                </a:tc>
                <a:extLst>
                  <a:ext uri="{0D108BD9-81ED-4DB2-BD59-A6C34878D82A}">
                    <a16:rowId xmlns:a16="http://schemas.microsoft.com/office/drawing/2014/main" val="483490199"/>
                  </a:ext>
                </a:extLst>
              </a:tr>
            </a:tbl>
          </a:graphicData>
        </a:graphic>
      </p:graphicFrame>
    </p:spTree>
    <p:extLst>
      <p:ext uri="{BB962C8B-B14F-4D97-AF65-F5344CB8AC3E}">
        <p14:creationId xmlns:p14="http://schemas.microsoft.com/office/powerpoint/2010/main" val="503413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hidden="1"/>
          <p:cNvSpPr>
            <a:spLocks noGrp="1"/>
          </p:cNvSpPr>
          <p:nvPr>
            <p:ph type="title"/>
          </p:nvPr>
        </p:nvSpPr>
        <p:spPr/>
        <p:txBody>
          <a:bodyPr/>
          <a:lstStyle/>
          <a:p>
            <a:r>
              <a:t>People with substance misuse problems</a:t>
            </a:r>
          </a:p>
        </p:txBody>
      </p:sp>
      <p:cxnSp>
        <p:nvCxnSpPr>
          <p:cNvPr id="7" name="Straight Connector 6">
            <a:extLst>
              <a:ext uri="{FF2B5EF4-FFF2-40B4-BE49-F238E27FC236}">
                <a16:creationId xmlns:a16="http://schemas.microsoft.com/office/drawing/2014/main" id="{AB17A9F0-A162-4EDF-84B6-F814285D4BA3}"/>
              </a:ext>
            </a:extLst>
          </p:cNvPr>
          <p:cNvCxnSpPr>
            <a:cxnSpLocks/>
          </p:cNvCxnSpPr>
          <p:nvPr/>
        </p:nvCxnSpPr>
        <p:spPr>
          <a:xfrm>
            <a:off x="80010" y="401082"/>
            <a:ext cx="120319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4C9F3992-F18B-4C17-89CF-E6203E37828D}"/>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t>7</a:t>
            </a:fld>
            <a:endParaRPr lang="en-US"/>
          </a:p>
        </p:txBody>
      </p:sp>
      <p:sp>
        <p:nvSpPr>
          <p:cNvPr id="8" name="TextBox 7">
            <a:extLst>
              <a:ext uri="{FF2B5EF4-FFF2-40B4-BE49-F238E27FC236}">
                <a16:creationId xmlns:a16="http://schemas.microsoft.com/office/drawing/2014/main" id="{4B9A0C59-D545-45EE-A127-75F4BEAD8454}"/>
              </a:ext>
            </a:extLst>
          </p:cNvPr>
          <p:cNvSpPr txBox="1"/>
          <p:nvPr/>
        </p:nvSpPr>
        <p:spPr>
          <a:xfrm>
            <a:off x="44567" y="46940"/>
            <a:ext cx="6205279" cy="307777"/>
          </a:xfrm>
          <a:prstGeom prst="rect">
            <a:avLst/>
          </a:prstGeom>
          <a:noFill/>
        </p:spPr>
        <p:txBody>
          <a:bodyPr wrap="square" lIns="91440" tIns="45720" rIns="91440" bIns="45720" rtlCol="0" anchor="t">
            <a:spAutoFit/>
          </a:bodyPr>
          <a:lstStyle/>
          <a:p>
            <a:r>
              <a:rPr lang="en-GB" sz="1400" b="1" dirty="0">
                <a:latin typeface="Arial"/>
                <a:cs typeface="Arial"/>
              </a:rPr>
              <a:t>3.4 Improved Value</a:t>
            </a:r>
            <a:endParaRPr lang="en-GB" sz="1400" b="1" dirty="0">
              <a:latin typeface="Arial" panose="020B0604020202020204" pitchFamily="34" charset="0"/>
              <a:cs typeface="Arial" panose="020B0604020202020204" pitchFamily="34" charset="0"/>
            </a:endParaRPr>
          </a:p>
        </p:txBody>
      </p:sp>
      <p:graphicFrame>
        <p:nvGraphicFramePr>
          <p:cNvPr id="11" name="Table 10">
            <a:extLst>
              <a:ext uri="{FF2B5EF4-FFF2-40B4-BE49-F238E27FC236}">
                <a16:creationId xmlns:a16="http://schemas.microsoft.com/office/drawing/2014/main" id="{811DAD58-C4C0-4BF9-B4BF-721BFFEF35C9}"/>
              </a:ext>
            </a:extLst>
          </p:cNvPr>
          <p:cNvGraphicFramePr>
            <a:graphicFrameLocks noGrp="1"/>
          </p:cNvGraphicFramePr>
          <p:nvPr>
            <p:extLst>
              <p:ext uri="{D42A27DB-BD31-4B8C-83A1-F6EECF244321}">
                <p14:modId xmlns:p14="http://schemas.microsoft.com/office/powerpoint/2010/main" val="1528362249"/>
              </p:ext>
            </p:extLst>
          </p:nvPr>
        </p:nvGraphicFramePr>
        <p:xfrm>
          <a:off x="216958" y="504825"/>
          <a:ext cx="11570106" cy="6619340"/>
        </p:xfrm>
        <a:graphic>
          <a:graphicData uri="http://schemas.openxmlformats.org/drawingml/2006/table">
            <a:tbl>
              <a:tblPr firstRow="1" firstCol="1" bandRow="1">
                <a:tableStyleId>{5C22544A-7EE6-4342-B048-85BDC9FD1C3A}</a:tableStyleId>
              </a:tblPr>
              <a:tblGrid>
                <a:gridCol w="11570106">
                  <a:extLst>
                    <a:ext uri="{9D8B030D-6E8A-4147-A177-3AD203B41FA5}">
                      <a16:colId xmlns:a16="http://schemas.microsoft.com/office/drawing/2014/main" val="1529728481"/>
                    </a:ext>
                  </a:extLst>
                </a:gridCol>
              </a:tblGrid>
              <a:tr h="5041315">
                <a:tc>
                  <a:txBody>
                    <a:bodyPr/>
                    <a:lstStyle/>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The Trust’s strategic priority around improved value focuses on ensuring efficient use of resources, time, removing obstacles, bottlenecks, delays, and adopting systems and processes to support streamlining practices. </a:t>
                      </a:r>
                      <a:r>
                        <a:rPr lang="en-US" sz="1200" b="1" i="0" u="none" strike="noStrike" baseline="0" noProof="0" dirty="0">
                          <a:solidFill>
                            <a:schemeClr val="tx1"/>
                          </a:solidFill>
                          <a:effectLst/>
                          <a:latin typeface="Arial"/>
                        </a:rPr>
                        <a:t> </a:t>
                      </a:r>
                      <a:endParaRPr lang="en-GB" sz="1200" b="1" i="0" u="none" strike="noStrike" baseline="0" noProof="0" dirty="0">
                        <a:solidFill>
                          <a:srgbClr val="000000"/>
                        </a:solidFill>
                        <a:effectLst/>
                        <a:latin typeface="Arial"/>
                      </a:endParaRPr>
                    </a:p>
                    <a:p>
                      <a:pPr lvl="0" algn="just">
                        <a:lnSpc>
                          <a:spcPct val="100000"/>
                        </a:lnSpc>
                        <a:spcBef>
                          <a:spcPts val="0"/>
                        </a:spcBef>
                        <a:spcAft>
                          <a:spcPts val="0"/>
                        </a:spcAft>
                        <a:buNone/>
                      </a:pPr>
                      <a:endParaRPr lang="en-GB" sz="1200" b="1" i="0" u="none" strike="noStrike" baseline="0" noProof="0" dirty="0">
                        <a:solidFill>
                          <a:srgbClr val="000000"/>
                        </a:solidFill>
                        <a:effectLst/>
                        <a:latin typeface="Arial"/>
                      </a:endParaRPr>
                    </a:p>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The Financial Viability Team leads a programme of work to ensure that the Trust is offering good value for money to everyone it serves, utilising our funding efficiently. The Trust’s Green Plan also forms part of this vision which has been co-designed with senior leaders, the sustainability and value group, and representatives from the People Participation Team. Improved Value encompasses priorities around efficient workforce and system leadership, sustainable models of care, and digital transformation among other important themes. </a:t>
                      </a:r>
                      <a:r>
                        <a:rPr lang="en-GB" sz="1200" b="1" i="0" u="none" strike="noStrike" baseline="0" noProof="0" dirty="0">
                          <a:solidFill>
                            <a:schemeClr val="tx1"/>
                          </a:solidFill>
                          <a:effectLst/>
                          <a:latin typeface="Arial"/>
                        </a:rPr>
                        <a:t> </a:t>
                      </a:r>
                      <a:endParaRPr lang="en-GB" sz="1200" b="1" i="0" u="none" strike="noStrike" baseline="0" noProof="0" dirty="0">
                        <a:solidFill>
                          <a:srgbClr val="000000"/>
                        </a:solidFill>
                        <a:effectLst/>
                        <a:latin typeface="Arial"/>
                      </a:endParaRPr>
                    </a:p>
                    <a:p>
                      <a:pPr lvl="0" algn="just">
                        <a:lnSpc>
                          <a:spcPct val="100000"/>
                        </a:lnSpc>
                        <a:spcBef>
                          <a:spcPts val="0"/>
                        </a:spcBef>
                        <a:spcAft>
                          <a:spcPts val="0"/>
                        </a:spcAft>
                        <a:buNone/>
                      </a:pPr>
                      <a:endParaRPr lang="en-GB" sz="1200" b="1" i="0" u="none" strike="noStrike" baseline="0" noProof="0" dirty="0">
                        <a:solidFill>
                          <a:srgbClr val="000000"/>
                        </a:solidFill>
                        <a:effectLst/>
                        <a:latin typeface="Arial"/>
                      </a:endParaRPr>
                    </a:p>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The main programmes of work under improved value include the delivery of the Trust’s Financial Viability programme, implementation of the Trust’s Green Plan, The Trust's Estates Strategy and The Digital Infrastructure and Cyber Security programme.  </a:t>
                      </a:r>
                    </a:p>
                    <a:p>
                      <a:pPr lvl="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Improved Value indicators show that at the end of Quarter 1, the actual delivery of the financial viability plans was 2.5 million against a target of 3.1 million. The overall target for the year is 20.8 million with the current identified value of schemes at 18.5 million. Monthly financial viability monitoring meetings are in place where all directorates report back on plan progress. The Financial Viability team held the first face-to-face delivery session in June which proved a helpful forum to get directorates to think through their plan and identify further cost-saving initiatives. It is hoped that this will be repeated 3 times a year to keep momentum. </a:t>
                      </a:r>
                    </a:p>
                    <a:p>
                      <a:pPr lvl="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Indicators for monitoring progress against the Green Plan are being reviewed as currently the ELFT carbon footprint and mileage claimed can only be calculated on a yearly basis. New measures for 2023/24 have been developed as part of the Quarterly Greener NHS Returns to closely monitor the recycling of waste, gas consumption, and electric consumption which can be recorded quarterly, as highlighted in the appendix. Projects currently starting include implementing reusable gloves, reducing single-use plastics, and rolling out sustainable walking aids. Many DMTs have outlined specific green plan goals that each directorate will be focusing on across the year as part of their annual planning process. </a:t>
                      </a:r>
                    </a:p>
                    <a:p>
                      <a:pPr lvl="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As part of the Digital Infrastructure and Cyber Security Programme, Multi-Factor Authentication (MFA) is being rolled out across all staff in the Trust to protect and prevent compromised NHS email accounts that account for most "Phishing" attacks. Staff cyber awareness and Trust culture around cybersecurity is extremely important and the Trust's cyber webinars are providing cyber awareness. </a:t>
                      </a:r>
                    </a:p>
                    <a:p>
                      <a:pPr lvl="0" algn="just">
                        <a:lnSpc>
                          <a:spcPct val="100000"/>
                        </a:lnSpc>
                        <a:spcBef>
                          <a:spcPts val="0"/>
                        </a:spcBef>
                        <a:spcAft>
                          <a:spcPts val="0"/>
                        </a:spcAft>
                        <a:buNone/>
                      </a:pPr>
                      <a:endParaRPr lang="en-GB" sz="1200" b="0" i="0" u="none" strike="noStrike" baseline="0" noProof="0" dirty="0">
                        <a:solidFill>
                          <a:schemeClr val="tx1"/>
                        </a:solidFill>
                        <a:effectLst/>
                        <a:latin typeface="Arial"/>
                      </a:endParaRPr>
                    </a:p>
                    <a:p>
                      <a:pPr lvl="0" algn="just">
                        <a:lnSpc>
                          <a:spcPct val="100000"/>
                        </a:lnSpc>
                        <a:spcBef>
                          <a:spcPts val="0"/>
                        </a:spcBef>
                        <a:spcAft>
                          <a:spcPts val="0"/>
                        </a:spcAft>
                        <a:buNone/>
                      </a:pPr>
                      <a:r>
                        <a:rPr lang="en-GB" sz="1200" b="0" i="0" u="none" strike="noStrike" baseline="0" noProof="0" dirty="0">
                          <a:solidFill>
                            <a:schemeClr val="tx1"/>
                          </a:solidFill>
                          <a:effectLst/>
                          <a:latin typeface="Arial"/>
                        </a:rPr>
                        <a:t>The delivery of the Estates Strategy is currently being supported by the Estates Strategy Board which plans to be officially launched in November. For 2023/24 there are plans to commit to assessing all 54 inpatient wards through the Patient Led Assessment of the Care Environment (PLACE). The Estates People Participation Lead is also starting in November, and it is hoped that they will be able to work with service users more closely and feedback on the progress made on items identified through PLACE.  The Estates Team plans to solidify their Project Management Office (PMO) structure along with the Digital team to develop dashboards and enhance reporting functionality to identify specific areas around compliance to conduct a trend analysis for each directorate.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479570"/>
                  </a:ext>
                </a:extLst>
              </a:tr>
              <a:tr h="950060">
                <a:tc>
                  <a:txBody>
                    <a:bodyPr/>
                    <a:lstStyle/>
                    <a:p>
                      <a:pPr lvl="0" algn="just">
                        <a:lnSpc>
                          <a:spcPct val="100000"/>
                        </a:lnSpc>
                        <a:spcBef>
                          <a:spcPts val="0"/>
                        </a:spcBef>
                        <a:spcAft>
                          <a:spcPts val="0"/>
                        </a:spcAft>
                        <a:buNone/>
                      </a:pPr>
                      <a:endParaRPr lang="en-GB" sz="1200" b="0" i="0" u="none" strike="noStrike" noProof="0" dirty="0">
                        <a:solidFill>
                          <a:schemeClr val="tx1"/>
                        </a:solidFill>
                        <a:effectLst/>
                        <a:latin typeface="Arial"/>
                      </a:endParaRPr>
                    </a:p>
                  </a:txBody>
                  <a:tcPr marL="68580" marR="68580" marT="0" marB="0">
                    <a:lnL w="0">
                      <a:noFill/>
                    </a:lnL>
                    <a:lnR w="0">
                      <a:noFill/>
                    </a:lnR>
                    <a:lnT w="0">
                      <a:noFill/>
                    </a:lnT>
                    <a:lnB w="0">
                      <a:noFill/>
                    </a:lnB>
                    <a:lnTlToBr w="0">
                      <a:noFill/>
                    </a:lnTlToBr>
                    <a:lnBlToTr w="0">
                      <a:noFill/>
                    </a:lnBlToTr>
                    <a:noFill/>
                  </a:tcPr>
                </a:tc>
                <a:extLst>
                  <a:ext uri="{0D108BD9-81ED-4DB2-BD59-A6C34878D82A}">
                    <a16:rowId xmlns:a16="http://schemas.microsoft.com/office/drawing/2014/main" val="483490199"/>
                  </a:ext>
                </a:extLst>
              </a:tr>
            </a:tbl>
          </a:graphicData>
        </a:graphic>
      </p:graphicFrame>
    </p:spTree>
    <p:extLst>
      <p:ext uri="{BB962C8B-B14F-4D97-AF65-F5344CB8AC3E}">
        <p14:creationId xmlns:p14="http://schemas.microsoft.com/office/powerpoint/2010/main" val="3820255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7AD10F-EA23-62F9-16D4-F65E7AD054DB}"/>
              </a:ext>
            </a:extLst>
          </p:cNvPr>
          <p:cNvSpPr>
            <a:spLocks noGrp="1"/>
          </p:cNvSpPr>
          <p:nvPr>
            <p:ph type="sldNum" sz="quarter" idx="12"/>
          </p:nvPr>
        </p:nvSpPr>
        <p:spPr>
          <a:xfrm>
            <a:off x="9186333" y="6412838"/>
            <a:ext cx="2743200" cy="365125"/>
          </a:xfrm>
        </p:spPr>
        <p:txBody>
          <a:bodyPr/>
          <a:lstStyle/>
          <a:p>
            <a:fld id="{8C7D807A-D3EC-4DEA-86E2-120E4093F1A6}" type="slidenum">
              <a:rPr lang="en-US" smtClean="0"/>
              <a:t>8</a:t>
            </a:fld>
            <a:endParaRPr lang="en-US"/>
          </a:p>
        </p:txBody>
      </p:sp>
      <p:sp>
        <p:nvSpPr>
          <p:cNvPr id="3" name="TextBox 2">
            <a:extLst>
              <a:ext uri="{FF2B5EF4-FFF2-40B4-BE49-F238E27FC236}">
                <a16:creationId xmlns:a16="http://schemas.microsoft.com/office/drawing/2014/main" id="{E7152675-3FDE-70B8-295B-CC4125E48923}"/>
              </a:ext>
            </a:extLst>
          </p:cNvPr>
          <p:cNvSpPr txBox="1"/>
          <p:nvPr/>
        </p:nvSpPr>
        <p:spPr>
          <a:xfrm>
            <a:off x="372138" y="4687186"/>
            <a:ext cx="11040139" cy="19082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5400" dirty="0">
                <a:latin typeface="Arial"/>
                <a:cs typeface="Calibri"/>
              </a:rPr>
              <a:t>Appendix</a:t>
            </a:r>
          </a:p>
          <a:p>
            <a:endParaRPr lang="en-US" sz="3600" dirty="0">
              <a:latin typeface="Arial"/>
              <a:cs typeface="Calibri"/>
            </a:endParaRPr>
          </a:p>
          <a:p>
            <a:r>
              <a:rPr lang="en-US" sz="2800" dirty="0">
                <a:solidFill>
                  <a:schemeClr val="bg2">
                    <a:lumMod val="50000"/>
                  </a:schemeClr>
                </a:solidFill>
                <a:latin typeface="Arial"/>
                <a:cs typeface="Calibri"/>
              </a:rPr>
              <a:t>Progress on our priority areas of work for 2023-24</a:t>
            </a:r>
          </a:p>
        </p:txBody>
      </p:sp>
    </p:spTree>
    <p:extLst>
      <p:ext uri="{BB962C8B-B14F-4D97-AF65-F5344CB8AC3E}">
        <p14:creationId xmlns:p14="http://schemas.microsoft.com/office/powerpoint/2010/main" val="379634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25295054"/>
              </p:ext>
            </p:extLst>
          </p:nvPr>
        </p:nvGraphicFramePr>
        <p:xfrm>
          <a:off x="234731" y="157655"/>
          <a:ext cx="11757572" cy="743996"/>
        </p:xfrm>
        <a:graphic>
          <a:graphicData uri="http://schemas.openxmlformats.org/drawingml/2006/table">
            <a:tbl>
              <a:tblPr bandRow="1">
                <a:tableStyleId>{00A15C55-8517-42AA-B614-E9B94910E393}</a:tableStyleId>
              </a:tblPr>
              <a:tblGrid>
                <a:gridCol w="10087829">
                  <a:extLst>
                    <a:ext uri="{9D8B030D-6E8A-4147-A177-3AD203B41FA5}">
                      <a16:colId xmlns:a16="http://schemas.microsoft.com/office/drawing/2014/main" val="2618242522"/>
                    </a:ext>
                  </a:extLst>
                </a:gridCol>
                <a:gridCol w="1669743">
                  <a:extLst>
                    <a:ext uri="{9D8B030D-6E8A-4147-A177-3AD203B41FA5}">
                      <a16:colId xmlns:a16="http://schemas.microsoft.com/office/drawing/2014/main" val="588263017"/>
                    </a:ext>
                  </a:extLst>
                </a:gridCol>
              </a:tblGrid>
              <a:tr h="743996">
                <a:tc>
                  <a:txBody>
                    <a:bodyPr/>
                    <a:lstStyle/>
                    <a:p>
                      <a:r>
                        <a:rPr lang="en-GB" sz="1600" b="1" u="none" dirty="0">
                          <a:solidFill>
                            <a:schemeClr val="tx1"/>
                          </a:solidFill>
                          <a:latin typeface="Arial"/>
                          <a:cs typeface="Arial"/>
                        </a:rPr>
                        <a:t>Priority</a:t>
                      </a:r>
                      <a:r>
                        <a:rPr lang="en-GB" sz="1600" u="none" dirty="0">
                          <a:solidFill>
                            <a:schemeClr val="tx1"/>
                          </a:solidFill>
                          <a:latin typeface="Arial"/>
                          <a:cs typeface="Arial"/>
                        </a:rPr>
                        <a:t>:</a:t>
                      </a:r>
                      <a:r>
                        <a:rPr lang="en-GB" sz="1600" baseline="0" dirty="0">
                          <a:solidFill>
                            <a:schemeClr val="tx1"/>
                          </a:solidFill>
                          <a:latin typeface="Arial"/>
                          <a:cs typeface="Arial"/>
                        </a:rPr>
                        <a:t> </a:t>
                      </a:r>
                      <a:r>
                        <a:rPr lang="en-GB" sz="1600" dirty="0">
                          <a:solidFill>
                            <a:schemeClr val="tx1"/>
                          </a:solidFill>
                          <a:latin typeface="Arial"/>
                          <a:cs typeface="Arial"/>
                        </a:rPr>
                        <a:t>Integrate</a:t>
                      </a:r>
                      <a:r>
                        <a:rPr lang="en-GB" sz="1600" baseline="0" dirty="0">
                          <a:solidFill>
                            <a:schemeClr val="tx1"/>
                          </a:solidFill>
                          <a:latin typeface="Arial"/>
                          <a:cs typeface="Arial"/>
                        </a:rPr>
                        <a:t> care and support service developments to fully embed the Community Transformation programme and enhance pathways to meet access targets</a:t>
                      </a:r>
                      <a:endParaRPr lang="en-GB" sz="9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GB" sz="1600" b="1" dirty="0">
                          <a:latin typeface="Arial"/>
                          <a:cs typeface="Arial"/>
                        </a:rPr>
                        <a:t>Contact</a:t>
                      </a:r>
                      <a:r>
                        <a:rPr lang="en-GB" sz="1600" dirty="0">
                          <a:latin typeface="Arial"/>
                          <a:cs typeface="Arial"/>
                        </a:rPr>
                        <a:t>: </a:t>
                      </a:r>
                      <a:r>
                        <a:rPr lang="en-GB" sz="1600" dirty="0">
                          <a:latin typeface="Arial" panose="020B0604020202020204" pitchFamily="34" charset="0"/>
                          <a:cs typeface="Arial" panose="020B0604020202020204" pitchFamily="34" charset="0"/>
                        </a:rPr>
                        <a:t>Jamie Stafford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17220732"/>
                  </a:ext>
                </a:extLst>
              </a:tr>
            </a:tbl>
          </a:graphicData>
        </a:graphic>
      </p:graphicFrame>
      <p:sp>
        <p:nvSpPr>
          <p:cNvPr id="9" name="TextBox 8"/>
          <p:cNvSpPr txBox="1"/>
          <p:nvPr/>
        </p:nvSpPr>
        <p:spPr>
          <a:xfrm>
            <a:off x="222965" y="940274"/>
            <a:ext cx="4515945" cy="338554"/>
          </a:xfrm>
          <a:prstGeom prst="rect">
            <a:avLst/>
          </a:prstGeom>
          <a:noFill/>
        </p:spPr>
        <p:txBody>
          <a:bodyPr wrap="square" lIns="91440" tIns="45720" rIns="91440" bIns="45720" rtlCol="0" anchor="t">
            <a:spAutoFit/>
          </a:bodyPr>
          <a:lstStyle/>
          <a:p>
            <a:r>
              <a:rPr lang="en-GB" sz="1600" b="1" dirty="0">
                <a:latin typeface="Arial"/>
                <a:cs typeface="Arial"/>
              </a:rPr>
              <a:t>Status</a:t>
            </a:r>
            <a:r>
              <a:rPr lang="en-GB" sz="1600" dirty="0">
                <a:latin typeface="Arial"/>
                <a:cs typeface="Arial"/>
              </a:rPr>
              <a:t>: in progress</a:t>
            </a:r>
          </a:p>
        </p:txBody>
      </p:sp>
      <p:graphicFrame>
        <p:nvGraphicFramePr>
          <p:cNvPr id="14" name="Table 13"/>
          <p:cNvGraphicFramePr>
            <a:graphicFrameLocks noGrp="1"/>
          </p:cNvGraphicFramePr>
          <p:nvPr>
            <p:extLst>
              <p:ext uri="{D42A27DB-BD31-4B8C-83A1-F6EECF244321}">
                <p14:modId xmlns:p14="http://schemas.microsoft.com/office/powerpoint/2010/main" val="1554586071"/>
              </p:ext>
            </p:extLst>
          </p:nvPr>
        </p:nvGraphicFramePr>
        <p:xfrm>
          <a:off x="317012" y="1319171"/>
          <a:ext cx="5620997" cy="5313191"/>
        </p:xfrm>
        <a:graphic>
          <a:graphicData uri="http://schemas.openxmlformats.org/drawingml/2006/table">
            <a:tbl>
              <a:tblPr bandRow="1">
                <a:tableStyleId>{ED083AE6-46FA-4A59-8FB0-9F97EB10719F}</a:tableStyleId>
              </a:tblPr>
              <a:tblGrid>
                <a:gridCol w="5620997">
                  <a:extLst>
                    <a:ext uri="{9D8B030D-6E8A-4147-A177-3AD203B41FA5}">
                      <a16:colId xmlns:a16="http://schemas.microsoft.com/office/drawing/2014/main" val="214815153"/>
                    </a:ext>
                  </a:extLst>
                </a:gridCol>
              </a:tblGrid>
              <a:tr h="353337">
                <a:tc>
                  <a:txBody>
                    <a:bodyPr/>
                    <a:lstStyle/>
                    <a:p>
                      <a:r>
                        <a:rPr lang="en-GB" sz="1600" dirty="0">
                          <a:solidFill>
                            <a:schemeClr val="tx1"/>
                          </a:solidFill>
                          <a:latin typeface="Arial"/>
                          <a:cs typeface="Arial"/>
                        </a:rPr>
                        <a:t>Progress and learning</a:t>
                      </a:r>
                      <a:r>
                        <a:rPr lang="en-GB" sz="1600" baseline="0" dirty="0">
                          <a:solidFill>
                            <a:schemeClr val="tx1"/>
                          </a:solidFill>
                          <a:latin typeface="Arial"/>
                          <a:cs typeface="Arial"/>
                        </a:rPr>
                        <a:t> over Quarter 1</a:t>
                      </a:r>
                      <a:endParaRPr lang="en-GB" sz="1600" dirty="0">
                        <a:solidFill>
                          <a:schemeClr val="tx1"/>
                        </a:solidFill>
                        <a:latin typeface="Arial"/>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56745648"/>
                  </a:ext>
                </a:extLst>
              </a:tr>
              <a:tr h="3021968">
                <a:tc>
                  <a:txBody>
                    <a:bodyPr/>
                    <a:lstStyle/>
                    <a:p>
                      <a:pPr marL="285750" lvl="0" indent="-285750">
                        <a:buFont typeface="Arial" panose="020B0604020202020204" pitchFamily="34" charset="0"/>
                        <a:buChar char="•"/>
                      </a:pPr>
                      <a:r>
                        <a:rPr lang="en-GB" sz="1300" baseline="0" dirty="0">
                          <a:solidFill>
                            <a:schemeClr val="tx1"/>
                          </a:solidFill>
                          <a:latin typeface="Arial"/>
                          <a:cs typeface="Arial"/>
                        </a:rPr>
                        <a:t>Quarter 1 focused on designing the CPA replacement framework including the latest proposals around Care Act, Dialog and Dialog+</a:t>
                      </a:r>
                      <a:endParaRPr lang="en-US" dirty="0"/>
                    </a:p>
                    <a:p>
                      <a:pPr marL="285750" lvl="0" indent="-285750">
                        <a:buFont typeface="Arial" panose="020B0604020202020204" pitchFamily="34" charset="0"/>
                        <a:buChar char="•"/>
                      </a:pPr>
                      <a:r>
                        <a:rPr lang="en-GB" sz="1300" baseline="0" dirty="0">
                          <a:solidFill>
                            <a:schemeClr val="tx1"/>
                          </a:solidFill>
                          <a:latin typeface="Arial"/>
                          <a:cs typeface="Arial"/>
                        </a:rPr>
                        <a:t>2 Organisational development practitioners have been working closely with teams to look at culture and current processes to support the rollout of the wider CPA replacement framework</a:t>
                      </a:r>
                    </a:p>
                    <a:p>
                      <a:pPr marL="285750" lvl="0" indent="-285750">
                        <a:buFont typeface="Arial" panose="020B0604020202020204" pitchFamily="34" charset="0"/>
                        <a:buChar char="•"/>
                      </a:pPr>
                      <a:r>
                        <a:rPr lang="en-GB" sz="1300" baseline="0" dirty="0">
                          <a:solidFill>
                            <a:schemeClr val="tx1"/>
                          </a:solidFill>
                          <a:latin typeface="Arial"/>
                          <a:cs typeface="Arial"/>
                        </a:rPr>
                        <a:t>A Community Connector Continuing Professional Development (CPD) has been published to support these roles in further learning and development</a:t>
                      </a:r>
                    </a:p>
                    <a:p>
                      <a:pPr marL="285750" lvl="0" indent="-285750">
                        <a:buFont typeface="Arial" panose="020B0604020202020204" pitchFamily="34" charset="0"/>
                        <a:buChar char="•"/>
                      </a:pPr>
                      <a:r>
                        <a:rPr lang="en-GB" sz="1300" baseline="0" dirty="0">
                          <a:solidFill>
                            <a:schemeClr val="tx1"/>
                          </a:solidFill>
                          <a:latin typeface="Arial"/>
                          <a:cs typeface="Arial"/>
                        </a:rPr>
                        <a:t>Fixed-term people participation roles have been recruited substantively into the boroughs as part of the business-as-usual processes</a:t>
                      </a:r>
                    </a:p>
                    <a:p>
                      <a:pPr marL="285750" lvl="0" indent="-285750">
                        <a:buFont typeface="Arial" panose="020B0604020202020204" pitchFamily="34" charset="0"/>
                        <a:buChar char="•"/>
                      </a:pPr>
                      <a:r>
                        <a:rPr lang="en-GB" sz="1300" baseline="0" dirty="0">
                          <a:solidFill>
                            <a:schemeClr val="tx1"/>
                          </a:solidFill>
                          <a:latin typeface="Arial"/>
                          <a:cs typeface="Arial"/>
                        </a:rPr>
                        <a:t>New investment funds have been coming into the boroughs alongside a new inequalities fund in Tower Hamlets, this money will be invested in new roles as part of the Community Transformation programme, with key projects currently being mobilised.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3941870"/>
                  </a:ext>
                </a:extLst>
              </a:tr>
              <a:tr h="3440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a:cs typeface="Arial"/>
                        </a:rPr>
                        <a:t>Next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70187743"/>
                  </a:ext>
                </a:extLst>
              </a:tr>
              <a:tr h="1552575">
                <a:tc>
                  <a:txBody>
                    <a:bodyPr/>
                    <a:lstStyle/>
                    <a:p>
                      <a:pPr marL="28575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CPA guidance document due to be finalised, confirmed and circulated to staff to commence the implementation of the new framework</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Stocktake events are planned with each of the boroughs to clearly understand local progress that has been made and ascertain the next steps, particularly off the back of the NHS Long Term Plan</a:t>
                      </a:r>
                    </a:p>
                    <a:p>
                      <a:pPr marL="285750" lvl="0" indent="-285750">
                        <a:buClr>
                          <a:srgbClr val="000000"/>
                        </a:buClr>
                        <a:buFont typeface="Arial,Sans-Serif" panose="020B0604020202020204" pitchFamily="34" charset="0"/>
                        <a:buChar char="•"/>
                      </a:pPr>
                      <a:r>
                        <a:rPr lang="en-GB" sz="1300" b="0" i="0" u="none" strike="noStrike" baseline="0" noProof="0" dirty="0">
                          <a:solidFill>
                            <a:schemeClr val="tx1"/>
                          </a:solidFill>
                          <a:latin typeface="Arial"/>
                        </a:rPr>
                        <a:t>Shared learning exercises are planned to learn from successful models elsewhere for wider consideration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1120575"/>
                  </a:ext>
                </a:extLst>
              </a:tr>
            </a:tbl>
          </a:graphicData>
        </a:graphic>
      </p:graphicFrame>
      <p:sp>
        <p:nvSpPr>
          <p:cNvPr id="2" name="Rectangle 1"/>
          <p:cNvSpPr/>
          <p:nvPr/>
        </p:nvSpPr>
        <p:spPr>
          <a:xfrm>
            <a:off x="7383767" y="6433883"/>
            <a:ext cx="4449579" cy="383823"/>
          </a:xfrm>
          <a:prstGeom prst="rect">
            <a:avLst/>
          </a:prstGeom>
        </p:spPr>
        <p:txBody>
          <a:bodyPr wrap="square">
            <a:spAutoFit/>
          </a:bodyPr>
          <a:lstStyle/>
          <a:p>
            <a:pPr>
              <a:lnSpc>
                <a:spcPct val="115000"/>
              </a:lnSpc>
              <a:spcAft>
                <a:spcPts val="1000"/>
              </a:spcAft>
            </a:pPr>
            <a:r>
              <a:rPr lang="en-GB" b="1" dirty="0">
                <a:latin typeface="Arial" panose="020B0604020202020204" pitchFamily="34" charset="0"/>
                <a:cs typeface="Arial" panose="020B0604020202020204" pitchFamily="34" charset="0"/>
              </a:rPr>
              <a:t>Improved population health outcomes</a:t>
            </a:r>
            <a:endParaRPr lang="en-GB" b="1" dirty="0">
              <a:latin typeface="Arial" panose="020B0604020202020204" pitchFamily="34" charset="0"/>
              <a:ea typeface="Calibri" panose="020F0502020204030204" pitchFamily="34" charset="0"/>
              <a:cs typeface="Arial" panose="020B0604020202020204" pitchFamily="34" charset="0"/>
            </a:endParaRPr>
          </a:p>
        </p:txBody>
      </p:sp>
      <p:sp>
        <p:nvSpPr>
          <p:cNvPr id="10" name="Slide Number Placeholder 1">
            <a:extLst>
              <a:ext uri="{FF2B5EF4-FFF2-40B4-BE49-F238E27FC236}">
                <a16:creationId xmlns:a16="http://schemas.microsoft.com/office/drawing/2014/main" id="{5B3AA7C9-DD9D-4C61-957E-613FF0F827E2}"/>
              </a:ext>
            </a:extLst>
          </p:cNvPr>
          <p:cNvSpPr>
            <a:spLocks noGrp="1"/>
          </p:cNvSpPr>
          <p:nvPr>
            <p:ph type="sldNum" sz="quarter" idx="12"/>
          </p:nvPr>
        </p:nvSpPr>
        <p:spPr>
          <a:xfrm>
            <a:off x="9287933" y="6456918"/>
            <a:ext cx="2743200" cy="365125"/>
          </a:xfrm>
        </p:spPr>
        <p:txBody>
          <a:bodyPr/>
          <a:lstStyle/>
          <a:p>
            <a:fld id="{8C7D807A-D3EC-4DEA-86E2-120E4093F1A6}" type="slidenum">
              <a:rPr lang="en-US" smtClean="0">
                <a:solidFill>
                  <a:schemeClr val="tx1"/>
                </a:solidFill>
              </a:rPr>
              <a:t>9</a:t>
            </a:fld>
            <a:endParaRPr lang="en-US">
              <a:solidFill>
                <a:schemeClr val="tx1"/>
              </a:solidFill>
            </a:endParaRPr>
          </a:p>
        </p:txBody>
      </p:sp>
      <p:graphicFrame>
        <p:nvGraphicFramePr>
          <p:cNvPr id="6" name="Table 5">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022075584"/>
              </p:ext>
            </p:extLst>
          </p:nvPr>
        </p:nvGraphicFramePr>
        <p:xfrm>
          <a:off x="6147311" y="4065443"/>
          <a:ext cx="5864772" cy="2407920"/>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34239">
                <a:tc>
                  <a:txBody>
                    <a:bodyPr/>
                    <a:lstStyle/>
                    <a:p>
                      <a:pPr lvl="0">
                        <a:buNone/>
                      </a:pPr>
                      <a:r>
                        <a:rPr lang="en-GB" sz="1600" dirty="0">
                          <a:solidFill>
                            <a:schemeClr val="tx1"/>
                          </a:solidFill>
                          <a:latin typeface="Arial"/>
                          <a:cs typeface="Arial"/>
                        </a:rPr>
                        <a:t>Challenges and what we have learned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88604216"/>
                  </a:ext>
                </a:extLst>
              </a:tr>
              <a:tr h="2065429">
                <a:tc>
                  <a:txBody>
                    <a:bodyPr/>
                    <a:lstStyle/>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Work around implementing Care Act processes have been complex, particularly when liaising with local authority partners to get buy-in around new solutions proposed </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The team has experienced disruption around changing roles and there is a need to rethink the next steps</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Unwarranted variation across the boroughs makes performance difficult due to different structures and frameworks in place </a:t>
                      </a:r>
                    </a:p>
                    <a:p>
                      <a:pPr marL="285750" lvl="0" indent="-285750" algn="l">
                        <a:lnSpc>
                          <a:spcPct val="100000"/>
                        </a:lnSpc>
                        <a:spcBef>
                          <a:spcPts val="0"/>
                        </a:spcBef>
                        <a:spcAft>
                          <a:spcPts val="0"/>
                        </a:spcAft>
                        <a:buFont typeface="Arial"/>
                        <a:buChar char="•"/>
                      </a:pPr>
                      <a:r>
                        <a:rPr lang="en-GB" sz="1300" b="0" i="0" u="none" strike="noStrike" baseline="0" noProof="0" dirty="0">
                          <a:solidFill>
                            <a:schemeClr val="tx1"/>
                          </a:solidFill>
                          <a:latin typeface="Arial"/>
                        </a:rPr>
                        <a:t>Challenges remain around how teams are using data to monitor their performance and there is variation around the extent to which </a:t>
                      </a:r>
                      <a:r>
                        <a:rPr lang="en-GB" sz="1300" b="0" i="0" u="none" strike="noStrike" baseline="0" noProof="0" dirty="0" err="1">
                          <a:solidFill>
                            <a:schemeClr val="tx1"/>
                          </a:solidFill>
                          <a:latin typeface="Arial"/>
                        </a:rPr>
                        <a:t>PowerBI</a:t>
                      </a:r>
                      <a:r>
                        <a:rPr lang="en-GB" sz="1300" b="0" i="0" u="none" strike="noStrike" baseline="0" noProof="0" dirty="0">
                          <a:solidFill>
                            <a:schemeClr val="tx1"/>
                          </a:solidFill>
                          <a:latin typeface="Arial"/>
                        </a:rPr>
                        <a:t> is embedded as a routine monitoring tool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1" name="Table 10">
            <a:extLst>
              <a:ext uri="{FF2B5EF4-FFF2-40B4-BE49-F238E27FC236}">
                <a16:creationId xmlns:a16="http://schemas.microsoft.com/office/drawing/2014/main" id="{CB4B3E4B-8083-5DA9-368F-F56BA10E7FDE}"/>
              </a:ext>
            </a:extLst>
          </p:cNvPr>
          <p:cNvGraphicFramePr>
            <a:graphicFrameLocks noGrp="1"/>
          </p:cNvGraphicFramePr>
          <p:nvPr>
            <p:extLst>
              <p:ext uri="{D42A27DB-BD31-4B8C-83A1-F6EECF244321}">
                <p14:modId xmlns:p14="http://schemas.microsoft.com/office/powerpoint/2010/main" val="3458800525"/>
              </p:ext>
            </p:extLst>
          </p:nvPr>
        </p:nvGraphicFramePr>
        <p:xfrm>
          <a:off x="6166361" y="1319169"/>
          <a:ext cx="5864772" cy="2643776"/>
        </p:xfrm>
        <a:graphic>
          <a:graphicData uri="http://schemas.openxmlformats.org/drawingml/2006/table">
            <a:tbl>
              <a:tblPr>
                <a:tableStyleId>{ED083AE6-46FA-4A59-8FB0-9F97EB10719F}</a:tableStyleId>
              </a:tblPr>
              <a:tblGrid>
                <a:gridCol w="5864772">
                  <a:extLst>
                    <a:ext uri="{9D8B030D-6E8A-4147-A177-3AD203B41FA5}">
                      <a16:colId xmlns:a16="http://schemas.microsoft.com/office/drawing/2014/main" val="2479531759"/>
                    </a:ext>
                  </a:extLst>
                </a:gridCol>
              </a:tblGrid>
              <a:tr h="342900">
                <a:tc>
                  <a:txBody>
                    <a:bodyPr/>
                    <a:lstStyle/>
                    <a:p>
                      <a:pPr lvl="0">
                        <a:buNone/>
                      </a:pPr>
                      <a:r>
                        <a:rPr lang="en-GB" sz="1600" dirty="0">
                          <a:solidFill>
                            <a:schemeClr val="tx1"/>
                          </a:solidFill>
                          <a:latin typeface="Arial"/>
                          <a:cs typeface="Arial"/>
                        </a:rPr>
                        <a:t>Progress</a:t>
                      </a:r>
                      <a:r>
                        <a:rPr lang="en-GB" sz="1600" baseline="0" dirty="0">
                          <a:solidFill>
                            <a:schemeClr val="tx1"/>
                          </a:solidFill>
                          <a:latin typeface="Arial"/>
                          <a:cs typeface="Arial"/>
                        </a:rPr>
                        <a:t> Measures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88604216"/>
                  </a:ext>
                </a:extLst>
              </a:tr>
              <a:tr h="2300876">
                <a:tc>
                  <a:txBody>
                    <a:bodyPr/>
                    <a:lstStyle/>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rgbClr val="FF0000"/>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p>
                      <a:pPr marL="285750" lvl="0" indent="-285750" algn="l">
                        <a:lnSpc>
                          <a:spcPct val="100000"/>
                        </a:lnSpc>
                        <a:spcBef>
                          <a:spcPts val="0"/>
                        </a:spcBef>
                        <a:spcAft>
                          <a:spcPts val="0"/>
                        </a:spcAft>
                        <a:buFont typeface="Arial"/>
                        <a:buChar char="•"/>
                      </a:pPr>
                      <a:endParaRPr lang="en-GB" sz="1300" b="0" i="0" u="none" strike="noStrike" baseline="0" noProof="0" dirty="0">
                        <a:solidFill>
                          <a:schemeClr val="tx1"/>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535187"/>
                  </a:ext>
                </a:extLst>
              </a:tr>
            </a:tbl>
          </a:graphicData>
        </a:graphic>
      </p:graphicFrame>
      <p:graphicFrame>
        <p:nvGraphicFramePr>
          <p:cNvPr id="12" name="CCT_532146_1"/>
          <p:cNvGraphicFramePr>
            <a:graphicFrameLocks/>
          </p:cNvGraphicFramePr>
          <p:nvPr>
            <p:extLst>
              <p:ext uri="{D42A27DB-BD31-4B8C-83A1-F6EECF244321}">
                <p14:modId xmlns:p14="http://schemas.microsoft.com/office/powerpoint/2010/main" val="1318908531"/>
              </p:ext>
            </p:extLst>
          </p:nvPr>
        </p:nvGraphicFramePr>
        <p:xfrm>
          <a:off x="10040082" y="1853619"/>
          <a:ext cx="1793264" cy="19296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CT_232429_1"/>
          <p:cNvGraphicFramePr>
            <a:graphicFrameLocks/>
          </p:cNvGraphicFramePr>
          <p:nvPr>
            <p:extLst>
              <p:ext uri="{D42A27DB-BD31-4B8C-83A1-F6EECF244321}">
                <p14:modId xmlns:p14="http://schemas.microsoft.com/office/powerpoint/2010/main" val="3983403896"/>
              </p:ext>
            </p:extLst>
          </p:nvPr>
        </p:nvGraphicFramePr>
        <p:xfrm>
          <a:off x="8218026" y="1853619"/>
          <a:ext cx="1746170" cy="19296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CT_866390_1"/>
          <p:cNvGraphicFramePr>
            <a:graphicFrameLocks/>
          </p:cNvGraphicFramePr>
          <p:nvPr>
            <p:extLst>
              <p:ext uri="{D42A27DB-BD31-4B8C-83A1-F6EECF244321}">
                <p14:modId xmlns:p14="http://schemas.microsoft.com/office/powerpoint/2010/main" val="725849230"/>
              </p:ext>
            </p:extLst>
          </p:nvPr>
        </p:nvGraphicFramePr>
        <p:xfrm>
          <a:off x="6447099" y="1861626"/>
          <a:ext cx="1695041" cy="192166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170611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Custom 5">
      <a:dk1>
        <a:sysClr val="windowText" lastClr="000000"/>
      </a:dk1>
      <a:lt1>
        <a:sysClr val="window" lastClr="FFFFFF"/>
      </a:lt1>
      <a:dk2>
        <a:srgbClr val="44546A"/>
      </a:dk2>
      <a:lt2>
        <a:srgbClr val="E7E6E6"/>
      </a:lt2>
      <a:accent1>
        <a:srgbClr val="7030A0"/>
      </a:accent1>
      <a:accent2>
        <a:srgbClr val="7F6000"/>
      </a:accent2>
      <a:accent3>
        <a:srgbClr val="002060"/>
      </a:accent3>
      <a:accent4>
        <a:srgbClr val="385723"/>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9" ma:contentTypeDescription="Create a new document." ma:contentTypeScope="" ma:versionID="fa2263b710239e4f5d7ab157163caa0c">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8d3b0e2c279178309cdc8e9ab4488619"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6194e418-5875-4308-b033-74eb9c181361">
      <UserInfo>
        <DisplayName>ALI, Amrus (EAST LONDON NHS FOUNDATION TRUST)</DisplayName>
        <AccountId>11</AccountId>
        <AccountType/>
      </UserInfo>
    </SharedWithUsers>
    <lcf76f155ced4ddcb4097134ff3c332f xmlns="4d648a74-5c83-46a7-8e4c-7f989ae960a5">
      <Terms xmlns="http://schemas.microsoft.com/office/infopath/2007/PartnerControls"/>
    </lcf76f155ced4ddcb4097134ff3c332f>
    <TaxCatchAll xmlns="6194e418-5875-4308-b033-74eb9c181361"/>
  </documentManagement>
</p:properties>
</file>

<file path=customXml/itemProps1.xml><?xml version="1.0" encoding="utf-8"?>
<ds:datastoreItem xmlns:ds="http://schemas.openxmlformats.org/officeDocument/2006/customXml" ds:itemID="{1BF8C2A5-B966-4253-8B20-686251E21E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28C4471-6D14-40C6-807F-51974AD0A8F0}">
  <ds:schemaRefs>
    <ds:schemaRef ds:uri="http://schemas.microsoft.com/sharepoint/v3/contenttype/forms"/>
  </ds:schemaRefs>
</ds:datastoreItem>
</file>

<file path=customXml/itemProps3.xml><?xml version="1.0" encoding="utf-8"?>
<ds:datastoreItem xmlns:ds="http://schemas.openxmlformats.org/officeDocument/2006/customXml" ds:itemID="{FA2A3E1B-ED97-4002-A3D8-4074C1F63F61}">
  <ds:schemaRefs>
    <ds:schemaRef ds:uri="http://schemas.openxmlformats.org/package/2006/metadata/core-properties"/>
    <ds:schemaRef ds:uri="http://purl.org/dc/terms/"/>
    <ds:schemaRef ds:uri="4d648a74-5c83-46a7-8e4c-7f989ae960a5"/>
    <ds:schemaRef ds:uri="http://schemas.microsoft.com/office/2006/documentManagement/types"/>
    <ds:schemaRef ds:uri="http://schemas.microsoft.com/office/2006/metadata/properties"/>
    <ds:schemaRef ds:uri="http://purl.org/dc/elements/1.1/"/>
    <ds:schemaRef ds:uri="http://schemas.microsoft.com/sharepoint/v3"/>
    <ds:schemaRef ds:uri="http://schemas.microsoft.com/office/infopath/2007/PartnerControls"/>
    <ds:schemaRef ds:uri="6194e418-5875-4308-b033-74eb9c181361"/>
    <ds:schemaRef ds:uri="http://www.w3.org/XML/1998/namespace"/>
    <ds:schemaRef ds:uri="http://purl.org/dc/dcmityp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1022</TotalTime>
  <Words>8239</Words>
  <Application>Microsoft Office PowerPoint</Application>
  <PresentationFormat>Widescreen</PresentationFormat>
  <Paragraphs>546</Paragraphs>
  <Slides>20</Slides>
  <Notes>18</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20</vt:i4>
      </vt:variant>
    </vt:vector>
  </HeadingPairs>
  <TitlesOfParts>
    <vt:vector size="31" baseType="lpstr">
      <vt:lpstr>Arial</vt:lpstr>
      <vt:lpstr>arial)</vt:lpstr>
      <vt:lpstr>Arial,Sans-Serif</vt:lpstr>
      <vt:lpstr>Calibri</vt:lpstr>
      <vt:lpstr>Calibri Light</vt:lpstr>
      <vt:lpstr>Times New Roman</vt:lpstr>
      <vt:lpstr>Office Theme</vt:lpstr>
      <vt:lpstr>Office Theme</vt:lpstr>
      <vt:lpstr>Custom Design</vt:lpstr>
      <vt:lpstr>Office Theme</vt:lpstr>
      <vt:lpstr>Office Theme</vt:lpstr>
      <vt:lpstr>Progress with delivering our strategy and annual plan</vt:lpstr>
      <vt:lpstr>PowerPoint Presentation</vt:lpstr>
      <vt:lpstr>PowerPoint Presentation</vt:lpstr>
      <vt:lpstr>People with substance misuse problems</vt:lpstr>
      <vt:lpstr>People with substance misuse problems</vt:lpstr>
      <vt:lpstr>People with substance misuse problems</vt:lpstr>
      <vt:lpstr>People with substance misuse problems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2086</cp:revision>
  <dcterms:created xsi:type="dcterms:W3CDTF">2023-05-09T12:53:15Z</dcterms:created>
  <dcterms:modified xsi:type="dcterms:W3CDTF">2023-09-04T12:49:09Z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y fmtid="{D5CDD505-2E9C-101B-9397-08002B2CF9AE}" pid="3" name="MediaServiceImageTags">
    <vt:lpwstr/>
  </property>
</Properties>
</file>