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0" d="100"/>
          <a:sy n="80" d="100"/>
        </p:scale>
        <p:origin x="4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Amrus (EAST LONDON NHS FOUNDATION TRUST)" userId="20eabdd2-f36c-4d46-a21b-363cf02c3519" providerId="ADAL" clId="{80895B3C-3A74-482B-98CB-AA770F5C033C}"/>
    <pc:docChg chg="modSld">
      <pc:chgData name="ALI, Amrus (EAST LONDON NHS FOUNDATION TRUST)" userId="20eabdd2-f36c-4d46-a21b-363cf02c3519" providerId="ADAL" clId="{80895B3C-3A74-482B-98CB-AA770F5C033C}" dt="2021-11-17T15:57:19.287" v="211" actId="20577"/>
      <pc:docMkLst>
        <pc:docMk/>
      </pc:docMkLst>
      <pc:sldChg chg="modSp mod">
        <pc:chgData name="ALI, Amrus (EAST LONDON NHS FOUNDATION TRUST)" userId="20eabdd2-f36c-4d46-a21b-363cf02c3519" providerId="ADAL" clId="{80895B3C-3A74-482B-98CB-AA770F5C033C}" dt="2021-11-17T15:56:32.643" v="208" actId="1076"/>
        <pc:sldMkLst>
          <pc:docMk/>
          <pc:sldMk cId="872024996" sldId="256"/>
        </pc:sldMkLst>
        <pc:spChg chg="mod">
          <ac:chgData name="ALI, Amrus (EAST LONDON NHS FOUNDATION TRUST)" userId="20eabdd2-f36c-4d46-a21b-363cf02c3519" providerId="ADAL" clId="{80895B3C-3A74-482B-98CB-AA770F5C033C}" dt="2021-11-17T15:56:32.643" v="208" actId="1076"/>
          <ac:spMkLst>
            <pc:docMk/>
            <pc:sldMk cId="872024996" sldId="256"/>
            <ac:spMk id="4" creationId="{90236734-7A02-4441-8BA8-4F5CAED88E07}"/>
          </ac:spMkLst>
        </pc:spChg>
      </pc:sldChg>
      <pc:sldChg chg="modSp mod">
        <pc:chgData name="ALI, Amrus (EAST LONDON NHS FOUNDATION TRUST)" userId="20eabdd2-f36c-4d46-a21b-363cf02c3519" providerId="ADAL" clId="{80895B3C-3A74-482B-98CB-AA770F5C033C}" dt="2021-11-17T15:57:19.287" v="211" actId="20577"/>
        <pc:sldMkLst>
          <pc:docMk/>
          <pc:sldMk cId="1733742983" sldId="257"/>
        </pc:sldMkLst>
        <pc:spChg chg="mod">
          <ac:chgData name="ALI, Amrus (EAST LONDON NHS FOUNDATION TRUST)" userId="20eabdd2-f36c-4d46-a21b-363cf02c3519" providerId="ADAL" clId="{80895B3C-3A74-482B-98CB-AA770F5C033C}" dt="2021-11-17T15:57:05.601" v="209" actId="20577"/>
          <ac:spMkLst>
            <pc:docMk/>
            <pc:sldMk cId="1733742983" sldId="257"/>
            <ac:spMk id="4" creationId="{4C97A431-66C9-49C9-AB90-A5327FB4AF41}"/>
          </ac:spMkLst>
        </pc:spChg>
        <pc:spChg chg="mod">
          <ac:chgData name="ALI, Amrus (EAST LONDON NHS FOUNDATION TRUST)" userId="20eabdd2-f36c-4d46-a21b-363cf02c3519" providerId="ADAL" clId="{80895B3C-3A74-482B-98CB-AA770F5C033C}" dt="2021-11-17T15:57:19.287" v="211" actId="20577"/>
          <ac:spMkLst>
            <pc:docMk/>
            <pc:sldMk cId="1733742983" sldId="257"/>
            <ac:spMk id="5" creationId="{A4D5DBB8-2EB8-44D0-9540-8E497DA47FE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3F2DE-7960-4786-A7FA-F06A19E385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C050D5F-9C70-483C-A26B-C85091C7F8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63940E0-63DC-4704-8510-68DF1777C0B3}"/>
              </a:ext>
            </a:extLst>
          </p:cNvPr>
          <p:cNvSpPr>
            <a:spLocks noGrp="1"/>
          </p:cNvSpPr>
          <p:nvPr>
            <p:ph type="dt" sz="half" idx="10"/>
          </p:nvPr>
        </p:nvSpPr>
        <p:spPr/>
        <p:txBody>
          <a:bodyPr/>
          <a:lstStyle/>
          <a:p>
            <a:fld id="{259642E3-AEE1-4395-B587-4B500CA7C747}" type="datetimeFigureOut">
              <a:rPr lang="en-GB" smtClean="0"/>
              <a:t>17/11/2021</a:t>
            </a:fld>
            <a:endParaRPr lang="en-GB"/>
          </a:p>
        </p:txBody>
      </p:sp>
      <p:sp>
        <p:nvSpPr>
          <p:cNvPr id="5" name="Footer Placeholder 4">
            <a:extLst>
              <a:ext uri="{FF2B5EF4-FFF2-40B4-BE49-F238E27FC236}">
                <a16:creationId xmlns:a16="http://schemas.microsoft.com/office/drawing/2014/main" id="{91686FDF-5063-410C-BF2B-1A3624A616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01C157-11C9-4937-B2DC-122A98C15C7A}"/>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561506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C920B-1093-4790-9E38-A135C8B4A9E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A18149-0FF5-4F19-A246-ABF91A14EA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DB3A39-6566-4DFA-972D-5F5F0F06B804}"/>
              </a:ext>
            </a:extLst>
          </p:cNvPr>
          <p:cNvSpPr>
            <a:spLocks noGrp="1"/>
          </p:cNvSpPr>
          <p:nvPr>
            <p:ph type="dt" sz="half" idx="10"/>
          </p:nvPr>
        </p:nvSpPr>
        <p:spPr/>
        <p:txBody>
          <a:bodyPr/>
          <a:lstStyle/>
          <a:p>
            <a:fld id="{259642E3-AEE1-4395-B587-4B500CA7C747}" type="datetimeFigureOut">
              <a:rPr lang="en-GB" smtClean="0"/>
              <a:t>17/11/2021</a:t>
            </a:fld>
            <a:endParaRPr lang="en-GB"/>
          </a:p>
        </p:txBody>
      </p:sp>
      <p:sp>
        <p:nvSpPr>
          <p:cNvPr id="5" name="Footer Placeholder 4">
            <a:extLst>
              <a:ext uri="{FF2B5EF4-FFF2-40B4-BE49-F238E27FC236}">
                <a16:creationId xmlns:a16="http://schemas.microsoft.com/office/drawing/2014/main" id="{047B8131-E2ED-448D-985E-3981BD9160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2249C0-0C77-4E07-BC09-7F0AAFB803C3}"/>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65506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09E54B-91A9-4D90-B9F5-C5F8082AE70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A70916-21E2-4384-86C2-5CDF90F0A5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BF1E32-AFAE-4F59-BA36-CF30182A06B8}"/>
              </a:ext>
            </a:extLst>
          </p:cNvPr>
          <p:cNvSpPr>
            <a:spLocks noGrp="1"/>
          </p:cNvSpPr>
          <p:nvPr>
            <p:ph type="dt" sz="half" idx="10"/>
          </p:nvPr>
        </p:nvSpPr>
        <p:spPr/>
        <p:txBody>
          <a:bodyPr/>
          <a:lstStyle/>
          <a:p>
            <a:fld id="{259642E3-AEE1-4395-B587-4B500CA7C747}" type="datetimeFigureOut">
              <a:rPr lang="en-GB" smtClean="0"/>
              <a:t>17/11/2021</a:t>
            </a:fld>
            <a:endParaRPr lang="en-GB"/>
          </a:p>
        </p:txBody>
      </p:sp>
      <p:sp>
        <p:nvSpPr>
          <p:cNvPr id="5" name="Footer Placeholder 4">
            <a:extLst>
              <a:ext uri="{FF2B5EF4-FFF2-40B4-BE49-F238E27FC236}">
                <a16:creationId xmlns:a16="http://schemas.microsoft.com/office/drawing/2014/main" id="{DFA146E2-6868-4AE0-91D5-EDFD5611D8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80F1F3-54EB-48BB-AB73-349F9AB28CDE}"/>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1179410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87E8E-A242-442B-976B-7E63C6BE0B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15C89F-C6AD-4A0C-A33B-CF1690C575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F9CC08-D974-48B9-9B40-BB2581D0390F}"/>
              </a:ext>
            </a:extLst>
          </p:cNvPr>
          <p:cNvSpPr>
            <a:spLocks noGrp="1"/>
          </p:cNvSpPr>
          <p:nvPr>
            <p:ph type="dt" sz="half" idx="10"/>
          </p:nvPr>
        </p:nvSpPr>
        <p:spPr/>
        <p:txBody>
          <a:bodyPr/>
          <a:lstStyle/>
          <a:p>
            <a:fld id="{259642E3-AEE1-4395-B587-4B500CA7C747}" type="datetimeFigureOut">
              <a:rPr lang="en-GB" smtClean="0"/>
              <a:t>17/11/2021</a:t>
            </a:fld>
            <a:endParaRPr lang="en-GB"/>
          </a:p>
        </p:txBody>
      </p:sp>
      <p:sp>
        <p:nvSpPr>
          <p:cNvPr id="5" name="Footer Placeholder 4">
            <a:extLst>
              <a:ext uri="{FF2B5EF4-FFF2-40B4-BE49-F238E27FC236}">
                <a16:creationId xmlns:a16="http://schemas.microsoft.com/office/drawing/2014/main" id="{CCBD33BC-B1CF-4759-B349-07B3A1EA7C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BD8D02-9645-407D-B2D2-0F5C282EDB78}"/>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904553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45096-92C8-4B79-9215-3A5478BE01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7DC4D7C-A8C1-4E28-B978-A90F5F00FA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C936FD-BBC5-40A1-B804-B16B1A74E8AE}"/>
              </a:ext>
            </a:extLst>
          </p:cNvPr>
          <p:cNvSpPr>
            <a:spLocks noGrp="1"/>
          </p:cNvSpPr>
          <p:nvPr>
            <p:ph type="dt" sz="half" idx="10"/>
          </p:nvPr>
        </p:nvSpPr>
        <p:spPr/>
        <p:txBody>
          <a:bodyPr/>
          <a:lstStyle/>
          <a:p>
            <a:fld id="{259642E3-AEE1-4395-B587-4B500CA7C747}" type="datetimeFigureOut">
              <a:rPr lang="en-GB" smtClean="0"/>
              <a:t>17/11/2021</a:t>
            </a:fld>
            <a:endParaRPr lang="en-GB"/>
          </a:p>
        </p:txBody>
      </p:sp>
      <p:sp>
        <p:nvSpPr>
          <p:cNvPr id="5" name="Footer Placeholder 4">
            <a:extLst>
              <a:ext uri="{FF2B5EF4-FFF2-40B4-BE49-F238E27FC236}">
                <a16:creationId xmlns:a16="http://schemas.microsoft.com/office/drawing/2014/main" id="{BBA29B9B-86BE-4D0E-B952-BEC7686E92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EBD544-7D5F-4F7C-80E2-6028F9C19E54}"/>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646234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B3D04-E3D4-4693-A1D9-7C40B3CFAD4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CAAA4C-9DAB-4A74-B043-809C2B2183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A5A920-5999-40F0-8C2F-3A88581C92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CE35AE2-1BB6-4E0D-AFAC-2FCDBAACC27D}"/>
              </a:ext>
            </a:extLst>
          </p:cNvPr>
          <p:cNvSpPr>
            <a:spLocks noGrp="1"/>
          </p:cNvSpPr>
          <p:nvPr>
            <p:ph type="dt" sz="half" idx="10"/>
          </p:nvPr>
        </p:nvSpPr>
        <p:spPr/>
        <p:txBody>
          <a:bodyPr/>
          <a:lstStyle/>
          <a:p>
            <a:fld id="{259642E3-AEE1-4395-B587-4B500CA7C747}" type="datetimeFigureOut">
              <a:rPr lang="en-GB" smtClean="0"/>
              <a:t>17/11/2021</a:t>
            </a:fld>
            <a:endParaRPr lang="en-GB"/>
          </a:p>
        </p:txBody>
      </p:sp>
      <p:sp>
        <p:nvSpPr>
          <p:cNvPr id="6" name="Footer Placeholder 5">
            <a:extLst>
              <a:ext uri="{FF2B5EF4-FFF2-40B4-BE49-F238E27FC236}">
                <a16:creationId xmlns:a16="http://schemas.microsoft.com/office/drawing/2014/main" id="{72E696F3-A665-43A3-998D-49E7F27149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6723EF-65CF-43E0-A13A-CDF04A62A252}"/>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27990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4948E-27F9-4237-BAA9-7923099115B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20386DA-E6CB-46A0-AABA-25B74AB168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783914-2D61-4611-9276-3455515B9F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C05C5C9-9B47-47D0-84B1-CF83B30777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840170-C571-49D1-9032-E6A327D7CD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7E209D8-81EB-4412-8D41-1ECC7775A76D}"/>
              </a:ext>
            </a:extLst>
          </p:cNvPr>
          <p:cNvSpPr>
            <a:spLocks noGrp="1"/>
          </p:cNvSpPr>
          <p:nvPr>
            <p:ph type="dt" sz="half" idx="10"/>
          </p:nvPr>
        </p:nvSpPr>
        <p:spPr/>
        <p:txBody>
          <a:bodyPr/>
          <a:lstStyle/>
          <a:p>
            <a:fld id="{259642E3-AEE1-4395-B587-4B500CA7C747}" type="datetimeFigureOut">
              <a:rPr lang="en-GB" smtClean="0"/>
              <a:t>17/11/2021</a:t>
            </a:fld>
            <a:endParaRPr lang="en-GB"/>
          </a:p>
        </p:txBody>
      </p:sp>
      <p:sp>
        <p:nvSpPr>
          <p:cNvPr id="8" name="Footer Placeholder 7">
            <a:extLst>
              <a:ext uri="{FF2B5EF4-FFF2-40B4-BE49-F238E27FC236}">
                <a16:creationId xmlns:a16="http://schemas.microsoft.com/office/drawing/2014/main" id="{FF9D45CE-FDC1-4544-8CA4-41130F6FC52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8526B98-6C69-45AF-A886-C9349DD13F99}"/>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4084254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63BFD-B0C5-4AE8-9B40-A7C5586614A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DF6022C-FFB8-40B5-8791-F9149814453B}"/>
              </a:ext>
            </a:extLst>
          </p:cNvPr>
          <p:cNvSpPr>
            <a:spLocks noGrp="1"/>
          </p:cNvSpPr>
          <p:nvPr>
            <p:ph type="dt" sz="half" idx="10"/>
          </p:nvPr>
        </p:nvSpPr>
        <p:spPr/>
        <p:txBody>
          <a:bodyPr/>
          <a:lstStyle/>
          <a:p>
            <a:fld id="{259642E3-AEE1-4395-B587-4B500CA7C747}" type="datetimeFigureOut">
              <a:rPr lang="en-GB" smtClean="0"/>
              <a:t>17/11/2021</a:t>
            </a:fld>
            <a:endParaRPr lang="en-GB"/>
          </a:p>
        </p:txBody>
      </p:sp>
      <p:sp>
        <p:nvSpPr>
          <p:cNvPr id="4" name="Footer Placeholder 3">
            <a:extLst>
              <a:ext uri="{FF2B5EF4-FFF2-40B4-BE49-F238E27FC236}">
                <a16:creationId xmlns:a16="http://schemas.microsoft.com/office/drawing/2014/main" id="{B8163EED-A966-481F-B6CD-158E3A2774C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AD23C0E-198B-455E-9B4F-C8124DA0390A}"/>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030912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30AEC3-5F85-4D3E-844F-4450969FC594}"/>
              </a:ext>
            </a:extLst>
          </p:cNvPr>
          <p:cNvSpPr>
            <a:spLocks noGrp="1"/>
          </p:cNvSpPr>
          <p:nvPr>
            <p:ph type="dt" sz="half" idx="10"/>
          </p:nvPr>
        </p:nvSpPr>
        <p:spPr/>
        <p:txBody>
          <a:bodyPr/>
          <a:lstStyle/>
          <a:p>
            <a:fld id="{259642E3-AEE1-4395-B587-4B500CA7C747}" type="datetimeFigureOut">
              <a:rPr lang="en-GB" smtClean="0"/>
              <a:t>17/11/2021</a:t>
            </a:fld>
            <a:endParaRPr lang="en-GB"/>
          </a:p>
        </p:txBody>
      </p:sp>
      <p:sp>
        <p:nvSpPr>
          <p:cNvPr id="3" name="Footer Placeholder 2">
            <a:extLst>
              <a:ext uri="{FF2B5EF4-FFF2-40B4-BE49-F238E27FC236}">
                <a16:creationId xmlns:a16="http://schemas.microsoft.com/office/drawing/2014/main" id="{C8BE14AB-F522-4797-8A12-D4F0EE20D80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B29869B-FF81-48FC-915D-4620696AE7BB}"/>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1908249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00C19-D9B1-4FEA-AC80-E38FA54AC0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F70A5C-E391-4DA3-A672-2E44FE390E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0CE8226-907A-406F-A441-3C7AA252FE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6184A9-11F6-4BB8-9EB8-84CECA8A80A2}"/>
              </a:ext>
            </a:extLst>
          </p:cNvPr>
          <p:cNvSpPr>
            <a:spLocks noGrp="1"/>
          </p:cNvSpPr>
          <p:nvPr>
            <p:ph type="dt" sz="half" idx="10"/>
          </p:nvPr>
        </p:nvSpPr>
        <p:spPr/>
        <p:txBody>
          <a:bodyPr/>
          <a:lstStyle/>
          <a:p>
            <a:fld id="{259642E3-AEE1-4395-B587-4B500CA7C747}" type="datetimeFigureOut">
              <a:rPr lang="en-GB" smtClean="0"/>
              <a:t>17/11/2021</a:t>
            </a:fld>
            <a:endParaRPr lang="en-GB"/>
          </a:p>
        </p:txBody>
      </p:sp>
      <p:sp>
        <p:nvSpPr>
          <p:cNvPr id="6" name="Footer Placeholder 5">
            <a:extLst>
              <a:ext uri="{FF2B5EF4-FFF2-40B4-BE49-F238E27FC236}">
                <a16:creationId xmlns:a16="http://schemas.microsoft.com/office/drawing/2014/main" id="{D78207BF-3643-4B23-8B85-A60D27D104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D08EAF5-BE09-4E8F-8D1D-9203BE9595A6}"/>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955652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26DE2-5CFB-41DB-A0E0-A2A1EA1C14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C38F4AC-4532-4E3A-BEC0-D77DBF16A0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71564A7-E016-4F9E-81BE-E93DFDBA8D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A92D28-1ACD-4117-96AC-481DB25C003E}"/>
              </a:ext>
            </a:extLst>
          </p:cNvPr>
          <p:cNvSpPr>
            <a:spLocks noGrp="1"/>
          </p:cNvSpPr>
          <p:nvPr>
            <p:ph type="dt" sz="half" idx="10"/>
          </p:nvPr>
        </p:nvSpPr>
        <p:spPr/>
        <p:txBody>
          <a:bodyPr/>
          <a:lstStyle/>
          <a:p>
            <a:fld id="{259642E3-AEE1-4395-B587-4B500CA7C747}" type="datetimeFigureOut">
              <a:rPr lang="en-GB" smtClean="0"/>
              <a:t>17/11/2021</a:t>
            </a:fld>
            <a:endParaRPr lang="en-GB"/>
          </a:p>
        </p:txBody>
      </p:sp>
      <p:sp>
        <p:nvSpPr>
          <p:cNvPr id="6" name="Footer Placeholder 5">
            <a:extLst>
              <a:ext uri="{FF2B5EF4-FFF2-40B4-BE49-F238E27FC236}">
                <a16:creationId xmlns:a16="http://schemas.microsoft.com/office/drawing/2014/main" id="{8C6D8FB5-F7F9-4A0A-A076-D11EBFAD90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9861B3-7EC7-46D0-935E-4E763D2AD647}"/>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86560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9EE0E4-454E-4833-87FD-9796D70723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94373E-A2B0-4E4F-9F7C-9ED8B1CA95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1942B8-E62C-42CE-BE7C-4431D81554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642E3-AEE1-4395-B587-4B500CA7C747}" type="datetimeFigureOut">
              <a:rPr lang="en-GB" smtClean="0"/>
              <a:t>17/11/2021</a:t>
            </a:fld>
            <a:endParaRPr lang="en-GB"/>
          </a:p>
        </p:txBody>
      </p:sp>
      <p:sp>
        <p:nvSpPr>
          <p:cNvPr id="5" name="Footer Placeholder 4">
            <a:extLst>
              <a:ext uri="{FF2B5EF4-FFF2-40B4-BE49-F238E27FC236}">
                <a16:creationId xmlns:a16="http://schemas.microsoft.com/office/drawing/2014/main" id="{FB955EED-1E2A-4178-934F-010C85E1A7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52EEBE-EBAD-426F-98C6-C03AB098B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795A1-5EB9-49E4-8B99-65770C34C8AD}" type="slidenum">
              <a:rPr lang="en-GB" smtClean="0"/>
              <a:t>‹#›</a:t>
            </a:fld>
            <a:endParaRPr lang="en-GB"/>
          </a:p>
        </p:txBody>
      </p:sp>
    </p:spTree>
    <p:extLst>
      <p:ext uri="{BB962C8B-B14F-4D97-AF65-F5344CB8AC3E}">
        <p14:creationId xmlns:p14="http://schemas.microsoft.com/office/powerpoint/2010/main" val="1152931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Rectangle 3">
            <a:extLst>
              <a:ext uri="{FF2B5EF4-FFF2-40B4-BE49-F238E27FC236}">
                <a16:creationId xmlns:a16="http://schemas.microsoft.com/office/drawing/2014/main" id="{90236734-7A02-4441-8BA8-4F5CAED88E07}"/>
              </a:ext>
            </a:extLst>
          </p:cNvPr>
          <p:cNvSpPr/>
          <p:nvPr/>
        </p:nvSpPr>
        <p:spPr>
          <a:xfrm>
            <a:off x="1073743" y="400267"/>
            <a:ext cx="10500033" cy="264182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b">
            <a:normAutofit/>
          </a:bodyPr>
          <a:lstStyle/>
          <a:p>
            <a:pPr>
              <a:lnSpc>
                <a:spcPct val="90000"/>
              </a:lnSpc>
              <a:spcBef>
                <a:spcPct val="0"/>
              </a:spcBef>
              <a:spcAft>
                <a:spcPts val="600"/>
              </a:spcAft>
            </a:pPr>
            <a:r>
              <a:rPr lang="en-US" sz="4800" b="1" kern="1200" dirty="0">
                <a:solidFill>
                  <a:srgbClr val="FFFFFF"/>
                </a:solidFill>
                <a:latin typeface="+mj-lt"/>
                <a:ea typeface="+mj-ea"/>
                <a:cs typeface="+mj-cs"/>
              </a:rPr>
              <a:t>ELFT Protocol to manage service user admissions to Trust inpatient units outside of normal catchment area </a:t>
            </a:r>
          </a:p>
        </p:txBody>
      </p:sp>
    </p:spTree>
    <p:extLst>
      <p:ext uri="{BB962C8B-B14F-4D97-AF65-F5344CB8AC3E}">
        <p14:creationId xmlns:p14="http://schemas.microsoft.com/office/powerpoint/2010/main" val="87202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97A431-66C9-49C9-AB90-A5327FB4AF41}"/>
              </a:ext>
            </a:extLst>
          </p:cNvPr>
          <p:cNvSpPr/>
          <p:nvPr/>
        </p:nvSpPr>
        <p:spPr>
          <a:xfrm>
            <a:off x="0" y="23607"/>
            <a:ext cx="12192000" cy="485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t>ELFT Adult Operational Protocol</a:t>
            </a:r>
          </a:p>
        </p:txBody>
      </p:sp>
      <p:sp>
        <p:nvSpPr>
          <p:cNvPr id="5" name="TextBox 4">
            <a:extLst>
              <a:ext uri="{FF2B5EF4-FFF2-40B4-BE49-F238E27FC236}">
                <a16:creationId xmlns:a16="http://schemas.microsoft.com/office/drawing/2014/main" id="{A4D5DBB8-2EB8-44D0-9540-8E497DA47FE6}"/>
              </a:ext>
            </a:extLst>
          </p:cNvPr>
          <p:cNvSpPr txBox="1"/>
          <p:nvPr/>
        </p:nvSpPr>
        <p:spPr>
          <a:xfrm>
            <a:off x="95417" y="659958"/>
            <a:ext cx="12096584" cy="5893921"/>
          </a:xfrm>
          <a:prstGeom prst="rect">
            <a:avLst/>
          </a:prstGeom>
          <a:noFill/>
        </p:spPr>
        <p:txBody>
          <a:bodyPr wrap="square" rtlCol="0">
            <a:spAutoFit/>
          </a:bodyPr>
          <a:lstStyle/>
          <a:p>
            <a:pPr lvl="0"/>
            <a:r>
              <a:rPr lang="en-GB" sz="1300" dirty="0"/>
              <a:t>This protocol supports the Trust to maintain continuity of care for adult mental heath service users placed  Out Of Area (OOA) across East London and Luton and Bedfordshire.</a:t>
            </a:r>
          </a:p>
          <a:p>
            <a:pPr marL="342900" lvl="0" indent="-342900">
              <a:buFont typeface="+mj-lt"/>
              <a:buAutoNum type="arabicPeriod"/>
            </a:pPr>
            <a:endParaRPr lang="en-GB" sz="1300" dirty="0"/>
          </a:p>
          <a:p>
            <a:pPr marL="342900" lvl="0" indent="-342900">
              <a:buFont typeface="+mj-lt"/>
              <a:buAutoNum type="arabicPeriod"/>
            </a:pPr>
            <a:r>
              <a:rPr lang="en-GB" sz="1300" dirty="0"/>
              <a:t>The decision to place a service user OOA is only taken as a last resort measure, after all other alternatives have been exhausted to identify bed capacity within local service provision. This includes working closely with Crisis Resolution Home Treatment Teams (CRHTTs) to avoid admissions, and inpatient wards to create capacity and facilitate timely discharge. </a:t>
            </a:r>
          </a:p>
          <a:p>
            <a:pPr marL="342900" lvl="0" indent="-342900">
              <a:buFont typeface="+mj-lt"/>
              <a:buAutoNum type="arabicPeriod"/>
            </a:pPr>
            <a:endParaRPr lang="en-GB" sz="1300" dirty="0"/>
          </a:p>
          <a:p>
            <a:pPr marL="342900" lvl="0" indent="-342900">
              <a:buFont typeface="+mj-lt"/>
              <a:buAutoNum type="arabicPeriod"/>
            </a:pPr>
            <a:r>
              <a:rPr lang="en-GB" sz="1300" dirty="0"/>
              <a:t>Where local admission is not achievable, DSN leads will identify and organise the most suitable placement across Trust adult inpatient services. Where female PICU bed capacity is not available, external providers will need to be explored.</a:t>
            </a:r>
          </a:p>
          <a:p>
            <a:pPr marL="342900" lvl="0" indent="-342900">
              <a:buFont typeface="+mj-lt"/>
              <a:buAutoNum type="arabicPeriod"/>
            </a:pPr>
            <a:endParaRPr lang="en-GB" sz="1300" dirty="0"/>
          </a:p>
          <a:p>
            <a:pPr marL="342900" lvl="0" indent="-342900">
              <a:buFont typeface="+mj-lt"/>
              <a:buAutoNum type="arabicPeriod"/>
            </a:pPr>
            <a:r>
              <a:rPr lang="en-GB" sz="1300" dirty="0"/>
              <a:t>The responsible admitting team will inform family members and carers of the plan and provide relevant contact details of ward/inpatient unit where service user will receive care and treatment. They will also provide a copy of the leaflet (</a:t>
            </a:r>
            <a:r>
              <a:rPr lang="en-GB" sz="1300" i="1" dirty="0"/>
              <a:t>supporting families and carers to maintain contact with service users placed OOA</a:t>
            </a:r>
            <a:r>
              <a:rPr lang="en-GB" sz="1300" dirty="0"/>
              <a:t>) and explain the process of maintaining regular contact.</a:t>
            </a:r>
          </a:p>
          <a:p>
            <a:pPr marL="342900" lvl="0" indent="-342900">
              <a:buFont typeface="+mj-lt"/>
              <a:buAutoNum type="arabicPeriod"/>
            </a:pPr>
            <a:endParaRPr lang="en-GB" sz="1300" dirty="0"/>
          </a:p>
          <a:p>
            <a:pPr marL="342900" lvl="0" indent="-342900">
              <a:buFont typeface="+mj-lt"/>
              <a:buAutoNum type="arabicPeriod"/>
            </a:pPr>
            <a:r>
              <a:rPr lang="en-GB" sz="1300" dirty="0"/>
              <a:t>Admitting DSN will organise transport and documentation and facilitate transfer to assigned inpatient unit. They will also inform relevant community teams that the service user is known to, so that they can be involved in the care planning process and offer support to service users, families and carers. Services will ensure they have a process in place to support OOA admitting teams identifying the relevant CMHT/community service so they can action referrals in a timely manner as necessary. </a:t>
            </a:r>
          </a:p>
          <a:p>
            <a:pPr marL="342900" lvl="0" indent="-342900">
              <a:buFont typeface="+mj-lt"/>
              <a:buAutoNum type="arabicPeriod"/>
            </a:pPr>
            <a:endParaRPr lang="en-GB" sz="1300" dirty="0"/>
          </a:p>
          <a:p>
            <a:pPr marL="342900" lvl="0" indent="-342900">
              <a:buFont typeface="+mj-lt"/>
              <a:buAutoNum type="arabicPeriod"/>
            </a:pPr>
            <a:r>
              <a:rPr lang="en-GB" sz="1300" dirty="0"/>
              <a:t>The ward/inpatient unit receiving the service user will contact family and carers within 2 hours of admission to update them and provide relevant details to support on-going communication and contact with ward management team. They will ensure that they have received and understood the contents of the leaflet and make necessary arrangements that is requested.</a:t>
            </a:r>
          </a:p>
          <a:p>
            <a:pPr marL="342900" lvl="0" indent="-342900">
              <a:buFont typeface="+mj-lt"/>
              <a:buAutoNum type="arabicPeriod"/>
            </a:pPr>
            <a:endParaRPr lang="en-GB" sz="1300" dirty="0"/>
          </a:p>
          <a:p>
            <a:pPr marL="342900" lvl="0" indent="-342900">
              <a:buFont typeface="+mj-lt"/>
              <a:buAutoNum type="arabicPeriod"/>
            </a:pPr>
            <a:r>
              <a:rPr lang="en-GB" sz="1300" dirty="0"/>
              <a:t>All OOA admissions are recorded on our DSN reports across the Trust. This is used to track the activity and plans to manage flow across the Trust. </a:t>
            </a:r>
          </a:p>
          <a:p>
            <a:pPr marL="342900" lvl="0" indent="-342900">
              <a:buFont typeface="+mj-lt"/>
              <a:buAutoNum type="arabicPeriod"/>
            </a:pPr>
            <a:endParaRPr lang="en-GB" sz="1300" dirty="0"/>
          </a:p>
          <a:p>
            <a:pPr marL="342900" lvl="0" indent="-342900">
              <a:buFont typeface="+mj-lt"/>
              <a:buAutoNum type="arabicPeriod"/>
            </a:pPr>
            <a:r>
              <a:rPr lang="en-GB" sz="1300" dirty="0"/>
              <a:t>All DSNs will monitor service users identified for repatriation and organise beds through leasing with East London/Luton Bedfordshire DSNs to  arrange handover and time for transfer. Arrangements for on-going care and treatment will always take into account views of the service users, families and carers.</a:t>
            </a:r>
          </a:p>
          <a:p>
            <a:pPr marL="342900" lvl="0" indent="-342900">
              <a:buFont typeface="+mj-lt"/>
              <a:buAutoNum type="arabicPeriod"/>
            </a:pPr>
            <a:endParaRPr lang="en-GB" sz="1300" dirty="0"/>
          </a:p>
          <a:p>
            <a:pPr marL="342900" lvl="0" indent="-342900">
              <a:buFont typeface="+mj-lt"/>
              <a:buAutoNum type="arabicPeriod"/>
            </a:pPr>
            <a:r>
              <a:rPr lang="en-GB" sz="1300" dirty="0"/>
              <a:t>To support inpatient bed capacity and flow across the Trust, CRHTT’s will maintain a daily check in with the all wards to confirm repatriation plans for service users admitted OOA in East London or Luton and Bedfordshire. If they are likely to need ongoing inpatient treatment and require transfer back then the CRHTT will highlight this in daily morning huddles </a:t>
            </a:r>
            <a:r>
              <a:rPr lang="en-GB" sz="1300"/>
              <a:t>. </a:t>
            </a:r>
            <a:endParaRPr lang="en-GB" i="1" dirty="0"/>
          </a:p>
        </p:txBody>
      </p:sp>
    </p:spTree>
    <p:extLst>
      <p:ext uri="{BB962C8B-B14F-4D97-AF65-F5344CB8AC3E}">
        <p14:creationId xmlns:p14="http://schemas.microsoft.com/office/powerpoint/2010/main" val="1733742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502</Words>
  <Application>Microsoft Office PowerPoint</Application>
  <PresentationFormat>Widescreen</PresentationFormat>
  <Paragraphs>19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Amrus (EAST LONDON NHS FOUNDATION TRUST)</dc:creator>
  <cp:lastModifiedBy>ALI, Amrus (EAST LONDON NHS FOUNDATION TRUST)</cp:lastModifiedBy>
  <cp:revision>2</cp:revision>
  <dcterms:created xsi:type="dcterms:W3CDTF">2021-07-13T17:30:02Z</dcterms:created>
  <dcterms:modified xsi:type="dcterms:W3CDTF">2021-11-17T15:57:24Z</dcterms:modified>
</cp:coreProperties>
</file>