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5EB8"/>
    <a:srgbClr val="17B13C"/>
    <a:srgbClr val="0A9AAE"/>
    <a:srgbClr val="0BAFC5"/>
    <a:srgbClr val="E68A10"/>
    <a:srgbClr val="02AE9E"/>
    <a:srgbClr val="18B83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BC25-BB2D-4AA6-A720-8760A3D216C6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9940-E484-4E86-96C5-52DB99071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461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BC25-BB2D-4AA6-A720-8760A3D216C6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9940-E484-4E86-96C5-52DB99071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833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BC25-BB2D-4AA6-A720-8760A3D216C6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9940-E484-4E86-96C5-52DB99071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753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BC25-BB2D-4AA6-A720-8760A3D216C6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9940-E484-4E86-96C5-52DB99071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378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BC25-BB2D-4AA6-A720-8760A3D216C6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9940-E484-4E86-96C5-52DB99071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958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BC25-BB2D-4AA6-A720-8760A3D216C6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9940-E484-4E86-96C5-52DB99071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45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BC25-BB2D-4AA6-A720-8760A3D216C6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9940-E484-4E86-96C5-52DB99071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364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BC25-BB2D-4AA6-A720-8760A3D216C6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9940-E484-4E86-96C5-52DB99071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915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BC25-BB2D-4AA6-A720-8760A3D216C6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9940-E484-4E86-96C5-52DB99071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24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BC25-BB2D-4AA6-A720-8760A3D216C6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9940-E484-4E86-96C5-52DB99071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151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9BC25-BB2D-4AA6-A720-8760A3D216C6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9940-E484-4E86-96C5-52DB99071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66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9BC25-BB2D-4AA6-A720-8760A3D216C6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A9940-E484-4E86-96C5-52DB990710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426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hyperlink" Target="https://www.elft.nhs.uk/er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2261" y="332871"/>
            <a:ext cx="11446625" cy="6217920"/>
          </a:xfrm>
        </p:spPr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pic>
        <p:nvPicPr>
          <p:cNvPr id="7" name="Picture 41" descr="180918ERALOGOFi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5422" y="38979"/>
            <a:ext cx="2923827" cy="1967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521" y="498878"/>
            <a:ext cx="2243225" cy="598193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313034" y="2040063"/>
            <a:ext cx="9565852" cy="584775"/>
          </a:xfrm>
          <a:prstGeom prst="rect">
            <a:avLst/>
          </a:prstGeom>
          <a:noFill/>
          <a:ln w="12700">
            <a:solidFill>
              <a:srgbClr val="095EB8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i="1" dirty="0">
                <a:solidFill>
                  <a:srgbClr val="095EB8"/>
                </a:solidFill>
              </a:rPr>
              <a:t>ERA Study - Effectiveness of group arts </a:t>
            </a:r>
            <a:r>
              <a:rPr lang="en-GB" sz="1600" b="1" i="1" dirty="0" smtClean="0">
                <a:solidFill>
                  <a:srgbClr val="095EB8"/>
                </a:solidFill>
              </a:rPr>
              <a:t>therapies compared to group counselling for                             diagnostically </a:t>
            </a:r>
            <a:r>
              <a:rPr lang="en-GB" sz="1600" b="1" i="1" dirty="0">
                <a:solidFill>
                  <a:srgbClr val="095EB8"/>
                </a:solidFill>
              </a:rPr>
              <a:t>heterogeneous </a:t>
            </a:r>
            <a:r>
              <a:rPr lang="en-GB" sz="1600" b="1" i="1" dirty="0" smtClean="0">
                <a:solidFill>
                  <a:srgbClr val="095EB8"/>
                </a:solidFill>
              </a:rPr>
              <a:t>patients: Randomised </a:t>
            </a:r>
            <a:r>
              <a:rPr lang="en-GB" sz="1600" b="1" i="1" dirty="0">
                <a:solidFill>
                  <a:srgbClr val="095EB8"/>
                </a:solidFill>
              </a:rPr>
              <a:t>controlled trial in mental health services.</a:t>
            </a:r>
            <a:endParaRPr lang="en-GB" sz="1600" i="1" dirty="0">
              <a:solidFill>
                <a:srgbClr val="095EB8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61282" y="2624838"/>
            <a:ext cx="11879249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b="1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 smtClean="0"/>
              <a:t>ERA is the largest study of group arts therapies conducted in adult mental health to date</a:t>
            </a:r>
          </a:p>
          <a:p>
            <a:r>
              <a:rPr lang="en-GB" b="1" dirty="0"/>
              <a:t> </a:t>
            </a:r>
            <a:r>
              <a:rPr lang="en-GB" b="1" dirty="0" smtClean="0"/>
              <a:t>    429 </a:t>
            </a:r>
            <a:r>
              <a:rPr lang="en-GB" dirty="0" smtClean="0"/>
              <a:t>participants recruited to receive a 40 session group intervention in the arts therapies of their choice OR counselling </a:t>
            </a:r>
            <a:endParaRPr lang="en-GB" sz="600" dirty="0" smtClean="0"/>
          </a:p>
          <a:p>
            <a:endParaRPr lang="en-GB" sz="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 smtClean="0"/>
              <a:t>43</a:t>
            </a:r>
            <a:r>
              <a:rPr lang="en-GB" dirty="0" smtClean="0"/>
              <a:t> groups delivered – that’s over </a:t>
            </a:r>
            <a:r>
              <a:rPr lang="en-GB" b="1" dirty="0" smtClean="0"/>
              <a:t>1720 clinical sessions </a:t>
            </a:r>
            <a:r>
              <a:rPr lang="en-GB" dirty="0" smtClean="0"/>
              <a:t>of which </a:t>
            </a:r>
            <a:r>
              <a:rPr lang="en-GB" b="1" dirty="0" smtClean="0"/>
              <a:t>34</a:t>
            </a:r>
            <a:r>
              <a:rPr lang="en-GB" dirty="0" smtClean="0"/>
              <a:t> </a:t>
            </a:r>
            <a:r>
              <a:rPr lang="en-GB" b="1" dirty="0" smtClean="0"/>
              <a:t>groups and 1360 </a:t>
            </a:r>
            <a:r>
              <a:rPr lang="en-GB" dirty="0" smtClean="0"/>
              <a:t>sessions were delivered in ELFT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sz="600" dirty="0" smtClean="0">
              <a:solidFill>
                <a:srgbClr val="7030A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 smtClean="0"/>
              <a:t>46</a:t>
            </a:r>
            <a:r>
              <a:rPr lang="en-GB" dirty="0" smtClean="0"/>
              <a:t> clinical staff involved  – 24 arts therapists, 9 group counsellors. 13 co-facilitators joined from local services and included</a:t>
            </a:r>
          </a:p>
          <a:p>
            <a:r>
              <a:rPr lang="en-GB" dirty="0" smtClean="0"/>
              <a:t>      nurses, assistant psychologists, recovery college peer tutors, social therapists and community health clinicians</a:t>
            </a:r>
          </a:p>
          <a:p>
            <a:endParaRPr lang="en-GB" sz="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 smtClean="0"/>
              <a:t>Partnership working with community sites including Bunyan Museum, Brady Centre and Rokeby Together Café</a:t>
            </a:r>
          </a:p>
          <a:p>
            <a:endParaRPr lang="en-GB" sz="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 smtClean="0"/>
              <a:t>Clinical delivery completed, research follow up rate is at 82%. Findings expected late 2024 – </a:t>
            </a:r>
            <a:r>
              <a:rPr lang="en-GB" dirty="0" smtClean="0">
                <a:hlinkClick r:id="rId4"/>
              </a:rPr>
              <a:t>watch this space!</a:t>
            </a:r>
            <a:endParaRPr lang="en-GB" dirty="0" smtClean="0"/>
          </a:p>
          <a:p>
            <a:endParaRPr lang="en-GB" sz="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 smtClean="0"/>
              <a:t>Qualitative feedback from clients has been very positive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 smtClean="0"/>
          </a:p>
          <a:p>
            <a:endParaRPr lang="en-GB" sz="600" dirty="0"/>
          </a:p>
          <a:p>
            <a:endParaRPr lang="en-GB" sz="600" dirty="0" smtClean="0"/>
          </a:p>
          <a:p>
            <a:endParaRPr lang="en-GB" sz="600" dirty="0"/>
          </a:p>
          <a:p>
            <a:endParaRPr lang="en-GB" sz="600" dirty="0" smtClean="0"/>
          </a:p>
          <a:p>
            <a:endParaRPr lang="en-GB" sz="600" dirty="0"/>
          </a:p>
          <a:p>
            <a:endParaRPr lang="en-GB" sz="600" dirty="0" smtClean="0"/>
          </a:p>
          <a:p>
            <a:endParaRPr lang="en-GB" sz="600" dirty="0"/>
          </a:p>
          <a:p>
            <a:endParaRPr lang="en-GB" sz="600" dirty="0" smtClean="0"/>
          </a:p>
          <a:p>
            <a:endParaRPr lang="en-GB" sz="400" dirty="0"/>
          </a:p>
          <a:p>
            <a:r>
              <a:rPr lang="en-GB" sz="1200" dirty="0" smtClean="0"/>
              <a:t>Chief Investigators: Catherine Carr, Stefan </a:t>
            </a:r>
            <a:r>
              <a:rPr lang="en-GB" sz="1200" dirty="0" err="1" smtClean="0"/>
              <a:t>Priebe</a:t>
            </a:r>
            <a:r>
              <a:rPr lang="en-GB" sz="1200" dirty="0" smtClean="0"/>
              <a:t>		    Trial Manager: Emma </a:t>
            </a:r>
            <a:r>
              <a:rPr lang="en-GB" sz="1200" dirty="0" err="1" smtClean="0"/>
              <a:t>Medlicott</a:t>
            </a:r>
            <a:r>
              <a:rPr lang="en-GB" sz="1200" dirty="0"/>
              <a:t>	</a:t>
            </a:r>
            <a:r>
              <a:rPr lang="en-GB" sz="1200" dirty="0" smtClean="0"/>
              <a:t>		Clinical Lead: Jennifer French</a:t>
            </a:r>
            <a:endParaRPr lang="en-GB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195787" y="5557152"/>
            <a:ext cx="11683099" cy="92333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i="1" dirty="0">
                <a:solidFill>
                  <a:srgbClr val="095EB8"/>
                </a:solidFill>
              </a:rPr>
              <a:t>“It made me concentrate more, it’s made me trust people a little bit more… And it just made me enjoy my time again </a:t>
            </a:r>
            <a:r>
              <a:rPr lang="en-GB" sz="1600" b="1" i="1">
                <a:solidFill>
                  <a:srgbClr val="095EB8"/>
                </a:solidFill>
              </a:rPr>
              <a:t>because </a:t>
            </a:r>
            <a:r>
              <a:rPr lang="en-GB" sz="1600" b="1" i="1" smtClean="0">
                <a:solidFill>
                  <a:srgbClr val="095EB8"/>
                </a:solidFill>
              </a:rPr>
              <a:t>               for </a:t>
            </a:r>
            <a:r>
              <a:rPr lang="en-GB" sz="1600" b="1" i="1" dirty="0">
                <a:solidFill>
                  <a:srgbClr val="095EB8"/>
                </a:solidFill>
              </a:rPr>
              <a:t>the last 2 years I have been a virtual prisoner but this had brought me out again” </a:t>
            </a:r>
          </a:p>
          <a:p>
            <a:pPr algn="ctr"/>
            <a:endParaRPr lang="en-GB" sz="600" b="1" i="1" dirty="0">
              <a:solidFill>
                <a:srgbClr val="095EB8"/>
              </a:solidFill>
            </a:endParaRPr>
          </a:p>
          <a:p>
            <a:pPr algn="ctr"/>
            <a:r>
              <a:rPr lang="en-GB" sz="1600" b="1" i="1" dirty="0">
                <a:solidFill>
                  <a:srgbClr val="095EB8"/>
                </a:solidFill>
              </a:rPr>
              <a:t>“The people we met were extremely nice. They gelled and I gelled… and I will miss seeing them.… it was brilliant”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63772" y="937084"/>
            <a:ext cx="49151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East London NHS Foundation Trust</a:t>
            </a:r>
          </a:p>
          <a:p>
            <a:pPr algn="r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Avon and Wiltshire Mental Health Partnership</a:t>
            </a:r>
          </a:p>
          <a:p>
            <a:pPr algn="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Cumbria, Northumberland and Tyne and Wear</a:t>
            </a:r>
          </a:p>
          <a:p>
            <a:pPr algn="r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Central and North West London NHS Foundation Trust</a:t>
            </a:r>
          </a:p>
          <a:p>
            <a:pPr algn="r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National Institute for Health Research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2339" y="404835"/>
            <a:ext cx="1346547" cy="565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201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</TotalTime>
  <Words>290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French Jennifer</dc:creator>
  <cp:lastModifiedBy>Flaherty Janet</cp:lastModifiedBy>
  <cp:revision>40</cp:revision>
  <dcterms:created xsi:type="dcterms:W3CDTF">2022-09-15T12:22:58Z</dcterms:created>
  <dcterms:modified xsi:type="dcterms:W3CDTF">2023-09-18T15:41:39Z</dcterms:modified>
</cp:coreProperties>
</file>