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8" d="100"/>
          <a:sy n="68" d="100"/>
        </p:scale>
        <p:origin x="42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B05269-D5AC-4872-A436-178C59502E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001"/>
            <a:ext cx="10515600" cy="1325389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412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B05269-D5AC-4872-A436-178C59502E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001"/>
            <a:ext cx="10515600" cy="1325389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B91648-3E62-437A-9B2B-F30287F94D5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52525" y="2965549"/>
            <a:ext cx="9886950" cy="216187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25"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26538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D961BD8-6614-4D8A-9A6F-E5F963382F71}"/>
              </a:ext>
            </a:extLst>
          </p:cNvPr>
          <p:cNvSpPr/>
          <p:nvPr userDrawn="1"/>
        </p:nvSpPr>
        <p:spPr>
          <a:xfrm>
            <a:off x="388374" y="142068"/>
            <a:ext cx="11415252" cy="62512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59" noProof="0" dirty="0"/>
          </a:p>
        </p:txBody>
      </p:sp>
    </p:spTree>
    <p:extLst>
      <p:ext uri="{BB962C8B-B14F-4D97-AF65-F5344CB8AC3E}">
        <p14:creationId xmlns:p14="http://schemas.microsoft.com/office/powerpoint/2010/main" val="2004417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defTabSz="514368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92" indent="-128592" algn="l" defTabSz="514368" rtl="0" eaLnBrk="1" latinLnBrk="0" hangingPunct="1">
        <a:lnSpc>
          <a:spcPct val="90000"/>
        </a:lnSpc>
        <a:spcBef>
          <a:spcPts val="562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76" indent="-128592" algn="l" defTabSz="514368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60" indent="-128592" algn="l" defTabSz="514368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43" indent="-128592" algn="l" defTabSz="514368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327" indent="-128592" algn="l" defTabSz="514368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511" indent="-128592" algn="l" defTabSz="514368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95" indent="-128592" algn="l" defTabSz="514368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79" indent="-128592" algn="l" defTabSz="514368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6062" indent="-128592" algn="l" defTabSz="514368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6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84" algn="l" defTabSz="51436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68" algn="l" defTabSz="51436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51" algn="l" defTabSz="51436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35" algn="l" defTabSz="51436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919" algn="l" defTabSz="51436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103" algn="l" defTabSz="51436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87" algn="l" defTabSz="51436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70" algn="l" defTabSz="51436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 hidden="1">
            <a:extLst>
              <a:ext uri="{FF2B5EF4-FFF2-40B4-BE49-F238E27FC236}">
                <a16:creationId xmlns:a16="http://schemas.microsoft.com/office/drawing/2014/main" id="{E836A675-CF30-4322-9910-D0876ADF4F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Education Infographic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2825490" y="2636835"/>
            <a:ext cx="1724184" cy="133934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defTabSz="192893"/>
            <a:r>
              <a:rPr lang="en-GB" sz="1013" b="1" dirty="0" smtClean="0">
                <a:solidFill>
                  <a:prstClr val="black"/>
                </a:solidFill>
                <a:latin typeface="Calibri"/>
              </a:rPr>
              <a:t>Climate Network </a:t>
            </a:r>
          </a:p>
          <a:p>
            <a:pPr defTabSz="192893"/>
            <a:r>
              <a:rPr lang="en-GB" sz="1013" dirty="0" smtClean="0">
                <a:solidFill>
                  <a:prstClr val="black"/>
                </a:solidFill>
                <a:latin typeface="Calibri"/>
              </a:rPr>
              <a:t>Monthly </a:t>
            </a:r>
            <a:r>
              <a:rPr lang="en-GB" sz="1013" dirty="0">
                <a:solidFill>
                  <a:prstClr val="black"/>
                </a:solidFill>
                <a:latin typeface="Calibri"/>
              </a:rPr>
              <a:t>meeting open to all to receive highlights of projects.</a:t>
            </a:r>
          </a:p>
          <a:p>
            <a:pPr marL="144670" indent="-144670" defTabSz="192893">
              <a:buFont typeface="Arial" panose="020B0604020202020204" pitchFamily="34" charset="0"/>
              <a:buChar char="•"/>
            </a:pPr>
            <a:r>
              <a:rPr lang="en-GB" sz="1013" dirty="0">
                <a:solidFill>
                  <a:prstClr val="black"/>
                </a:solidFill>
                <a:latin typeface="Calibri"/>
              </a:rPr>
              <a:t>Hear from external speakers.</a:t>
            </a:r>
          </a:p>
          <a:p>
            <a:pPr marL="144670" indent="-144670" defTabSz="192893">
              <a:buFont typeface="Arial" panose="020B0604020202020204" pitchFamily="34" charset="0"/>
              <a:buChar char="•"/>
            </a:pPr>
            <a:r>
              <a:rPr lang="en-GB" sz="1013" dirty="0">
                <a:solidFill>
                  <a:prstClr val="black"/>
                </a:solidFill>
                <a:latin typeface="Calibri"/>
              </a:rPr>
              <a:t>Hear about education opportunities.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9634289" y="4723785"/>
            <a:ext cx="1774343" cy="87171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defTabSz="192893"/>
            <a:r>
              <a:rPr lang="en-GB" sz="1013" b="1" dirty="0">
                <a:solidFill>
                  <a:prstClr val="black"/>
                </a:solidFill>
                <a:latin typeface="Calibri"/>
              </a:rPr>
              <a:t>Quality </a:t>
            </a:r>
          </a:p>
          <a:p>
            <a:pPr defTabSz="192893"/>
            <a:r>
              <a:rPr lang="en-GB" sz="1013" b="1" dirty="0">
                <a:solidFill>
                  <a:prstClr val="black"/>
                </a:solidFill>
                <a:latin typeface="Calibri"/>
              </a:rPr>
              <a:t>Improvement </a:t>
            </a:r>
            <a:r>
              <a:rPr lang="en-GB" sz="1013" b="1" dirty="0" smtClean="0">
                <a:solidFill>
                  <a:prstClr val="black"/>
                </a:solidFill>
                <a:latin typeface="Calibri"/>
              </a:rPr>
              <a:t>Green Team Lead</a:t>
            </a:r>
            <a:endParaRPr lang="en-GB" sz="1013" b="1" dirty="0">
              <a:solidFill>
                <a:prstClr val="black"/>
              </a:solidFill>
              <a:latin typeface="Calibri"/>
            </a:endParaRPr>
          </a:p>
          <a:p>
            <a:pPr marL="171450" indent="-171450" defTabSz="192893">
              <a:buFont typeface="Arial" panose="020B0604020202020204" pitchFamily="34" charset="0"/>
              <a:buChar char="•"/>
            </a:pPr>
            <a:r>
              <a:rPr lang="en-GB" sz="1013" dirty="0" smtClean="0">
                <a:solidFill>
                  <a:prstClr val="black"/>
                </a:solidFill>
                <a:latin typeface="Calibri"/>
              </a:rPr>
              <a:t>QI/Sustainability link</a:t>
            </a:r>
            <a:endParaRPr lang="en-GB" sz="1013" dirty="0">
              <a:solidFill>
                <a:prstClr val="black"/>
              </a:solidFill>
              <a:latin typeface="Calibri"/>
            </a:endParaRPr>
          </a:p>
          <a:p>
            <a:pPr defTabSz="192893"/>
            <a:endParaRPr lang="en-GB" sz="1013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34" name="TextBox 133"/>
          <p:cNvSpPr txBox="1"/>
          <p:nvPr/>
        </p:nvSpPr>
        <p:spPr>
          <a:xfrm>
            <a:off x="4077889" y="4717839"/>
            <a:ext cx="1696024" cy="133934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defTabSz="192893"/>
            <a:r>
              <a:rPr lang="en-GB" sz="1013" b="1" dirty="0" smtClean="0">
                <a:solidFill>
                  <a:prstClr val="black"/>
                </a:solidFill>
                <a:latin typeface="Calibri"/>
              </a:rPr>
              <a:t>2 x Clinical Lead for Environmental Sustainability and Climate Action </a:t>
            </a:r>
          </a:p>
          <a:p>
            <a:pPr defTabSz="192893"/>
            <a:r>
              <a:rPr lang="en-GB" sz="1013" dirty="0" smtClean="0">
                <a:solidFill>
                  <a:prstClr val="black"/>
                </a:solidFill>
                <a:latin typeface="Calibri"/>
              </a:rPr>
              <a:t>reporting to Chief </a:t>
            </a:r>
            <a:r>
              <a:rPr lang="en-GB" sz="1013" dirty="0">
                <a:solidFill>
                  <a:prstClr val="black"/>
                </a:solidFill>
                <a:latin typeface="Calibri"/>
              </a:rPr>
              <a:t>M</a:t>
            </a:r>
            <a:r>
              <a:rPr lang="en-GB" sz="1013" dirty="0" smtClean="0">
                <a:solidFill>
                  <a:prstClr val="black"/>
                </a:solidFill>
                <a:latin typeface="Calibri"/>
              </a:rPr>
              <a:t>edical Officer</a:t>
            </a:r>
          </a:p>
          <a:p>
            <a:pPr marL="144670" indent="-144670" defTabSz="192893">
              <a:buFont typeface="Arial" panose="020B0604020202020204" pitchFamily="34" charset="0"/>
              <a:buChar char="•"/>
            </a:pPr>
            <a:r>
              <a:rPr lang="en-GB" sz="1013" dirty="0" smtClean="0">
                <a:solidFill>
                  <a:prstClr val="black"/>
                </a:solidFill>
                <a:latin typeface="Calibri"/>
              </a:rPr>
              <a:t>London</a:t>
            </a:r>
            <a:endParaRPr lang="en-GB" sz="1013" dirty="0">
              <a:solidFill>
                <a:prstClr val="black"/>
              </a:solidFill>
              <a:latin typeface="Calibri"/>
            </a:endParaRPr>
          </a:p>
          <a:p>
            <a:pPr marL="144670" indent="-144670" defTabSz="192893">
              <a:buFont typeface="Arial" panose="020B0604020202020204" pitchFamily="34" charset="0"/>
              <a:buChar char="•"/>
            </a:pPr>
            <a:r>
              <a:rPr lang="en-GB" sz="1013" dirty="0" smtClean="0">
                <a:solidFill>
                  <a:prstClr val="black"/>
                </a:solidFill>
                <a:latin typeface="Calibri"/>
              </a:rPr>
              <a:t>Luton and Bedfordshire</a:t>
            </a:r>
            <a:endParaRPr lang="en-GB" sz="1013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35" name="TextBox 134"/>
          <p:cNvSpPr txBox="1"/>
          <p:nvPr/>
        </p:nvSpPr>
        <p:spPr>
          <a:xfrm>
            <a:off x="5047096" y="1303428"/>
            <a:ext cx="2960589" cy="87171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defTabSz="192893"/>
            <a:r>
              <a:rPr lang="en-GB" sz="1013" b="1" dirty="0" smtClean="0">
                <a:solidFill>
                  <a:prstClr val="black"/>
                </a:solidFill>
                <a:latin typeface="Calibri"/>
              </a:rPr>
              <a:t>Green team Governance </a:t>
            </a:r>
            <a:r>
              <a:rPr lang="en-GB" sz="1013" b="1" dirty="0">
                <a:solidFill>
                  <a:prstClr val="black"/>
                </a:solidFill>
                <a:latin typeface="Calibri"/>
              </a:rPr>
              <a:t>Group – meets bimonthly </a:t>
            </a:r>
            <a:r>
              <a:rPr lang="en-GB" sz="1013" dirty="0" smtClean="0">
                <a:solidFill>
                  <a:prstClr val="black"/>
                </a:solidFill>
                <a:latin typeface="Calibri"/>
              </a:rPr>
              <a:t>Chaired </a:t>
            </a:r>
            <a:r>
              <a:rPr lang="en-GB" sz="1013" dirty="0">
                <a:solidFill>
                  <a:prstClr val="black"/>
                </a:solidFill>
                <a:latin typeface="Calibri"/>
              </a:rPr>
              <a:t>by </a:t>
            </a:r>
            <a:r>
              <a:rPr lang="en-GB" sz="1013" dirty="0" smtClean="0">
                <a:solidFill>
                  <a:prstClr val="black"/>
                </a:solidFill>
                <a:latin typeface="Calibri"/>
              </a:rPr>
              <a:t>Chief Finance Officer</a:t>
            </a:r>
            <a:endParaRPr lang="en-GB" sz="1013" dirty="0">
              <a:solidFill>
                <a:prstClr val="black"/>
              </a:solidFill>
              <a:latin typeface="Calibri"/>
            </a:endParaRPr>
          </a:p>
          <a:p>
            <a:pPr marL="144670" indent="-144670" defTabSz="192893">
              <a:buFont typeface="Arial" panose="020B0604020202020204" pitchFamily="34" charset="0"/>
              <a:buChar char="•"/>
            </a:pPr>
            <a:r>
              <a:rPr lang="en-GB" sz="1013" dirty="0">
                <a:solidFill>
                  <a:prstClr val="black"/>
                </a:solidFill>
                <a:latin typeface="Calibri"/>
              </a:rPr>
              <a:t>Monitor Progress on Green plan.</a:t>
            </a:r>
          </a:p>
          <a:p>
            <a:pPr marL="144670" indent="-144670" defTabSz="192893">
              <a:buFont typeface="Arial" panose="020B0604020202020204" pitchFamily="34" charset="0"/>
              <a:buChar char="•"/>
            </a:pPr>
            <a:r>
              <a:rPr lang="en-GB" sz="1013" dirty="0">
                <a:solidFill>
                  <a:prstClr val="black"/>
                </a:solidFill>
                <a:latin typeface="Calibri"/>
              </a:rPr>
              <a:t>Report to FBIC</a:t>
            </a:r>
            <a:r>
              <a:rPr lang="en-GB" sz="1013" dirty="0" smtClean="0">
                <a:solidFill>
                  <a:prstClr val="black"/>
                </a:solidFill>
                <a:latin typeface="Calibri"/>
              </a:rPr>
              <a:t>.</a:t>
            </a:r>
          </a:p>
          <a:p>
            <a:pPr marL="144670" indent="-144670" defTabSz="192893">
              <a:buFont typeface="Arial" panose="020B0604020202020204" pitchFamily="34" charset="0"/>
              <a:buChar char="•"/>
            </a:pPr>
            <a:r>
              <a:rPr lang="en-GB" sz="1013" dirty="0" smtClean="0">
                <a:solidFill>
                  <a:prstClr val="black"/>
                </a:solidFill>
                <a:latin typeface="Calibri"/>
              </a:rPr>
              <a:t>Membership in green below</a:t>
            </a:r>
            <a:endParaRPr lang="en-GB" sz="1013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36" name="TextBox 135"/>
          <p:cNvSpPr txBox="1"/>
          <p:nvPr/>
        </p:nvSpPr>
        <p:spPr>
          <a:xfrm>
            <a:off x="5013200" y="2636835"/>
            <a:ext cx="3028380" cy="149521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defTabSz="192893"/>
            <a:r>
              <a:rPr lang="en-GB" sz="1013" b="1" dirty="0" smtClean="0">
                <a:solidFill>
                  <a:prstClr val="black"/>
                </a:solidFill>
                <a:latin typeface="Calibri"/>
              </a:rPr>
              <a:t>Work streams</a:t>
            </a:r>
            <a:endParaRPr lang="en-GB" sz="1013" b="1" dirty="0">
              <a:solidFill>
                <a:prstClr val="black"/>
              </a:solidFill>
              <a:latin typeface="Calibri"/>
            </a:endParaRPr>
          </a:p>
          <a:p>
            <a:pPr defTabSz="192893"/>
            <a:r>
              <a:rPr lang="en-GB" sz="1013" dirty="0">
                <a:solidFill>
                  <a:prstClr val="black"/>
                </a:solidFill>
                <a:latin typeface="Calibri"/>
              </a:rPr>
              <a:t>6 Work streams  with own driver diagrams and projects</a:t>
            </a:r>
          </a:p>
          <a:p>
            <a:pPr marL="144670" indent="-144670" defTabSz="192893">
              <a:buFont typeface="Arial" panose="020B0604020202020204" pitchFamily="34" charset="0"/>
              <a:buChar char="•"/>
            </a:pPr>
            <a:r>
              <a:rPr lang="en-GB" sz="1013" dirty="0">
                <a:solidFill>
                  <a:prstClr val="black"/>
                </a:solidFill>
                <a:latin typeface="Calibri"/>
              </a:rPr>
              <a:t>Workforce and Systems Leadership</a:t>
            </a:r>
          </a:p>
          <a:p>
            <a:pPr marL="144670" indent="-144670" defTabSz="192893">
              <a:buFont typeface="Arial" panose="020B0604020202020204" pitchFamily="34" charset="0"/>
              <a:buChar char="•"/>
            </a:pPr>
            <a:r>
              <a:rPr lang="en-GB" sz="1013" dirty="0">
                <a:solidFill>
                  <a:prstClr val="black"/>
                </a:solidFill>
                <a:latin typeface="Calibri"/>
              </a:rPr>
              <a:t>Travel and Transport</a:t>
            </a:r>
          </a:p>
          <a:p>
            <a:pPr marL="144670" indent="-144670" defTabSz="192893">
              <a:buFont typeface="Arial" panose="020B0604020202020204" pitchFamily="34" charset="0"/>
              <a:buChar char="•"/>
            </a:pPr>
            <a:r>
              <a:rPr lang="en-GB" sz="1013" dirty="0">
                <a:solidFill>
                  <a:prstClr val="black"/>
                </a:solidFill>
                <a:latin typeface="Calibri"/>
              </a:rPr>
              <a:t>Sustainable Models of Care </a:t>
            </a:r>
          </a:p>
          <a:p>
            <a:pPr marL="144670" indent="-144670" defTabSz="192893">
              <a:buFont typeface="Arial" panose="020B0604020202020204" pitchFamily="34" charset="0"/>
              <a:buChar char="•"/>
            </a:pPr>
            <a:r>
              <a:rPr lang="en-GB" sz="1013" dirty="0" smtClean="0">
                <a:solidFill>
                  <a:prstClr val="black"/>
                </a:solidFill>
                <a:latin typeface="Calibri"/>
              </a:rPr>
              <a:t>Procurement</a:t>
            </a:r>
            <a:endParaRPr lang="en-GB" sz="1013" dirty="0">
              <a:solidFill>
                <a:prstClr val="black"/>
              </a:solidFill>
              <a:latin typeface="Calibri"/>
            </a:endParaRPr>
          </a:p>
          <a:p>
            <a:pPr marL="144670" indent="-144670" defTabSz="192893">
              <a:buFont typeface="Arial" panose="020B0604020202020204" pitchFamily="34" charset="0"/>
              <a:buChar char="•"/>
            </a:pPr>
            <a:r>
              <a:rPr lang="en-GB" sz="1013" dirty="0">
                <a:solidFill>
                  <a:prstClr val="black"/>
                </a:solidFill>
                <a:latin typeface="Calibri"/>
              </a:rPr>
              <a:t>Medicines</a:t>
            </a:r>
          </a:p>
          <a:p>
            <a:pPr marL="144670" indent="-144670" defTabSz="192893">
              <a:buFont typeface="Arial" panose="020B0604020202020204" pitchFamily="34" charset="0"/>
              <a:buChar char="•"/>
            </a:pPr>
            <a:r>
              <a:rPr lang="en-GB" sz="1013" dirty="0">
                <a:solidFill>
                  <a:prstClr val="black"/>
                </a:solidFill>
                <a:latin typeface="Calibri"/>
              </a:rPr>
              <a:t>Estates and facilities</a:t>
            </a:r>
          </a:p>
        </p:txBody>
      </p:sp>
      <p:sp>
        <p:nvSpPr>
          <p:cNvPr id="144" name="TextBox 143"/>
          <p:cNvSpPr txBox="1"/>
          <p:nvPr/>
        </p:nvSpPr>
        <p:spPr>
          <a:xfrm>
            <a:off x="5651227" y="460687"/>
            <a:ext cx="1436633" cy="55996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defTabSz="192893"/>
            <a:r>
              <a:rPr lang="en-GB" sz="1013" b="1" dirty="0" smtClean="0">
                <a:solidFill>
                  <a:prstClr val="black"/>
                </a:solidFill>
                <a:latin typeface="Calibri"/>
              </a:rPr>
              <a:t>Report to Finance, Business &amp; Investment Committee (FBIC)</a:t>
            </a:r>
            <a:endParaRPr lang="en-GB" sz="1013" b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771299" y="4735046"/>
            <a:ext cx="1696024" cy="165109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defTabSz="192893"/>
            <a:r>
              <a:rPr lang="en-GB" sz="1013" b="1" dirty="0" smtClean="0">
                <a:solidFill>
                  <a:prstClr val="black"/>
                </a:solidFill>
              </a:rPr>
              <a:t>Sustainability </a:t>
            </a:r>
            <a:r>
              <a:rPr lang="en-GB" sz="1013" b="1" dirty="0">
                <a:solidFill>
                  <a:prstClr val="black"/>
                </a:solidFill>
              </a:rPr>
              <a:t>&amp; Net Zero </a:t>
            </a:r>
            <a:r>
              <a:rPr lang="en-GB" sz="1013" b="1" dirty="0" smtClean="0">
                <a:solidFill>
                  <a:prstClr val="black"/>
                </a:solidFill>
              </a:rPr>
              <a:t>Lead</a:t>
            </a:r>
          </a:p>
          <a:p>
            <a:pPr defTabSz="192893"/>
            <a:endParaRPr lang="en-GB" sz="1013" dirty="0">
              <a:solidFill>
                <a:prstClr val="black"/>
              </a:solidFill>
            </a:endParaRPr>
          </a:p>
          <a:p>
            <a:pPr defTabSz="192893"/>
            <a:r>
              <a:rPr lang="en-GB" sz="1013" b="1" dirty="0" smtClean="0">
                <a:solidFill>
                  <a:prstClr val="black"/>
                </a:solidFill>
              </a:rPr>
              <a:t>Sustainability </a:t>
            </a:r>
            <a:r>
              <a:rPr lang="en-GB" sz="1013" b="1" dirty="0">
                <a:solidFill>
                  <a:prstClr val="black"/>
                </a:solidFill>
              </a:rPr>
              <a:t>&amp; Net Zero </a:t>
            </a:r>
            <a:r>
              <a:rPr lang="en-GB" sz="1013" b="1" dirty="0" smtClean="0">
                <a:solidFill>
                  <a:prstClr val="black"/>
                </a:solidFill>
              </a:rPr>
              <a:t>Officer</a:t>
            </a:r>
          </a:p>
          <a:p>
            <a:pPr marL="171450" indent="-171450" defTabSz="192893">
              <a:buFont typeface="Arial" panose="020B0604020202020204" pitchFamily="34" charset="0"/>
              <a:buChar char="•"/>
            </a:pPr>
            <a:endParaRPr lang="en-GB" sz="1013" dirty="0">
              <a:solidFill>
                <a:prstClr val="black"/>
              </a:solidFill>
            </a:endParaRPr>
          </a:p>
          <a:p>
            <a:pPr defTabSz="192893"/>
            <a:r>
              <a:rPr lang="en-GB" sz="1013" b="1" dirty="0" smtClean="0">
                <a:solidFill>
                  <a:prstClr val="black"/>
                </a:solidFill>
              </a:rPr>
              <a:t>Sustainability &amp; Net Zero </a:t>
            </a:r>
            <a:r>
              <a:rPr lang="en-GB" sz="1013" b="1" dirty="0" smtClean="0">
                <a:solidFill>
                  <a:prstClr val="black"/>
                </a:solidFill>
              </a:rPr>
              <a:t>Officer</a:t>
            </a:r>
          </a:p>
          <a:p>
            <a:pPr defTabSz="192893"/>
            <a:r>
              <a:rPr lang="en-GB" sz="1013" dirty="0">
                <a:solidFill>
                  <a:prstClr val="black"/>
                </a:solidFill>
              </a:rPr>
              <a:t>r</a:t>
            </a:r>
            <a:r>
              <a:rPr lang="en-GB" sz="1013" dirty="0" smtClean="0">
                <a:solidFill>
                  <a:prstClr val="black"/>
                </a:solidFill>
              </a:rPr>
              <a:t>eporting to director of estates and CFO</a:t>
            </a:r>
            <a:endParaRPr lang="en-GB" sz="1013" dirty="0" smtClean="0">
              <a:solidFill>
                <a:prstClr val="black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940879" y="4717839"/>
            <a:ext cx="1696024" cy="40408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defTabSz="192893"/>
            <a:r>
              <a:rPr lang="en-GB" sz="1013" b="1" dirty="0" smtClean="0">
                <a:solidFill>
                  <a:prstClr val="black"/>
                </a:solidFill>
                <a:latin typeface="Calibri"/>
              </a:rPr>
              <a:t>People Participation Lead on Sustainability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247469" y="4717839"/>
            <a:ext cx="1696024" cy="71583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defTabSz="192893"/>
            <a:r>
              <a:rPr lang="en-GB" sz="1013" b="1" dirty="0" smtClean="0">
                <a:solidFill>
                  <a:prstClr val="black"/>
                </a:solidFill>
              </a:rPr>
              <a:t>Financial </a:t>
            </a:r>
            <a:r>
              <a:rPr lang="en-GB" sz="1013" b="1" dirty="0">
                <a:solidFill>
                  <a:prstClr val="black"/>
                </a:solidFill>
              </a:rPr>
              <a:t>Viability Programme </a:t>
            </a:r>
            <a:r>
              <a:rPr lang="en-GB" sz="1013" b="1" dirty="0" smtClean="0">
                <a:solidFill>
                  <a:prstClr val="black"/>
                </a:solidFill>
              </a:rPr>
              <a:t>Manager </a:t>
            </a:r>
            <a:r>
              <a:rPr lang="en-GB" sz="1013" dirty="0" smtClean="0">
                <a:solidFill>
                  <a:prstClr val="black"/>
                </a:solidFill>
              </a:rPr>
              <a:t>reporting to Chief Finance Officer</a:t>
            </a:r>
          </a:p>
        </p:txBody>
      </p:sp>
      <p:sp>
        <p:nvSpPr>
          <p:cNvPr id="29" name="Down Arrow 28"/>
          <p:cNvSpPr/>
          <p:nvPr/>
        </p:nvSpPr>
        <p:spPr>
          <a:xfrm rot="10800000">
            <a:off x="5519845" y="4191584"/>
            <a:ext cx="1968500" cy="4168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2" name="Straight Arrow Connector 21"/>
          <p:cNvCxnSpPr/>
          <p:nvPr/>
        </p:nvCxnSpPr>
        <p:spPr>
          <a:xfrm flipV="1">
            <a:off x="6388397" y="1008761"/>
            <a:ext cx="3473" cy="2649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135" idx="2"/>
            <a:endCxn id="132" idx="0"/>
          </p:cNvCxnSpPr>
          <p:nvPr/>
        </p:nvCxnSpPr>
        <p:spPr>
          <a:xfrm flipH="1">
            <a:off x="3687582" y="2175141"/>
            <a:ext cx="2839809" cy="461694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flipH="1">
            <a:off x="6504093" y="2175141"/>
            <a:ext cx="1" cy="461694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8120807" y="382748"/>
            <a:ext cx="1436633" cy="71583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defTabSz="192893"/>
            <a:r>
              <a:rPr lang="en-GB" sz="1013" b="1" dirty="0" smtClean="0">
                <a:solidFill>
                  <a:prstClr val="black"/>
                </a:solidFill>
                <a:latin typeface="Calibri"/>
              </a:rPr>
              <a:t>Trust Board</a:t>
            </a:r>
          </a:p>
          <a:p>
            <a:pPr defTabSz="192893"/>
            <a:r>
              <a:rPr lang="en-GB" sz="1013" b="1" dirty="0" smtClean="0">
                <a:solidFill>
                  <a:prstClr val="black"/>
                </a:solidFill>
                <a:latin typeface="Calibri"/>
              </a:rPr>
              <a:t>Assurance report from FBIC presented to the Board 6 Monthly</a:t>
            </a:r>
            <a:endParaRPr lang="en-GB" sz="1013" b="1" dirty="0">
              <a:solidFill>
                <a:prstClr val="black"/>
              </a:solidFill>
              <a:latin typeface="Calibri"/>
            </a:endParaRPr>
          </a:p>
        </p:txBody>
      </p:sp>
      <p:cxnSp>
        <p:nvCxnSpPr>
          <p:cNvPr id="61" name="Straight Arrow Connector 60"/>
          <p:cNvCxnSpPr>
            <a:stCxn id="144" idx="3"/>
            <a:endCxn id="60" idx="1"/>
          </p:cNvCxnSpPr>
          <p:nvPr/>
        </p:nvCxnSpPr>
        <p:spPr>
          <a:xfrm flipV="1">
            <a:off x="7087860" y="740667"/>
            <a:ext cx="1032947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8436924" y="2636835"/>
            <a:ext cx="1483745" cy="559961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defTabSz="192893"/>
            <a:r>
              <a:rPr lang="en-GB" sz="1013" b="1" dirty="0" smtClean="0">
                <a:solidFill>
                  <a:prstClr val="black"/>
                </a:solidFill>
                <a:latin typeface="Calibri"/>
              </a:rPr>
              <a:t>External Bodies</a:t>
            </a:r>
          </a:p>
          <a:p>
            <a:pPr marL="144670" indent="-144670" defTabSz="192893">
              <a:buFont typeface="Arial" panose="020B0604020202020204" pitchFamily="34" charset="0"/>
              <a:buChar char="•"/>
            </a:pPr>
            <a:r>
              <a:rPr lang="en-GB" sz="1013" dirty="0" smtClean="0">
                <a:solidFill>
                  <a:prstClr val="black"/>
                </a:solidFill>
                <a:latin typeface="Calibri"/>
              </a:rPr>
              <a:t>NEL ICS/BLMK ICS</a:t>
            </a:r>
          </a:p>
          <a:p>
            <a:pPr marL="144670" indent="-144670" defTabSz="192893">
              <a:buFont typeface="Arial" panose="020B0604020202020204" pitchFamily="34" charset="0"/>
              <a:buChar char="•"/>
            </a:pPr>
            <a:r>
              <a:rPr lang="en-GB" sz="1013" dirty="0" smtClean="0">
                <a:solidFill>
                  <a:prstClr val="black"/>
                </a:solidFill>
                <a:latin typeface="Calibri"/>
              </a:rPr>
              <a:t>Greener NHS Team</a:t>
            </a:r>
            <a:endParaRPr lang="en-GB" sz="1013" dirty="0">
              <a:solidFill>
                <a:prstClr val="black"/>
              </a:solidFill>
              <a:latin typeface="Calibri"/>
            </a:endParaRPr>
          </a:p>
        </p:txBody>
      </p:sp>
      <p:cxnSp>
        <p:nvCxnSpPr>
          <p:cNvPr id="90" name="Straight Arrow Connector 89"/>
          <p:cNvCxnSpPr>
            <a:stCxn id="136" idx="1"/>
            <a:endCxn id="132" idx="3"/>
          </p:cNvCxnSpPr>
          <p:nvPr/>
        </p:nvCxnSpPr>
        <p:spPr>
          <a:xfrm flipH="1" flipV="1">
            <a:off x="4549674" y="3306506"/>
            <a:ext cx="463526" cy="7793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/>
          <p:cNvCxnSpPr>
            <a:stCxn id="68" idx="1"/>
            <a:endCxn id="136" idx="3"/>
          </p:cNvCxnSpPr>
          <p:nvPr/>
        </p:nvCxnSpPr>
        <p:spPr>
          <a:xfrm flipH="1">
            <a:off x="8041580" y="2916816"/>
            <a:ext cx="395344" cy="46762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578710" y="4717839"/>
            <a:ext cx="1501793" cy="71583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defTabSz="192893"/>
            <a:r>
              <a:rPr lang="en-GB" sz="1013" b="1" dirty="0" smtClean="0">
                <a:solidFill>
                  <a:prstClr val="black"/>
                </a:solidFill>
              </a:rPr>
              <a:t>Financial </a:t>
            </a:r>
            <a:r>
              <a:rPr lang="en-GB" sz="1013" b="1" dirty="0">
                <a:solidFill>
                  <a:prstClr val="black"/>
                </a:solidFill>
              </a:rPr>
              <a:t>Viability Programme </a:t>
            </a:r>
            <a:r>
              <a:rPr lang="en-GB" sz="1013" b="1" dirty="0" smtClean="0">
                <a:solidFill>
                  <a:prstClr val="black"/>
                </a:solidFill>
              </a:rPr>
              <a:t>Manager </a:t>
            </a:r>
            <a:r>
              <a:rPr lang="en-GB" sz="1013" dirty="0" smtClean="0">
                <a:solidFill>
                  <a:prstClr val="black"/>
                </a:solidFill>
              </a:rPr>
              <a:t>reporting to Chief Finance Officer</a:t>
            </a:r>
          </a:p>
        </p:txBody>
      </p:sp>
    </p:spTree>
    <p:extLst>
      <p:ext uri="{BB962C8B-B14F-4D97-AF65-F5344CB8AC3E}">
        <p14:creationId xmlns:p14="http://schemas.microsoft.com/office/powerpoint/2010/main" val="206645329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Shannon Smith">
      <a:dk1>
        <a:sysClr val="windowText" lastClr="000000"/>
      </a:dk1>
      <a:lt1>
        <a:sysClr val="window" lastClr="FFFFFF"/>
      </a:lt1>
      <a:dk2>
        <a:srgbClr val="262626"/>
      </a:dk2>
      <a:lt2>
        <a:srgbClr val="E7E6E6"/>
      </a:lt2>
      <a:accent1>
        <a:srgbClr val="FF0030"/>
      </a:accent1>
      <a:accent2>
        <a:srgbClr val="F06463"/>
      </a:accent2>
      <a:accent3>
        <a:srgbClr val="F3EF22"/>
      </a:accent3>
      <a:accent4>
        <a:srgbClr val="2A744A"/>
      </a:accent4>
      <a:accent5>
        <a:srgbClr val="FF0030"/>
      </a:accent5>
      <a:accent6>
        <a:srgbClr val="F3EF22"/>
      </a:accent6>
      <a:hlink>
        <a:srgbClr val="FF0030"/>
      </a:hlink>
      <a:folHlink>
        <a:srgbClr val="FF0030"/>
      </a:folHlink>
    </a:clrScheme>
    <a:fontScheme name="Custom 2">
      <a:majorFont>
        <a:latin typeface="Comic Sans MS"/>
        <a:ea typeface=""/>
        <a:cs typeface=""/>
      </a:majorFont>
      <a:minorFont>
        <a:latin typeface="Calibri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47F679DF-2C39-4631-8027-4294492C1725}" vid="{F9C39169-F391-4B73-9304-F92BE77C0C5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180</Words>
  <Application>Microsoft Office PowerPoint</Application>
  <PresentationFormat>Widescreen</PresentationFormat>
  <Paragraphs>39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Comic Sans MS</vt:lpstr>
      <vt:lpstr>1_Office Theme</vt:lpstr>
      <vt:lpstr>Education Infographic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Lomax Paul</dc:creator>
  <cp:lastModifiedBy>Toll Adam</cp:lastModifiedBy>
  <cp:revision>15</cp:revision>
  <dcterms:created xsi:type="dcterms:W3CDTF">2022-05-03T08:58:29Z</dcterms:created>
  <dcterms:modified xsi:type="dcterms:W3CDTF">2023-10-18T10:19:11Z</dcterms:modified>
</cp:coreProperties>
</file>