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88" d="100"/>
          <a:sy n="88" d="100"/>
        </p:scale>
        <p:origin x="403"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 Amrus (EAST LONDON NHS FOUNDATION TRUST)" userId="20eabdd2-f36c-4d46-a21b-363cf02c3519" providerId="ADAL" clId="{80895B3C-3A74-482B-98CB-AA770F5C033C}"/>
    <pc:docChg chg="modSld">
      <pc:chgData name="ALI, Amrus (EAST LONDON NHS FOUNDATION TRUST)" userId="20eabdd2-f36c-4d46-a21b-363cf02c3519" providerId="ADAL" clId="{80895B3C-3A74-482B-98CB-AA770F5C033C}" dt="2021-11-17T15:57:19.287" v="211" actId="20577"/>
      <pc:docMkLst>
        <pc:docMk/>
      </pc:docMkLst>
      <pc:sldChg chg="modSp mod">
        <pc:chgData name="ALI, Amrus (EAST LONDON NHS FOUNDATION TRUST)" userId="20eabdd2-f36c-4d46-a21b-363cf02c3519" providerId="ADAL" clId="{80895B3C-3A74-482B-98CB-AA770F5C033C}" dt="2021-11-17T15:56:32.643" v="208" actId="1076"/>
        <pc:sldMkLst>
          <pc:docMk/>
          <pc:sldMk cId="872024996" sldId="256"/>
        </pc:sldMkLst>
        <pc:spChg chg="mod">
          <ac:chgData name="ALI, Amrus (EAST LONDON NHS FOUNDATION TRUST)" userId="20eabdd2-f36c-4d46-a21b-363cf02c3519" providerId="ADAL" clId="{80895B3C-3A74-482B-98CB-AA770F5C033C}" dt="2021-11-17T15:56:32.643" v="208" actId="1076"/>
          <ac:spMkLst>
            <pc:docMk/>
            <pc:sldMk cId="872024996" sldId="256"/>
            <ac:spMk id="4" creationId="{90236734-7A02-4441-8BA8-4F5CAED88E07}"/>
          </ac:spMkLst>
        </pc:spChg>
      </pc:sldChg>
      <pc:sldChg chg="modSp mod">
        <pc:chgData name="ALI, Amrus (EAST LONDON NHS FOUNDATION TRUST)" userId="20eabdd2-f36c-4d46-a21b-363cf02c3519" providerId="ADAL" clId="{80895B3C-3A74-482B-98CB-AA770F5C033C}" dt="2021-11-17T15:57:19.287" v="211" actId="20577"/>
        <pc:sldMkLst>
          <pc:docMk/>
          <pc:sldMk cId="1733742983" sldId="257"/>
        </pc:sldMkLst>
        <pc:spChg chg="mod">
          <ac:chgData name="ALI, Amrus (EAST LONDON NHS FOUNDATION TRUST)" userId="20eabdd2-f36c-4d46-a21b-363cf02c3519" providerId="ADAL" clId="{80895B3C-3A74-482B-98CB-AA770F5C033C}" dt="2021-11-17T15:57:05.601" v="209" actId="20577"/>
          <ac:spMkLst>
            <pc:docMk/>
            <pc:sldMk cId="1733742983" sldId="257"/>
            <ac:spMk id="4" creationId="{4C97A431-66C9-49C9-AB90-A5327FB4AF41}"/>
          </ac:spMkLst>
        </pc:spChg>
        <pc:spChg chg="mod">
          <ac:chgData name="ALI, Amrus (EAST LONDON NHS FOUNDATION TRUST)" userId="20eabdd2-f36c-4d46-a21b-363cf02c3519" providerId="ADAL" clId="{80895B3C-3A74-482B-98CB-AA770F5C033C}" dt="2021-11-17T15:57:19.287" v="211" actId="20577"/>
          <ac:spMkLst>
            <pc:docMk/>
            <pc:sldMk cId="1733742983" sldId="257"/>
            <ac:spMk id="5" creationId="{A4D5DBB8-2EB8-44D0-9540-8E497DA47FE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3F2DE-7960-4786-A7FA-F06A19E3853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C050D5F-9C70-483C-A26B-C85091C7F89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63940E0-63DC-4704-8510-68DF1777C0B3}"/>
              </a:ext>
            </a:extLst>
          </p:cNvPr>
          <p:cNvSpPr>
            <a:spLocks noGrp="1"/>
          </p:cNvSpPr>
          <p:nvPr>
            <p:ph type="dt" sz="half" idx="10"/>
          </p:nvPr>
        </p:nvSpPr>
        <p:spPr/>
        <p:txBody>
          <a:bodyPr/>
          <a:lstStyle/>
          <a:p>
            <a:fld id="{259642E3-AEE1-4395-B587-4B500CA7C747}" type="datetimeFigureOut">
              <a:rPr lang="en-GB" smtClean="0"/>
              <a:t>03/10/2023</a:t>
            </a:fld>
            <a:endParaRPr lang="en-GB"/>
          </a:p>
        </p:txBody>
      </p:sp>
      <p:sp>
        <p:nvSpPr>
          <p:cNvPr id="5" name="Footer Placeholder 4">
            <a:extLst>
              <a:ext uri="{FF2B5EF4-FFF2-40B4-BE49-F238E27FC236}">
                <a16:creationId xmlns:a16="http://schemas.microsoft.com/office/drawing/2014/main" id="{91686FDF-5063-410C-BF2B-1A3624A6162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01C157-11C9-4937-B2DC-122A98C15C7A}"/>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2561506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C920B-1093-4790-9E38-A135C8B4A9E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5A18149-0FF5-4F19-A246-ABF91A14EA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9DB3A39-6566-4DFA-972D-5F5F0F06B804}"/>
              </a:ext>
            </a:extLst>
          </p:cNvPr>
          <p:cNvSpPr>
            <a:spLocks noGrp="1"/>
          </p:cNvSpPr>
          <p:nvPr>
            <p:ph type="dt" sz="half" idx="10"/>
          </p:nvPr>
        </p:nvSpPr>
        <p:spPr/>
        <p:txBody>
          <a:bodyPr/>
          <a:lstStyle/>
          <a:p>
            <a:fld id="{259642E3-AEE1-4395-B587-4B500CA7C747}" type="datetimeFigureOut">
              <a:rPr lang="en-GB" smtClean="0"/>
              <a:t>03/10/2023</a:t>
            </a:fld>
            <a:endParaRPr lang="en-GB"/>
          </a:p>
        </p:txBody>
      </p:sp>
      <p:sp>
        <p:nvSpPr>
          <p:cNvPr id="5" name="Footer Placeholder 4">
            <a:extLst>
              <a:ext uri="{FF2B5EF4-FFF2-40B4-BE49-F238E27FC236}">
                <a16:creationId xmlns:a16="http://schemas.microsoft.com/office/drawing/2014/main" id="{047B8131-E2ED-448D-985E-3981BD9160E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02249C0-0C77-4E07-BC09-7F0AAFB803C3}"/>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265506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D09E54B-91A9-4D90-B9F5-C5F8082AE70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BA70916-21E2-4384-86C2-5CDF90F0A5B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CBF1E32-AFAE-4F59-BA36-CF30182A06B8}"/>
              </a:ext>
            </a:extLst>
          </p:cNvPr>
          <p:cNvSpPr>
            <a:spLocks noGrp="1"/>
          </p:cNvSpPr>
          <p:nvPr>
            <p:ph type="dt" sz="half" idx="10"/>
          </p:nvPr>
        </p:nvSpPr>
        <p:spPr/>
        <p:txBody>
          <a:bodyPr/>
          <a:lstStyle/>
          <a:p>
            <a:fld id="{259642E3-AEE1-4395-B587-4B500CA7C747}" type="datetimeFigureOut">
              <a:rPr lang="en-GB" smtClean="0"/>
              <a:t>03/10/2023</a:t>
            </a:fld>
            <a:endParaRPr lang="en-GB"/>
          </a:p>
        </p:txBody>
      </p:sp>
      <p:sp>
        <p:nvSpPr>
          <p:cNvPr id="5" name="Footer Placeholder 4">
            <a:extLst>
              <a:ext uri="{FF2B5EF4-FFF2-40B4-BE49-F238E27FC236}">
                <a16:creationId xmlns:a16="http://schemas.microsoft.com/office/drawing/2014/main" id="{DFA146E2-6868-4AE0-91D5-EDFD5611D8D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880F1F3-54EB-48BB-AB73-349F9AB28CDE}"/>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1179410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87E8E-A242-442B-976B-7E63C6BE0B9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C15C89F-C6AD-4A0C-A33B-CF1690C5751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1F9CC08-D974-48B9-9B40-BB2581D0390F}"/>
              </a:ext>
            </a:extLst>
          </p:cNvPr>
          <p:cNvSpPr>
            <a:spLocks noGrp="1"/>
          </p:cNvSpPr>
          <p:nvPr>
            <p:ph type="dt" sz="half" idx="10"/>
          </p:nvPr>
        </p:nvSpPr>
        <p:spPr/>
        <p:txBody>
          <a:bodyPr/>
          <a:lstStyle/>
          <a:p>
            <a:fld id="{259642E3-AEE1-4395-B587-4B500CA7C747}" type="datetimeFigureOut">
              <a:rPr lang="en-GB" smtClean="0"/>
              <a:t>03/10/2023</a:t>
            </a:fld>
            <a:endParaRPr lang="en-GB"/>
          </a:p>
        </p:txBody>
      </p:sp>
      <p:sp>
        <p:nvSpPr>
          <p:cNvPr id="5" name="Footer Placeholder 4">
            <a:extLst>
              <a:ext uri="{FF2B5EF4-FFF2-40B4-BE49-F238E27FC236}">
                <a16:creationId xmlns:a16="http://schemas.microsoft.com/office/drawing/2014/main" id="{CCBD33BC-B1CF-4759-B349-07B3A1EA7C9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FBD8D02-9645-407D-B2D2-0F5C282EDB78}"/>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2904553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45096-92C8-4B79-9215-3A5478BE01A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7DC4D7C-A8C1-4E28-B978-A90F5F00FAD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1C936FD-BBC5-40A1-B804-B16B1A74E8AE}"/>
              </a:ext>
            </a:extLst>
          </p:cNvPr>
          <p:cNvSpPr>
            <a:spLocks noGrp="1"/>
          </p:cNvSpPr>
          <p:nvPr>
            <p:ph type="dt" sz="half" idx="10"/>
          </p:nvPr>
        </p:nvSpPr>
        <p:spPr/>
        <p:txBody>
          <a:bodyPr/>
          <a:lstStyle/>
          <a:p>
            <a:fld id="{259642E3-AEE1-4395-B587-4B500CA7C747}" type="datetimeFigureOut">
              <a:rPr lang="en-GB" smtClean="0"/>
              <a:t>03/10/2023</a:t>
            </a:fld>
            <a:endParaRPr lang="en-GB"/>
          </a:p>
        </p:txBody>
      </p:sp>
      <p:sp>
        <p:nvSpPr>
          <p:cNvPr id="5" name="Footer Placeholder 4">
            <a:extLst>
              <a:ext uri="{FF2B5EF4-FFF2-40B4-BE49-F238E27FC236}">
                <a16:creationId xmlns:a16="http://schemas.microsoft.com/office/drawing/2014/main" id="{BBA29B9B-86BE-4D0E-B952-BEC7686E92E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AEBD544-7D5F-4F7C-80E2-6028F9C19E54}"/>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3646234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B3D04-E3D4-4693-A1D9-7C40B3CFAD4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9CAAA4C-9DAB-4A74-B043-809C2B21835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7A5A920-5999-40F0-8C2F-3A88581C92D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CE35AE2-1BB6-4E0D-AFAC-2FCDBAACC27D}"/>
              </a:ext>
            </a:extLst>
          </p:cNvPr>
          <p:cNvSpPr>
            <a:spLocks noGrp="1"/>
          </p:cNvSpPr>
          <p:nvPr>
            <p:ph type="dt" sz="half" idx="10"/>
          </p:nvPr>
        </p:nvSpPr>
        <p:spPr/>
        <p:txBody>
          <a:bodyPr/>
          <a:lstStyle/>
          <a:p>
            <a:fld id="{259642E3-AEE1-4395-B587-4B500CA7C747}" type="datetimeFigureOut">
              <a:rPr lang="en-GB" smtClean="0"/>
              <a:t>03/10/2023</a:t>
            </a:fld>
            <a:endParaRPr lang="en-GB"/>
          </a:p>
        </p:txBody>
      </p:sp>
      <p:sp>
        <p:nvSpPr>
          <p:cNvPr id="6" name="Footer Placeholder 5">
            <a:extLst>
              <a:ext uri="{FF2B5EF4-FFF2-40B4-BE49-F238E27FC236}">
                <a16:creationId xmlns:a16="http://schemas.microsoft.com/office/drawing/2014/main" id="{72E696F3-A665-43A3-998D-49E7F27149E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06723EF-65CF-43E0-A13A-CDF04A62A252}"/>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3279901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4948E-27F9-4237-BAA9-7923099115B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20386DA-E6CB-46A0-AABA-25B74AB168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783914-2D61-4611-9276-3455515B9F3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C05C5C9-9B47-47D0-84B1-CF83B30777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5840170-C571-49D1-9032-E6A327D7CD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7E209D8-81EB-4412-8D41-1ECC7775A76D}"/>
              </a:ext>
            </a:extLst>
          </p:cNvPr>
          <p:cNvSpPr>
            <a:spLocks noGrp="1"/>
          </p:cNvSpPr>
          <p:nvPr>
            <p:ph type="dt" sz="half" idx="10"/>
          </p:nvPr>
        </p:nvSpPr>
        <p:spPr/>
        <p:txBody>
          <a:bodyPr/>
          <a:lstStyle/>
          <a:p>
            <a:fld id="{259642E3-AEE1-4395-B587-4B500CA7C747}" type="datetimeFigureOut">
              <a:rPr lang="en-GB" smtClean="0"/>
              <a:t>03/10/2023</a:t>
            </a:fld>
            <a:endParaRPr lang="en-GB"/>
          </a:p>
        </p:txBody>
      </p:sp>
      <p:sp>
        <p:nvSpPr>
          <p:cNvPr id="8" name="Footer Placeholder 7">
            <a:extLst>
              <a:ext uri="{FF2B5EF4-FFF2-40B4-BE49-F238E27FC236}">
                <a16:creationId xmlns:a16="http://schemas.microsoft.com/office/drawing/2014/main" id="{FF9D45CE-FDC1-4544-8CA4-41130F6FC52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8526B98-6C69-45AF-A886-C9349DD13F99}"/>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4084254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63BFD-B0C5-4AE8-9B40-A7C5586614A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DF6022C-FFB8-40B5-8791-F9149814453B}"/>
              </a:ext>
            </a:extLst>
          </p:cNvPr>
          <p:cNvSpPr>
            <a:spLocks noGrp="1"/>
          </p:cNvSpPr>
          <p:nvPr>
            <p:ph type="dt" sz="half" idx="10"/>
          </p:nvPr>
        </p:nvSpPr>
        <p:spPr/>
        <p:txBody>
          <a:bodyPr/>
          <a:lstStyle/>
          <a:p>
            <a:fld id="{259642E3-AEE1-4395-B587-4B500CA7C747}" type="datetimeFigureOut">
              <a:rPr lang="en-GB" smtClean="0"/>
              <a:t>03/10/2023</a:t>
            </a:fld>
            <a:endParaRPr lang="en-GB"/>
          </a:p>
        </p:txBody>
      </p:sp>
      <p:sp>
        <p:nvSpPr>
          <p:cNvPr id="4" name="Footer Placeholder 3">
            <a:extLst>
              <a:ext uri="{FF2B5EF4-FFF2-40B4-BE49-F238E27FC236}">
                <a16:creationId xmlns:a16="http://schemas.microsoft.com/office/drawing/2014/main" id="{B8163EED-A966-481F-B6CD-158E3A2774C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AD23C0E-198B-455E-9B4F-C8124DA0390A}"/>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3030912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130AEC3-5F85-4D3E-844F-4450969FC594}"/>
              </a:ext>
            </a:extLst>
          </p:cNvPr>
          <p:cNvSpPr>
            <a:spLocks noGrp="1"/>
          </p:cNvSpPr>
          <p:nvPr>
            <p:ph type="dt" sz="half" idx="10"/>
          </p:nvPr>
        </p:nvSpPr>
        <p:spPr/>
        <p:txBody>
          <a:bodyPr/>
          <a:lstStyle/>
          <a:p>
            <a:fld id="{259642E3-AEE1-4395-B587-4B500CA7C747}" type="datetimeFigureOut">
              <a:rPr lang="en-GB" smtClean="0"/>
              <a:t>03/10/2023</a:t>
            </a:fld>
            <a:endParaRPr lang="en-GB"/>
          </a:p>
        </p:txBody>
      </p:sp>
      <p:sp>
        <p:nvSpPr>
          <p:cNvPr id="3" name="Footer Placeholder 2">
            <a:extLst>
              <a:ext uri="{FF2B5EF4-FFF2-40B4-BE49-F238E27FC236}">
                <a16:creationId xmlns:a16="http://schemas.microsoft.com/office/drawing/2014/main" id="{C8BE14AB-F522-4797-8A12-D4F0EE20D80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B29869B-FF81-48FC-915D-4620696AE7BB}"/>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1908249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00C19-D9B1-4FEA-AC80-E38FA54AC0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BF70A5C-E391-4DA3-A672-2E44FE390E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0CE8226-907A-406F-A441-3C7AA252FE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6184A9-11F6-4BB8-9EB8-84CECA8A80A2}"/>
              </a:ext>
            </a:extLst>
          </p:cNvPr>
          <p:cNvSpPr>
            <a:spLocks noGrp="1"/>
          </p:cNvSpPr>
          <p:nvPr>
            <p:ph type="dt" sz="half" idx="10"/>
          </p:nvPr>
        </p:nvSpPr>
        <p:spPr/>
        <p:txBody>
          <a:bodyPr/>
          <a:lstStyle/>
          <a:p>
            <a:fld id="{259642E3-AEE1-4395-B587-4B500CA7C747}" type="datetimeFigureOut">
              <a:rPr lang="en-GB" smtClean="0"/>
              <a:t>03/10/2023</a:t>
            </a:fld>
            <a:endParaRPr lang="en-GB"/>
          </a:p>
        </p:txBody>
      </p:sp>
      <p:sp>
        <p:nvSpPr>
          <p:cNvPr id="6" name="Footer Placeholder 5">
            <a:extLst>
              <a:ext uri="{FF2B5EF4-FFF2-40B4-BE49-F238E27FC236}">
                <a16:creationId xmlns:a16="http://schemas.microsoft.com/office/drawing/2014/main" id="{D78207BF-3643-4B23-8B85-A60D27D1041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D08EAF5-BE09-4E8F-8D1D-9203BE9595A6}"/>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3955652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26DE2-5CFB-41DB-A0E0-A2A1EA1C14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C38F4AC-4532-4E3A-BEC0-D77DBF16A0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71564A7-E016-4F9E-81BE-E93DFDBA8D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A92D28-1ACD-4117-96AC-481DB25C003E}"/>
              </a:ext>
            </a:extLst>
          </p:cNvPr>
          <p:cNvSpPr>
            <a:spLocks noGrp="1"/>
          </p:cNvSpPr>
          <p:nvPr>
            <p:ph type="dt" sz="half" idx="10"/>
          </p:nvPr>
        </p:nvSpPr>
        <p:spPr/>
        <p:txBody>
          <a:bodyPr/>
          <a:lstStyle/>
          <a:p>
            <a:fld id="{259642E3-AEE1-4395-B587-4B500CA7C747}" type="datetimeFigureOut">
              <a:rPr lang="en-GB" smtClean="0"/>
              <a:t>03/10/2023</a:t>
            </a:fld>
            <a:endParaRPr lang="en-GB"/>
          </a:p>
        </p:txBody>
      </p:sp>
      <p:sp>
        <p:nvSpPr>
          <p:cNvPr id="6" name="Footer Placeholder 5">
            <a:extLst>
              <a:ext uri="{FF2B5EF4-FFF2-40B4-BE49-F238E27FC236}">
                <a16:creationId xmlns:a16="http://schemas.microsoft.com/office/drawing/2014/main" id="{8C6D8FB5-F7F9-4A0A-A076-D11EBFAD90A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09861B3-7EC7-46D0-935E-4E763D2AD647}"/>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2865604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9EE0E4-454E-4833-87FD-9796D707232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594373E-A2B0-4E4F-9F7C-9ED8B1CA95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61942B8-E62C-42CE-BE7C-4431D81554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9642E3-AEE1-4395-B587-4B500CA7C747}" type="datetimeFigureOut">
              <a:rPr lang="en-GB" smtClean="0"/>
              <a:t>03/10/2023</a:t>
            </a:fld>
            <a:endParaRPr lang="en-GB"/>
          </a:p>
        </p:txBody>
      </p:sp>
      <p:sp>
        <p:nvSpPr>
          <p:cNvPr id="5" name="Footer Placeholder 4">
            <a:extLst>
              <a:ext uri="{FF2B5EF4-FFF2-40B4-BE49-F238E27FC236}">
                <a16:creationId xmlns:a16="http://schemas.microsoft.com/office/drawing/2014/main" id="{FB955EED-1E2A-4178-934F-010C85E1A76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A52EEBE-EBAD-426F-98C6-C03AB098B6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7795A1-5EB9-49E4-8B99-65770C34C8AD}" type="slidenum">
              <a:rPr lang="en-GB" smtClean="0"/>
              <a:t>‹#›</a:t>
            </a:fld>
            <a:endParaRPr lang="en-GB"/>
          </a:p>
        </p:txBody>
      </p:sp>
    </p:spTree>
    <p:extLst>
      <p:ext uri="{BB962C8B-B14F-4D97-AF65-F5344CB8AC3E}">
        <p14:creationId xmlns:p14="http://schemas.microsoft.com/office/powerpoint/2010/main" val="11529319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hyperlink" Target="https://gbr01.safelinks.protection.outlook.com/?url=https%3A%2F%2Fapp.powerbi.com%2Fgroups%2Fme%2Fapps%2Fcb4af33e-764a-4bb9-9bee-73e6bba5d03c%2Freports%2F9da8257e-d965-4a13-82d5-72dcc3e90870%2FReportSection54c009abd81086d24a1a%3Fctid%3Db7a2ec96-1f25-4ba8-b4e2-019abc93697f%26experience%3Dpower-bi%26bookmarkGuid%3DBookmark6908d773546de57ebd6e&amp;data=05%7C01%7Camrus.ali1%40nhs.net%7C1d28711b5700499c149808dbbade0c46%7C37c354b285b047f5b22207b48d774ee3%7C0%7C0%7C638309235063625761%7CUnknown%7CTWFpbGZsb3d8eyJWIjoiMC4wLjAwMDAiLCJQIjoiV2luMzIiLCJBTiI6Ik1haWwiLCJXVCI6Mn0%3D%7C3000%7C%7C%7C&amp;sdata=SBEGdN%2BFAUNZt5oSva9sFOv6i0BwhTk%2FutEjMU9lJts%3D&amp;reserved=0" TargetMode="External"/><Relationship Id="rId2" Type="http://schemas.openxmlformats.org/officeDocument/2006/relationships/hyperlink" Target="https://gbr01.safelinks.protection.outlook.com/?url=https%3A%2F%2Fwww.elft.nhs.uk%2Fintranet%2Fteams-support-me%2Fcorporate-performance%2Fresources-guidance-training&amp;data=05%7C01%7Camrus.ali1%40nhs.net%7C1d28711b5700499c149808dbbade0c46%7C37c354b285b047f5b22207b48d774ee3%7C0%7C0%7C638309235063625761%7CUnknown%7CTWFpbGZsb3d8eyJWIjoiMC4wLjAwMDAiLCJQIjoiV2luMzIiLCJBTiI6Ik1haWwiLCJXVCI6Mn0%3D%7C3000%7C%7C%7C&amp;sdata=2hPNiouaP681U9teuUOd28BFFYxf66jsbM%2BXl2RFjzs%3D&amp;reserved=0" TargetMode="Externa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F5A5072-7B47-4D32-B52A-4EBBF590B8A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715DAF0-AE1B-46C9-8A6B-DB2AA05AB91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6016219D-510E-4184-9090-6D5578A87BD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FF4A713-7B75-4B21-90D7-5AB19547C72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C631C0B-6DA6-4E57-8231-CE32B3434A7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C29501E6-A978-4A61-9689-9085AF97A53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Rectangle 3">
            <a:extLst>
              <a:ext uri="{FF2B5EF4-FFF2-40B4-BE49-F238E27FC236}">
                <a16:creationId xmlns:a16="http://schemas.microsoft.com/office/drawing/2014/main" id="{90236734-7A02-4441-8BA8-4F5CAED88E07}"/>
              </a:ext>
            </a:extLst>
          </p:cNvPr>
          <p:cNvSpPr/>
          <p:nvPr/>
        </p:nvSpPr>
        <p:spPr>
          <a:xfrm>
            <a:off x="374360" y="1618862"/>
            <a:ext cx="10500033" cy="264182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b">
            <a:normAutofit lnSpcReduction="10000"/>
          </a:bodyPr>
          <a:lstStyle/>
          <a:p>
            <a:pPr>
              <a:lnSpc>
                <a:spcPct val="90000"/>
              </a:lnSpc>
              <a:spcBef>
                <a:spcPct val="0"/>
              </a:spcBef>
              <a:spcAft>
                <a:spcPts val="600"/>
              </a:spcAft>
            </a:pPr>
            <a:r>
              <a:rPr lang="en-US" sz="4800" dirty="0">
                <a:solidFill>
                  <a:srgbClr val="FFFFFF"/>
                </a:solidFill>
                <a:latin typeface="Arial" panose="020B0604020202020204" pitchFamily="34" charset="0"/>
                <a:cs typeface="Arial" panose="020B0604020202020204" pitchFamily="34" charset="0"/>
              </a:rPr>
              <a:t>ELFT Protocol to manage </a:t>
            </a:r>
            <a:r>
              <a:rPr lang="en-US" sz="4800" dirty="0" smtClean="0">
                <a:solidFill>
                  <a:srgbClr val="FFFFFF"/>
                </a:solidFill>
                <a:latin typeface="Arial" panose="020B0604020202020204" pitchFamily="34" charset="0"/>
                <a:cs typeface="Arial" panose="020B0604020202020204" pitchFamily="34" charset="0"/>
              </a:rPr>
              <a:t>ELFT service </a:t>
            </a:r>
            <a:r>
              <a:rPr lang="en-US" sz="4800" dirty="0">
                <a:solidFill>
                  <a:srgbClr val="FFFFFF"/>
                </a:solidFill>
                <a:latin typeface="Arial" panose="020B0604020202020204" pitchFamily="34" charset="0"/>
                <a:cs typeface="Arial" panose="020B0604020202020204" pitchFamily="34" charset="0"/>
              </a:rPr>
              <a:t>user admissions to Trust inpatient units outside of normal catchment area </a:t>
            </a:r>
          </a:p>
        </p:txBody>
      </p:sp>
    </p:spTree>
    <p:extLst>
      <p:ext uri="{BB962C8B-B14F-4D97-AF65-F5344CB8AC3E}">
        <p14:creationId xmlns:p14="http://schemas.microsoft.com/office/powerpoint/2010/main" val="87202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C97A431-66C9-49C9-AB90-A5327FB4AF41}"/>
              </a:ext>
            </a:extLst>
          </p:cNvPr>
          <p:cNvSpPr/>
          <p:nvPr/>
        </p:nvSpPr>
        <p:spPr>
          <a:xfrm>
            <a:off x="0" y="0"/>
            <a:ext cx="12192000" cy="485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dirty="0" smtClean="0"/>
              <a:t>ELFT Operational Protocol</a:t>
            </a:r>
            <a:endParaRPr lang="en-GB" sz="2500" b="1" dirty="0"/>
          </a:p>
        </p:txBody>
      </p:sp>
      <p:sp>
        <p:nvSpPr>
          <p:cNvPr id="5" name="TextBox 4">
            <a:extLst>
              <a:ext uri="{FF2B5EF4-FFF2-40B4-BE49-F238E27FC236}">
                <a16:creationId xmlns:a16="http://schemas.microsoft.com/office/drawing/2014/main" id="{A4D5DBB8-2EB8-44D0-9540-8E497DA47FE6}"/>
              </a:ext>
            </a:extLst>
          </p:cNvPr>
          <p:cNvSpPr txBox="1"/>
          <p:nvPr/>
        </p:nvSpPr>
        <p:spPr>
          <a:xfrm>
            <a:off x="95416" y="620219"/>
            <a:ext cx="12096584" cy="5001369"/>
          </a:xfrm>
          <a:prstGeom prst="rect">
            <a:avLst/>
          </a:prstGeom>
          <a:noFill/>
        </p:spPr>
        <p:txBody>
          <a:bodyPr wrap="square" rtlCol="0">
            <a:spAutoFit/>
          </a:bodyPr>
          <a:lstStyle/>
          <a:p>
            <a:pPr lvl="0"/>
            <a:r>
              <a:rPr lang="en-GB" sz="1100" dirty="0">
                <a:latin typeface="Arial" panose="020B0604020202020204" pitchFamily="34" charset="0"/>
                <a:cs typeface="Arial" panose="020B0604020202020204" pitchFamily="34" charset="0"/>
              </a:rPr>
              <a:t>This protocol supports the Trust to maintain continuity of care for adult mental heath service users placed  Out Of </a:t>
            </a:r>
            <a:r>
              <a:rPr lang="en-GB" sz="1100" dirty="0" smtClean="0">
                <a:latin typeface="Arial" panose="020B0604020202020204" pitchFamily="34" charset="0"/>
                <a:cs typeface="Arial" panose="020B0604020202020204" pitchFamily="34" charset="0"/>
              </a:rPr>
              <a:t>Area Placements </a:t>
            </a:r>
            <a:r>
              <a:rPr lang="en-GB" sz="1100" dirty="0">
                <a:latin typeface="Arial" panose="020B0604020202020204" pitchFamily="34" charset="0"/>
                <a:cs typeface="Arial" panose="020B0604020202020204" pitchFamily="34" charset="0"/>
              </a:rPr>
              <a:t>(</a:t>
            </a:r>
            <a:r>
              <a:rPr lang="en-GB" sz="1100" dirty="0" smtClean="0">
                <a:latin typeface="Arial" panose="020B0604020202020204" pitchFamily="34" charset="0"/>
                <a:cs typeface="Arial" panose="020B0604020202020204" pitchFamily="34" charset="0"/>
              </a:rPr>
              <a:t>OAP) </a:t>
            </a:r>
            <a:r>
              <a:rPr lang="en-GB" sz="1100" dirty="0">
                <a:latin typeface="Arial" panose="020B0604020202020204" pitchFamily="34" charset="0"/>
                <a:cs typeface="Arial" panose="020B0604020202020204" pitchFamily="34" charset="0"/>
              </a:rPr>
              <a:t>across East London and Luton and Bedfordshire.</a:t>
            </a:r>
          </a:p>
          <a:p>
            <a:pPr marL="342900" lvl="0" indent="-342900">
              <a:buFont typeface="+mj-lt"/>
              <a:buAutoNum type="arabicPeriod"/>
            </a:pPr>
            <a:endParaRPr lang="en-GB" sz="1100" dirty="0">
              <a:latin typeface="Arial" panose="020B0604020202020204" pitchFamily="34" charset="0"/>
              <a:cs typeface="Arial" panose="020B0604020202020204" pitchFamily="34" charset="0"/>
            </a:endParaRPr>
          </a:p>
          <a:p>
            <a:pPr marL="342900" lvl="0" indent="-342900">
              <a:buFont typeface="+mj-lt"/>
              <a:buAutoNum type="arabicPeriod"/>
            </a:pPr>
            <a:r>
              <a:rPr lang="en-GB" sz="1100" dirty="0">
                <a:latin typeface="Arial" panose="020B0604020202020204" pitchFamily="34" charset="0"/>
                <a:cs typeface="Arial" panose="020B0604020202020204" pitchFamily="34" charset="0"/>
              </a:rPr>
              <a:t>The decision to place a service user </a:t>
            </a:r>
            <a:r>
              <a:rPr lang="en-GB" sz="1100" dirty="0" smtClean="0">
                <a:latin typeface="Arial" panose="020B0604020202020204" pitchFamily="34" charset="0"/>
                <a:cs typeface="Arial" panose="020B0604020202020204" pitchFamily="34" charset="0"/>
              </a:rPr>
              <a:t>OAP </a:t>
            </a:r>
            <a:r>
              <a:rPr lang="en-GB" sz="1100" dirty="0">
                <a:latin typeface="Arial" panose="020B0604020202020204" pitchFamily="34" charset="0"/>
                <a:cs typeface="Arial" panose="020B0604020202020204" pitchFamily="34" charset="0"/>
              </a:rPr>
              <a:t>is only taken as a last resort measure, after all other alternatives have been exhausted to identify bed capacity within local service provision. This includes working closely with Crisis Resolution Home Treatment Teams (CRHTTs) to avoid admissions, and inpatient wards to create capacity and facilitate timely discharge. </a:t>
            </a:r>
          </a:p>
          <a:p>
            <a:pPr marL="342900" lvl="0" indent="-342900">
              <a:buFont typeface="+mj-lt"/>
              <a:buAutoNum type="arabicPeriod"/>
            </a:pPr>
            <a:endParaRPr lang="en-GB" sz="1100" dirty="0">
              <a:latin typeface="Arial" panose="020B0604020202020204" pitchFamily="34" charset="0"/>
              <a:cs typeface="Arial" panose="020B0604020202020204" pitchFamily="34" charset="0"/>
            </a:endParaRPr>
          </a:p>
          <a:p>
            <a:pPr marL="342900" lvl="0" indent="-342900">
              <a:buFont typeface="+mj-lt"/>
              <a:buAutoNum type="arabicPeriod"/>
            </a:pPr>
            <a:r>
              <a:rPr lang="en-GB" sz="1100" dirty="0">
                <a:latin typeface="Arial" panose="020B0604020202020204" pitchFamily="34" charset="0"/>
                <a:cs typeface="Arial" panose="020B0604020202020204" pitchFamily="34" charset="0"/>
              </a:rPr>
              <a:t>Where local admission is not achievable, DSN leads will identify and organise the most suitable placement across Trust adult inpatient services. </a:t>
            </a:r>
            <a:r>
              <a:rPr lang="en-GB" sz="1100" dirty="0" smtClean="0">
                <a:latin typeface="Arial" panose="020B0604020202020204" pitchFamily="34" charset="0"/>
                <a:cs typeface="Arial" panose="020B0604020202020204" pitchFamily="34" charset="0"/>
              </a:rPr>
              <a:t>Where bed </a:t>
            </a:r>
            <a:r>
              <a:rPr lang="en-GB" sz="1100" dirty="0">
                <a:latin typeface="Arial" panose="020B0604020202020204" pitchFamily="34" charset="0"/>
                <a:cs typeface="Arial" panose="020B0604020202020204" pitchFamily="34" charset="0"/>
              </a:rPr>
              <a:t>capacity is not available, external providers will need to be explored.</a:t>
            </a:r>
          </a:p>
          <a:p>
            <a:pPr marL="342900" lvl="0" indent="-342900">
              <a:buFont typeface="+mj-lt"/>
              <a:buAutoNum type="arabicPeriod"/>
            </a:pPr>
            <a:endParaRPr lang="en-GB" sz="1100" dirty="0">
              <a:latin typeface="Arial" panose="020B0604020202020204" pitchFamily="34" charset="0"/>
              <a:cs typeface="Arial" panose="020B0604020202020204" pitchFamily="34" charset="0"/>
            </a:endParaRPr>
          </a:p>
          <a:p>
            <a:pPr marL="342900" lvl="0" indent="-342900">
              <a:buFont typeface="+mj-lt"/>
              <a:buAutoNum type="arabicPeriod"/>
            </a:pPr>
            <a:r>
              <a:rPr lang="en-GB" sz="1100" dirty="0">
                <a:latin typeface="Arial" panose="020B0604020202020204" pitchFamily="34" charset="0"/>
                <a:cs typeface="Arial" panose="020B0604020202020204" pitchFamily="34" charset="0"/>
              </a:rPr>
              <a:t>The responsible admitting team will inform family members and carers of the plan and provide relevant contact details of ward/inpatient unit where service user will receive care and treatment. They will also provide a copy of the leaflet (</a:t>
            </a:r>
            <a:r>
              <a:rPr lang="en-GB" sz="1100" i="1" dirty="0">
                <a:latin typeface="Arial" panose="020B0604020202020204" pitchFamily="34" charset="0"/>
                <a:cs typeface="Arial" panose="020B0604020202020204" pitchFamily="34" charset="0"/>
              </a:rPr>
              <a:t>supporting families and carers to maintain contact with service users placed OOA</a:t>
            </a:r>
            <a:r>
              <a:rPr lang="en-GB" sz="1100" dirty="0">
                <a:latin typeface="Arial" panose="020B0604020202020204" pitchFamily="34" charset="0"/>
                <a:cs typeface="Arial" panose="020B0604020202020204" pitchFamily="34" charset="0"/>
              </a:rPr>
              <a:t>) and explain the process of maintaining regular contact.</a:t>
            </a:r>
          </a:p>
          <a:p>
            <a:pPr marL="342900" lvl="0" indent="-342900">
              <a:buFont typeface="+mj-lt"/>
              <a:buAutoNum type="arabicPeriod"/>
            </a:pPr>
            <a:endParaRPr lang="en-GB" sz="1100" dirty="0">
              <a:latin typeface="Arial" panose="020B0604020202020204" pitchFamily="34" charset="0"/>
              <a:cs typeface="Arial" panose="020B0604020202020204" pitchFamily="34" charset="0"/>
            </a:endParaRPr>
          </a:p>
          <a:p>
            <a:pPr marL="342900" lvl="0" indent="-342900">
              <a:buFont typeface="+mj-lt"/>
              <a:buAutoNum type="arabicPeriod"/>
            </a:pPr>
            <a:r>
              <a:rPr lang="en-GB" sz="1100" dirty="0">
                <a:latin typeface="Arial" panose="020B0604020202020204" pitchFamily="34" charset="0"/>
                <a:cs typeface="Arial" panose="020B0604020202020204" pitchFamily="34" charset="0"/>
              </a:rPr>
              <a:t>Admitting DSN will organise transport and documentation and facilitate transfer to assigned inpatient unit. They will also inform relevant community teams that the service user is known to, so that they can be involved in the care planning process and offer support to service users, families and carers. Services will ensure they have a process in place to support OOA admitting teams identifying the relevant CMHT/community service so they can action referrals in a timely manner as necessary. </a:t>
            </a:r>
          </a:p>
          <a:p>
            <a:pPr marL="342900" lvl="0" indent="-342900">
              <a:buFont typeface="+mj-lt"/>
              <a:buAutoNum type="arabicPeriod"/>
            </a:pPr>
            <a:endParaRPr lang="en-GB" sz="1100" dirty="0">
              <a:latin typeface="Arial" panose="020B0604020202020204" pitchFamily="34" charset="0"/>
              <a:cs typeface="Arial" panose="020B0604020202020204" pitchFamily="34" charset="0"/>
            </a:endParaRPr>
          </a:p>
          <a:p>
            <a:pPr marL="342900" lvl="0" indent="-342900">
              <a:buFont typeface="+mj-lt"/>
              <a:buAutoNum type="arabicPeriod"/>
            </a:pPr>
            <a:r>
              <a:rPr lang="en-GB" sz="1100" dirty="0">
                <a:latin typeface="Arial" panose="020B0604020202020204" pitchFamily="34" charset="0"/>
                <a:cs typeface="Arial" panose="020B0604020202020204" pitchFamily="34" charset="0"/>
              </a:rPr>
              <a:t>The ward/inpatient unit receiving the service user will contact family and carers within 2 hours of admission to update them and provide relevant details to support on-going communication and contact with ward management team. They will ensure that they have received and understood the contents of the leaflet and make necessary arrangements that is requested.</a:t>
            </a:r>
          </a:p>
          <a:p>
            <a:pPr marL="342900" lvl="0" indent="-342900">
              <a:buFont typeface="+mj-lt"/>
              <a:buAutoNum type="arabicPeriod"/>
            </a:pPr>
            <a:endParaRPr lang="en-GB" sz="1100" dirty="0">
              <a:latin typeface="Arial" panose="020B0604020202020204" pitchFamily="34" charset="0"/>
              <a:cs typeface="Arial" panose="020B0604020202020204" pitchFamily="34" charset="0"/>
            </a:endParaRPr>
          </a:p>
          <a:p>
            <a:pPr marL="342900" lvl="0" indent="-342900">
              <a:buFont typeface="+mj-lt"/>
              <a:buAutoNum type="arabicPeriod"/>
            </a:pPr>
            <a:r>
              <a:rPr lang="en-GB" sz="1100" dirty="0">
                <a:latin typeface="Arial" panose="020B0604020202020204" pitchFamily="34" charset="0"/>
                <a:cs typeface="Arial" panose="020B0604020202020204" pitchFamily="34" charset="0"/>
              </a:rPr>
              <a:t>All </a:t>
            </a:r>
            <a:r>
              <a:rPr lang="en-GB" sz="1100" dirty="0" smtClean="0">
                <a:latin typeface="Arial" panose="020B0604020202020204" pitchFamily="34" charset="0"/>
                <a:cs typeface="Arial" panose="020B0604020202020204" pitchFamily="34" charset="0"/>
              </a:rPr>
              <a:t>OAP’s of ELFT service users</a:t>
            </a:r>
            <a:r>
              <a:rPr lang="en-GB" sz="1100" dirty="0" smtClean="0">
                <a:latin typeface="Arial" panose="020B0604020202020204" pitchFamily="34" charset="0"/>
                <a:cs typeface="Arial" panose="020B0604020202020204" pitchFamily="34" charset="0"/>
              </a:rPr>
              <a:t> sent to private beds outside of ELFT should be </a:t>
            </a:r>
            <a:r>
              <a:rPr lang="en-GB" sz="1100" dirty="0" smtClean="0">
                <a:latin typeface="Arial" panose="020B0604020202020204" pitchFamily="34" charset="0"/>
                <a:cs typeface="Arial" panose="020B0604020202020204" pitchFamily="34" charset="0"/>
              </a:rPr>
              <a:t>recorded </a:t>
            </a:r>
            <a:r>
              <a:rPr lang="en-GB" sz="1100" dirty="0">
                <a:latin typeface="Arial" panose="020B0604020202020204" pitchFamily="34" charset="0"/>
                <a:cs typeface="Arial" panose="020B0604020202020204" pitchFamily="34" charset="0"/>
              </a:rPr>
              <a:t>on our DSN reports across the </a:t>
            </a:r>
            <a:r>
              <a:rPr lang="en-GB" sz="1100" dirty="0" smtClean="0">
                <a:latin typeface="Arial" panose="020B0604020202020204" pitchFamily="34" charset="0"/>
                <a:cs typeface="Arial" panose="020B0604020202020204" pitchFamily="34" charset="0"/>
              </a:rPr>
              <a:t>Trust and RIO by discharge coordinator weekday and  DSN/Psychiatric Liaison Team out of hours using the ‘virtual Out Of Area wards’ for Adults, CAMHS, Learning Disability services (see recording guidance below). This </a:t>
            </a:r>
            <a:r>
              <a:rPr lang="en-GB" sz="1100" dirty="0">
                <a:latin typeface="Arial" panose="020B0604020202020204" pitchFamily="34" charset="0"/>
                <a:cs typeface="Arial" panose="020B0604020202020204" pitchFamily="34" charset="0"/>
              </a:rPr>
              <a:t>is used to track the activity and plans to manage flow across the Trust. </a:t>
            </a:r>
          </a:p>
          <a:p>
            <a:pPr marL="342900" lvl="0" indent="-342900">
              <a:buFont typeface="+mj-lt"/>
              <a:buAutoNum type="arabicPeriod"/>
            </a:pPr>
            <a:endParaRPr lang="en-GB" sz="1100" dirty="0">
              <a:latin typeface="Arial" panose="020B0604020202020204" pitchFamily="34" charset="0"/>
              <a:cs typeface="Arial" panose="020B0604020202020204" pitchFamily="34" charset="0"/>
            </a:endParaRPr>
          </a:p>
          <a:p>
            <a:pPr marL="342900" lvl="0" indent="-342900">
              <a:buFont typeface="+mj-lt"/>
              <a:buAutoNum type="arabicPeriod"/>
            </a:pPr>
            <a:r>
              <a:rPr lang="en-GB" sz="1100" dirty="0">
                <a:latin typeface="Arial" panose="020B0604020202020204" pitchFamily="34" charset="0"/>
                <a:cs typeface="Arial" panose="020B0604020202020204" pitchFamily="34" charset="0"/>
              </a:rPr>
              <a:t>All DSNs will monitor service users identified for repatriation and organise beds through leasing with East London/Luton Bedfordshire DSNs to  arrange handover and time for transfer. Arrangements for on-going care and treatment will always take into account views of the service users, families and carers.</a:t>
            </a:r>
          </a:p>
          <a:p>
            <a:pPr marL="342900" lvl="0" indent="-342900">
              <a:buFont typeface="+mj-lt"/>
              <a:buAutoNum type="arabicPeriod"/>
            </a:pPr>
            <a:endParaRPr lang="en-GB" sz="1100" dirty="0">
              <a:latin typeface="Arial" panose="020B0604020202020204" pitchFamily="34" charset="0"/>
              <a:cs typeface="Arial" panose="020B0604020202020204" pitchFamily="34" charset="0"/>
            </a:endParaRPr>
          </a:p>
          <a:p>
            <a:pPr marL="342900" lvl="0" indent="-342900">
              <a:buFont typeface="+mj-lt"/>
              <a:buAutoNum type="arabicPeriod"/>
            </a:pPr>
            <a:r>
              <a:rPr lang="en-GB" sz="1100" dirty="0">
                <a:latin typeface="Arial" panose="020B0604020202020204" pitchFamily="34" charset="0"/>
                <a:cs typeface="Arial" panose="020B0604020202020204" pitchFamily="34" charset="0"/>
              </a:rPr>
              <a:t>To support inpatient bed capacity and flow across the Trust, CRHTT’s will maintain a daily check in with the all wards to confirm repatriation plans for service users admitted OOA in East London or Luton and Bedfordshire. If they are likely to need ongoing inpatient treatment and require transfer back then the CRHTT will highlight this in daily morning huddles . </a:t>
            </a:r>
          </a:p>
          <a:p>
            <a:pPr lvl="0"/>
            <a:endParaRPr lang="en-GB" sz="11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3742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C97A431-66C9-49C9-AB90-A5327FB4AF41}"/>
              </a:ext>
            </a:extLst>
          </p:cNvPr>
          <p:cNvSpPr/>
          <p:nvPr/>
        </p:nvSpPr>
        <p:spPr>
          <a:xfrm>
            <a:off x="0" y="0"/>
            <a:ext cx="12192000" cy="485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dirty="0" smtClean="0"/>
              <a:t>Recording Out of Area Placements in RiO</a:t>
            </a:r>
            <a:endParaRPr lang="en-GB" sz="2500" b="1" dirty="0"/>
          </a:p>
        </p:txBody>
      </p:sp>
      <p:sp>
        <p:nvSpPr>
          <p:cNvPr id="5" name="TextBox 4">
            <a:extLst>
              <a:ext uri="{FF2B5EF4-FFF2-40B4-BE49-F238E27FC236}">
                <a16:creationId xmlns:a16="http://schemas.microsoft.com/office/drawing/2014/main" id="{A4D5DBB8-2EB8-44D0-9540-8E497DA47FE6}"/>
              </a:ext>
            </a:extLst>
          </p:cNvPr>
          <p:cNvSpPr txBox="1"/>
          <p:nvPr/>
        </p:nvSpPr>
        <p:spPr>
          <a:xfrm>
            <a:off x="44241" y="2231466"/>
            <a:ext cx="5569535" cy="2631490"/>
          </a:xfrm>
          <a:prstGeom prst="rect">
            <a:avLst/>
          </a:prstGeom>
          <a:noFill/>
        </p:spPr>
        <p:txBody>
          <a:bodyPr wrap="square" rtlCol="0">
            <a:spAutoFit/>
          </a:bodyPr>
          <a:lstStyle/>
          <a:p>
            <a:pPr marL="228600" lvl="0" indent="-228600">
              <a:buAutoNum type="arabicPeriod"/>
            </a:pPr>
            <a:r>
              <a:rPr lang="en-GB" sz="1100" b="1" dirty="0" smtClean="0">
                <a:solidFill>
                  <a:schemeClr val="accent1"/>
                </a:solidFill>
                <a:latin typeface="Arial" panose="020B0604020202020204" pitchFamily="34" charset="0"/>
                <a:cs typeface="Arial" panose="020B0604020202020204" pitchFamily="34" charset="0"/>
              </a:rPr>
              <a:t>How to Admit a Service User to a Virtual Ward</a:t>
            </a:r>
          </a:p>
          <a:p>
            <a:pPr lvl="0"/>
            <a:r>
              <a:rPr lang="en-GB" sz="1100" dirty="0" smtClean="0">
                <a:latin typeface="Arial" panose="020B0604020202020204" pitchFamily="34" charset="0"/>
                <a:cs typeface="Arial" panose="020B0604020202020204" pitchFamily="34" charset="0"/>
              </a:rPr>
              <a:t>To admit a client, click on an empty bed in Bay 1 and click on “admit”. If all the beds in Bay 1 are occupied use the “overbooking bay”</a:t>
            </a:r>
          </a:p>
          <a:p>
            <a:pPr lvl="0"/>
            <a:endParaRPr lang="en-GB" sz="1100" dirty="0" smtClean="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r>
              <a:rPr lang="en-GB" sz="1100" dirty="0" smtClean="0">
                <a:latin typeface="Arial" panose="020B0604020202020204" pitchFamily="34" charset="0"/>
                <a:cs typeface="Arial" panose="020B0604020202020204" pitchFamily="34" charset="0"/>
              </a:rPr>
              <a:t>Search for the client by name, date of birth and gender, or by the NHS or RiO number.</a:t>
            </a:r>
          </a:p>
          <a:p>
            <a:pPr lvl="0"/>
            <a:r>
              <a:rPr lang="en-GB" sz="1100" dirty="0" smtClean="0">
                <a:latin typeface="Arial" panose="020B0604020202020204" pitchFamily="34" charset="0"/>
                <a:cs typeface="Arial" panose="020B0604020202020204" pitchFamily="34" charset="0"/>
              </a:rPr>
              <a:t>Once you have registered the relevant client the admission page will open. </a:t>
            </a:r>
          </a:p>
          <a:p>
            <a:pPr lvl="0"/>
            <a:endParaRPr lang="en-GB" sz="1100" dirty="0" smtClean="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A4D5DBB8-2EB8-44D0-9540-8E497DA47FE6}"/>
              </a:ext>
            </a:extLst>
          </p:cNvPr>
          <p:cNvSpPr txBox="1"/>
          <p:nvPr/>
        </p:nvSpPr>
        <p:spPr>
          <a:xfrm>
            <a:off x="0" y="550707"/>
            <a:ext cx="12192000" cy="1615827"/>
          </a:xfrm>
          <a:prstGeom prst="rect">
            <a:avLst/>
          </a:prstGeom>
          <a:solidFill>
            <a:schemeClr val="bg1">
              <a:lumMod val="95000"/>
            </a:schemeClr>
          </a:solidFill>
        </p:spPr>
        <p:txBody>
          <a:bodyPr wrap="square" rtlCol="0">
            <a:spAutoFit/>
          </a:bodyPr>
          <a:lstStyle/>
          <a:p>
            <a:pPr lvl="0"/>
            <a:r>
              <a:rPr lang="en-GB" sz="1100" dirty="0" smtClean="0">
                <a:latin typeface="Arial" panose="020B0604020202020204" pitchFamily="34" charset="0"/>
                <a:cs typeface="Arial" panose="020B0604020202020204" pitchFamily="34" charset="0"/>
              </a:rPr>
              <a:t>The ward on RiO has been set up with 3 virtual wards for different specialties that may need to place service users out of area. Services should ensure that they use the most appropriate ward for their respective service users: </a:t>
            </a:r>
          </a:p>
          <a:p>
            <a:pPr marL="285750" lvl="0" indent="-285750">
              <a:buFont typeface="Arial" panose="020B0604020202020204" pitchFamily="34" charset="0"/>
              <a:buChar char="•"/>
            </a:pPr>
            <a:r>
              <a:rPr lang="en-GB" sz="1100" dirty="0" smtClean="0">
                <a:latin typeface="Arial" panose="020B0604020202020204" pitchFamily="34" charset="0"/>
                <a:cs typeface="Arial" panose="020B0604020202020204" pitchFamily="34" charset="0"/>
              </a:rPr>
              <a:t>MH Out of Area Adult</a:t>
            </a:r>
          </a:p>
          <a:p>
            <a:pPr marL="285750" lvl="0" indent="-285750">
              <a:buFont typeface="Arial" panose="020B0604020202020204" pitchFamily="34" charset="0"/>
              <a:buChar char="•"/>
            </a:pPr>
            <a:r>
              <a:rPr lang="en-GB" sz="1100" dirty="0" smtClean="0">
                <a:latin typeface="Arial" panose="020B0604020202020204" pitchFamily="34" charset="0"/>
                <a:cs typeface="Arial" panose="020B0604020202020204" pitchFamily="34" charset="0"/>
              </a:rPr>
              <a:t>MH Out of Area CAMHS</a:t>
            </a:r>
          </a:p>
          <a:p>
            <a:pPr marL="285750" lvl="0" indent="-285750">
              <a:buFont typeface="Arial" panose="020B0604020202020204" pitchFamily="34" charset="0"/>
              <a:buChar char="•"/>
            </a:pPr>
            <a:r>
              <a:rPr lang="en-GB" sz="1100" dirty="0" smtClean="0">
                <a:latin typeface="Arial" panose="020B0604020202020204" pitchFamily="34" charset="0"/>
                <a:cs typeface="Arial" panose="020B0604020202020204" pitchFamily="34" charset="0"/>
              </a:rPr>
              <a:t>MH Out of Area LD</a:t>
            </a:r>
          </a:p>
          <a:p>
            <a:pPr marL="285750" lvl="0" indent="-285750">
              <a:buFont typeface="Arial" panose="020B0604020202020204" pitchFamily="34" charset="0"/>
              <a:buChar char="•"/>
            </a:pPr>
            <a:endParaRPr lang="en-GB" sz="1100" dirty="0" smtClean="0">
              <a:latin typeface="Arial" panose="020B0604020202020204" pitchFamily="34" charset="0"/>
              <a:cs typeface="Arial" panose="020B0604020202020204" pitchFamily="34" charset="0"/>
            </a:endParaRPr>
          </a:p>
          <a:p>
            <a:pPr lvl="0"/>
            <a:r>
              <a:rPr lang="en-GB" sz="1100" dirty="0" smtClean="0">
                <a:latin typeface="Arial" panose="020B0604020202020204" pitchFamily="34" charset="0"/>
                <a:cs typeface="Arial" panose="020B0604020202020204" pitchFamily="34" charset="0"/>
              </a:rPr>
              <a:t>To access this, go to </a:t>
            </a:r>
            <a:r>
              <a:rPr lang="en-GB" sz="1100" b="1" dirty="0" smtClean="0">
                <a:latin typeface="Arial" panose="020B0604020202020204" pitchFamily="34" charset="0"/>
                <a:cs typeface="Arial" panose="020B0604020202020204" pitchFamily="34" charset="0"/>
              </a:rPr>
              <a:t>Menu &gt; Inpatient Management &gt; Wards</a:t>
            </a:r>
            <a:r>
              <a:rPr lang="en-GB" sz="1100" dirty="0" smtClean="0">
                <a:latin typeface="Arial" panose="020B0604020202020204" pitchFamily="34" charset="0"/>
                <a:cs typeface="Arial" panose="020B0604020202020204" pitchFamily="34" charset="0"/>
              </a:rPr>
              <a:t>. </a:t>
            </a:r>
          </a:p>
          <a:p>
            <a:pPr lvl="0"/>
            <a:endParaRPr lang="en-GB" sz="1100" dirty="0" smtClean="0">
              <a:latin typeface="Arial" panose="020B0604020202020204" pitchFamily="34" charset="0"/>
              <a:cs typeface="Arial" panose="020B0604020202020204" pitchFamily="34" charset="0"/>
            </a:endParaRPr>
          </a:p>
          <a:p>
            <a:pPr lvl="0"/>
            <a:r>
              <a:rPr lang="en-GB" sz="1100" dirty="0" smtClean="0">
                <a:latin typeface="Arial" panose="020B0604020202020204" pitchFamily="34" charset="0"/>
                <a:cs typeface="Arial" panose="020B0604020202020204" pitchFamily="34" charset="0"/>
              </a:rPr>
              <a:t>Choose the ward from the drop down menu and click on the bed icon. This will display the current ward view</a:t>
            </a:r>
          </a:p>
        </p:txBody>
      </p:sp>
      <p:pic>
        <p:nvPicPr>
          <p:cNvPr id="8" name="Picture 7"/>
          <p:cNvPicPr/>
          <p:nvPr/>
        </p:nvPicPr>
        <p:blipFill>
          <a:blip r:embed="rId2"/>
          <a:stretch>
            <a:fillRect/>
          </a:stretch>
        </p:blipFill>
        <p:spPr>
          <a:xfrm>
            <a:off x="316761" y="2881018"/>
            <a:ext cx="4996498" cy="1035810"/>
          </a:xfrm>
          <a:prstGeom prst="rect">
            <a:avLst/>
          </a:prstGeom>
        </p:spPr>
      </p:pic>
      <p:pic>
        <p:nvPicPr>
          <p:cNvPr id="9" name="Picture 8"/>
          <p:cNvPicPr/>
          <p:nvPr/>
        </p:nvPicPr>
        <p:blipFill>
          <a:blip r:embed="rId3"/>
          <a:stretch>
            <a:fillRect/>
          </a:stretch>
        </p:blipFill>
        <p:spPr>
          <a:xfrm>
            <a:off x="134309" y="4626709"/>
            <a:ext cx="3185577" cy="2093319"/>
          </a:xfrm>
          <a:prstGeom prst="rect">
            <a:avLst/>
          </a:prstGeom>
        </p:spPr>
      </p:pic>
      <p:sp>
        <p:nvSpPr>
          <p:cNvPr id="2" name="TextBox 1"/>
          <p:cNvSpPr txBox="1"/>
          <p:nvPr/>
        </p:nvSpPr>
        <p:spPr>
          <a:xfrm>
            <a:off x="3319886" y="4350766"/>
            <a:ext cx="2153439" cy="2462213"/>
          </a:xfrm>
          <a:prstGeom prst="rect">
            <a:avLst/>
          </a:prstGeom>
          <a:noFill/>
        </p:spPr>
        <p:txBody>
          <a:bodyPr wrap="square" rtlCol="0">
            <a:spAutoFit/>
          </a:bodyPr>
          <a:lstStyle/>
          <a:p>
            <a:r>
              <a:rPr lang="en-GB" sz="1100" dirty="0" smtClean="0">
                <a:latin typeface="Arial" panose="020B0604020202020204" pitchFamily="34" charset="0"/>
                <a:cs typeface="Arial" panose="020B0604020202020204" pitchFamily="34" charset="0"/>
              </a:rPr>
              <a:t>You will notice additional fields will be visible as soon as you select the consultant and referral source</a:t>
            </a:r>
          </a:p>
          <a:p>
            <a:endParaRPr lang="en-GB" sz="1100" dirty="0">
              <a:latin typeface="Arial" panose="020B0604020202020204" pitchFamily="34" charset="0"/>
              <a:cs typeface="Arial" panose="020B0604020202020204" pitchFamily="34" charset="0"/>
            </a:endParaRPr>
          </a:p>
          <a:p>
            <a:r>
              <a:rPr lang="en-GB" sz="1100" dirty="0" smtClean="0">
                <a:latin typeface="Arial" panose="020B0604020202020204" pitchFamily="34" charset="0"/>
                <a:cs typeface="Arial" panose="020B0604020202020204" pitchFamily="34" charset="0"/>
              </a:rPr>
              <a:t>Please ensure that you complete all of the necessary fields related to admission date/time and admission source/method. </a:t>
            </a:r>
          </a:p>
          <a:p>
            <a:endParaRPr lang="en-GB" sz="1100" dirty="0">
              <a:latin typeface="Arial" panose="020B0604020202020204" pitchFamily="34" charset="0"/>
              <a:cs typeface="Arial" panose="020B0604020202020204" pitchFamily="34" charset="0"/>
            </a:endParaRPr>
          </a:p>
          <a:p>
            <a:r>
              <a:rPr lang="en-GB" sz="1100" dirty="0" smtClean="0">
                <a:latin typeface="Arial" panose="020B0604020202020204" pitchFamily="34" charset="0"/>
                <a:cs typeface="Arial" panose="020B0604020202020204" pitchFamily="34" charset="0"/>
              </a:rPr>
              <a:t>Click “save” and you will return to the ward view and the bed will now be occupied. </a:t>
            </a:r>
            <a:endParaRPr lang="en-GB" sz="110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A4D5DBB8-2EB8-44D0-9540-8E497DA47FE6}"/>
              </a:ext>
            </a:extLst>
          </p:cNvPr>
          <p:cNvSpPr txBox="1"/>
          <p:nvPr/>
        </p:nvSpPr>
        <p:spPr>
          <a:xfrm>
            <a:off x="6105833" y="2273609"/>
            <a:ext cx="5569535" cy="5339923"/>
          </a:xfrm>
          <a:prstGeom prst="rect">
            <a:avLst/>
          </a:prstGeom>
          <a:noFill/>
        </p:spPr>
        <p:txBody>
          <a:bodyPr wrap="square" rtlCol="0">
            <a:spAutoFit/>
          </a:bodyPr>
          <a:lstStyle/>
          <a:p>
            <a:pPr lvl="0"/>
            <a:r>
              <a:rPr lang="en-GB" sz="1100" b="1" dirty="0" smtClean="0">
                <a:solidFill>
                  <a:schemeClr val="accent1"/>
                </a:solidFill>
                <a:latin typeface="Arial" panose="020B0604020202020204" pitchFamily="34" charset="0"/>
                <a:cs typeface="Arial" panose="020B0604020202020204" pitchFamily="34" charset="0"/>
              </a:rPr>
              <a:t>2. How to Discharge a Service User from Virtual Ward</a:t>
            </a:r>
          </a:p>
          <a:p>
            <a:pPr lvl="0"/>
            <a:r>
              <a:rPr lang="en-GB" sz="1100" dirty="0" smtClean="0">
                <a:latin typeface="Arial" panose="020B0604020202020204" pitchFamily="34" charset="0"/>
                <a:cs typeface="Arial" panose="020B0604020202020204" pitchFamily="34" charset="0"/>
              </a:rPr>
              <a:t>To discharge a client, click on the relevant bed. Select Discharge, then Discharge Patient. </a:t>
            </a:r>
          </a:p>
          <a:p>
            <a:pPr lvl="0"/>
            <a:endParaRPr lang="en-GB" sz="1100" dirty="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r>
              <a:rPr lang="en-GB" sz="1100" dirty="0" smtClean="0">
                <a:latin typeface="Arial" panose="020B0604020202020204" pitchFamily="34" charset="0"/>
                <a:cs typeface="Arial" panose="020B0604020202020204" pitchFamily="34" charset="0"/>
              </a:rPr>
              <a:t>Record the discharge date and time and select the method and destination from the drop down list (this helps us understand where the client was discharged to). </a:t>
            </a:r>
          </a:p>
          <a:p>
            <a:pPr lvl="0"/>
            <a:endParaRPr lang="en-GB" sz="1100" dirty="0">
              <a:latin typeface="Arial" panose="020B0604020202020204" pitchFamily="34" charset="0"/>
              <a:cs typeface="Arial" panose="020B0604020202020204" pitchFamily="34" charset="0"/>
            </a:endParaRPr>
          </a:p>
          <a:p>
            <a:pPr lvl="0"/>
            <a:r>
              <a:rPr lang="en-GB" sz="1100" dirty="0" smtClean="0">
                <a:latin typeface="Arial" panose="020B0604020202020204" pitchFamily="34" charset="0"/>
                <a:cs typeface="Arial" panose="020B0604020202020204" pitchFamily="34" charset="0"/>
              </a:rPr>
              <a:t>Please note, you can associate documents to Inpatient Discharge. At the bottom of the page, click on the + next to “No Document Associated”. </a:t>
            </a:r>
          </a:p>
          <a:p>
            <a:pPr lvl="0"/>
            <a:endParaRPr lang="en-GB" sz="1100" dirty="0">
              <a:latin typeface="Arial" panose="020B0604020202020204" pitchFamily="34" charset="0"/>
              <a:cs typeface="Arial" panose="020B0604020202020204" pitchFamily="34" charset="0"/>
            </a:endParaRPr>
          </a:p>
          <a:p>
            <a:pPr lvl="0"/>
            <a:r>
              <a:rPr lang="en-GB" sz="1100" dirty="0" smtClean="0">
                <a:latin typeface="Arial" panose="020B0604020202020204" pitchFamily="34" charset="0"/>
                <a:cs typeface="Arial" panose="020B0604020202020204" pitchFamily="34" charset="0"/>
              </a:rPr>
              <a:t>Services should ensure that discharge data is captured on RiO as soon as possible after the decision to discharge has been taken. </a:t>
            </a:r>
          </a:p>
          <a:p>
            <a:pPr lvl="0"/>
            <a:endParaRPr lang="en-GB" sz="1100" dirty="0" smtClean="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a:latin typeface="Arial" panose="020B0604020202020204" pitchFamily="34" charset="0"/>
              <a:cs typeface="Arial" panose="020B0604020202020204" pitchFamily="34" charset="0"/>
            </a:endParaRPr>
          </a:p>
          <a:p>
            <a:pPr lvl="0"/>
            <a:endParaRPr lang="en-GB" sz="1100" dirty="0">
              <a:latin typeface="Arial" panose="020B0604020202020204" pitchFamily="34" charset="0"/>
              <a:cs typeface="Arial" panose="020B0604020202020204" pitchFamily="34" charset="0"/>
            </a:endParaRPr>
          </a:p>
        </p:txBody>
      </p:sp>
      <p:cxnSp>
        <p:nvCxnSpPr>
          <p:cNvPr id="11" name="Straight Connector 10"/>
          <p:cNvCxnSpPr/>
          <p:nvPr/>
        </p:nvCxnSpPr>
        <p:spPr>
          <a:xfrm>
            <a:off x="5754227" y="2166534"/>
            <a:ext cx="4508" cy="4705816"/>
          </a:xfrm>
          <a:prstGeom prst="line">
            <a:avLst/>
          </a:prstGeom>
          <a:ln w="57150"/>
        </p:spPr>
        <p:style>
          <a:lnRef idx="1">
            <a:schemeClr val="accent1"/>
          </a:lnRef>
          <a:fillRef idx="0">
            <a:schemeClr val="accent1"/>
          </a:fillRef>
          <a:effectRef idx="0">
            <a:schemeClr val="accent1"/>
          </a:effectRef>
          <a:fontRef idx="minor">
            <a:schemeClr val="tx1"/>
          </a:fontRef>
        </p:style>
      </p:cxnSp>
      <p:pic>
        <p:nvPicPr>
          <p:cNvPr id="6" name="Picture 5"/>
          <p:cNvPicPr/>
          <p:nvPr/>
        </p:nvPicPr>
        <p:blipFill>
          <a:blip r:embed="rId4"/>
          <a:stretch>
            <a:fillRect/>
          </a:stretch>
        </p:blipFill>
        <p:spPr>
          <a:xfrm>
            <a:off x="7107619" y="988039"/>
            <a:ext cx="4469112" cy="760161"/>
          </a:xfrm>
          <a:prstGeom prst="rect">
            <a:avLst/>
          </a:prstGeom>
        </p:spPr>
      </p:pic>
      <p:pic>
        <p:nvPicPr>
          <p:cNvPr id="13" name="Picture 12"/>
          <p:cNvPicPr/>
          <p:nvPr/>
        </p:nvPicPr>
        <p:blipFill>
          <a:blip r:embed="rId5"/>
          <a:stretch>
            <a:fillRect/>
          </a:stretch>
        </p:blipFill>
        <p:spPr>
          <a:xfrm>
            <a:off x="6624947" y="3030285"/>
            <a:ext cx="3947466" cy="2007031"/>
          </a:xfrm>
          <a:prstGeom prst="rect">
            <a:avLst/>
          </a:prstGeom>
        </p:spPr>
      </p:pic>
    </p:spTree>
    <p:extLst>
      <p:ext uri="{BB962C8B-B14F-4D97-AF65-F5344CB8AC3E}">
        <p14:creationId xmlns:p14="http://schemas.microsoft.com/office/powerpoint/2010/main" val="3031649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C97A431-66C9-49C9-AB90-A5327FB4AF41}"/>
              </a:ext>
            </a:extLst>
          </p:cNvPr>
          <p:cNvSpPr/>
          <p:nvPr/>
        </p:nvSpPr>
        <p:spPr>
          <a:xfrm>
            <a:off x="0" y="0"/>
            <a:ext cx="12192000" cy="485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dirty="0" smtClean="0"/>
              <a:t>How to monitor Out of Area Admissions and Discharges</a:t>
            </a:r>
            <a:endParaRPr lang="en-GB" sz="2500" b="1" dirty="0"/>
          </a:p>
        </p:txBody>
      </p:sp>
      <p:sp>
        <p:nvSpPr>
          <p:cNvPr id="12" name="TextBox 11">
            <a:extLst>
              <a:ext uri="{FF2B5EF4-FFF2-40B4-BE49-F238E27FC236}">
                <a16:creationId xmlns:a16="http://schemas.microsoft.com/office/drawing/2014/main" id="{A4D5DBB8-2EB8-44D0-9540-8E497DA47FE6}"/>
              </a:ext>
            </a:extLst>
          </p:cNvPr>
          <p:cNvSpPr txBox="1"/>
          <p:nvPr/>
        </p:nvSpPr>
        <p:spPr>
          <a:xfrm>
            <a:off x="0" y="550707"/>
            <a:ext cx="12192000" cy="1415772"/>
          </a:xfrm>
          <a:prstGeom prst="rect">
            <a:avLst/>
          </a:prstGeom>
          <a:solidFill>
            <a:schemeClr val="bg1">
              <a:lumMod val="95000"/>
            </a:schemeClr>
          </a:solidFill>
        </p:spPr>
        <p:txBody>
          <a:bodyPr wrap="square" rtlCol="0">
            <a:spAutoFit/>
          </a:bodyPr>
          <a:lstStyle/>
          <a:p>
            <a:pPr lvl="0"/>
            <a:r>
              <a:rPr lang="en-GB" sz="1100" dirty="0" smtClean="0">
                <a:latin typeface="Arial" panose="020B0604020202020204" pitchFamily="34" charset="0"/>
                <a:cs typeface="Arial" panose="020B0604020202020204" pitchFamily="34" charset="0"/>
              </a:rPr>
              <a:t>You will need access to the </a:t>
            </a:r>
            <a:r>
              <a:rPr lang="en-GB" sz="1100" dirty="0" err="1" smtClean="0">
                <a:latin typeface="Arial" panose="020B0604020202020204" pitchFamily="34" charset="0"/>
                <a:cs typeface="Arial" panose="020B0604020202020204" pitchFamily="34" charset="0"/>
              </a:rPr>
              <a:t>PowerBI</a:t>
            </a:r>
            <a:r>
              <a:rPr lang="en-GB" sz="1100" dirty="0" smtClean="0">
                <a:latin typeface="Arial" panose="020B0604020202020204" pitchFamily="34" charset="0"/>
                <a:cs typeface="Arial" panose="020B0604020202020204" pitchFamily="34" charset="0"/>
              </a:rPr>
              <a:t> Inpatient App. You can request access by logging a request through the IT Portal Application. Following are direct links to reporting services reports. Further resources can be found using the links below: </a:t>
            </a:r>
          </a:p>
          <a:p>
            <a:pPr lvl="0"/>
            <a:endParaRPr lang="en-GB" sz="1100" dirty="0">
              <a:latin typeface="Arial" panose="020B0604020202020204" pitchFamily="34" charset="0"/>
              <a:cs typeface="Arial" panose="020B0604020202020204" pitchFamily="34" charset="0"/>
            </a:endParaRPr>
          </a:p>
          <a:p>
            <a:endParaRPr lang="en-GB" sz="1050" dirty="0">
              <a:latin typeface="Arial "/>
            </a:endParaRPr>
          </a:p>
          <a:p>
            <a:r>
              <a:rPr lang="en-GB" sz="1050" u="sng" dirty="0">
                <a:latin typeface="Arial "/>
                <a:hlinkClick r:id="rId2"/>
              </a:rPr>
              <a:t>Resources for Out of Area Placements</a:t>
            </a:r>
            <a:r>
              <a:rPr lang="en-GB" sz="1050" u="sng" dirty="0">
                <a:latin typeface="Arial "/>
              </a:rPr>
              <a:t> (Videos &amp; Protocols)</a:t>
            </a:r>
            <a:endParaRPr lang="en-GB" sz="1050" dirty="0">
              <a:latin typeface="Arial "/>
            </a:endParaRPr>
          </a:p>
          <a:p>
            <a:r>
              <a:rPr lang="en-GB" sz="1050" dirty="0">
                <a:latin typeface="Arial "/>
              </a:rPr>
              <a:t> </a:t>
            </a:r>
          </a:p>
          <a:p>
            <a:r>
              <a:rPr lang="en-GB" sz="1050" u="sng" dirty="0">
                <a:latin typeface="Arial "/>
                <a:hlinkClick r:id="rId3"/>
              </a:rPr>
              <a:t>PowerBI Out of Area Report</a:t>
            </a:r>
            <a:endParaRPr lang="en-GB" sz="1050" dirty="0">
              <a:latin typeface="Arial "/>
            </a:endParaRPr>
          </a:p>
          <a:p>
            <a:pPr lvl="0"/>
            <a:endParaRPr lang="en-GB" sz="1100" dirty="0" smtClean="0">
              <a:latin typeface="Arial" panose="020B0604020202020204" pitchFamily="34" charset="0"/>
              <a:cs typeface="Arial" panose="020B0604020202020204" pitchFamily="34" charset="0"/>
            </a:endParaRPr>
          </a:p>
        </p:txBody>
      </p:sp>
      <p:sp>
        <p:nvSpPr>
          <p:cNvPr id="3"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102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3157" y="2176029"/>
            <a:ext cx="7324443" cy="442310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14" name="Rectangle 3"/>
          <p:cNvSpPr>
            <a:spLocks noChangeArrowheads="1"/>
          </p:cNvSpPr>
          <p:nvPr/>
        </p:nvSpPr>
        <p:spPr bwMode="auto">
          <a:xfrm>
            <a:off x="0" y="35560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7" name="Picture 6"/>
          <p:cNvPicPr/>
          <p:nvPr/>
        </p:nvPicPr>
        <p:blipFill>
          <a:blip r:embed="rId5">
            <a:extLst>
              <a:ext uri="{28A0092B-C50C-407E-A947-70E740481C1C}">
                <a14:useLocalDpi xmlns:a14="http://schemas.microsoft.com/office/drawing/2010/main" val="0"/>
              </a:ext>
            </a:extLst>
          </a:blip>
          <a:srcRect/>
          <a:stretch>
            <a:fillRect/>
          </a:stretch>
        </p:blipFill>
        <p:spPr bwMode="auto">
          <a:xfrm>
            <a:off x="5324475" y="4752975"/>
            <a:ext cx="6610350" cy="196215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2" name="TextBox 1"/>
          <p:cNvSpPr txBox="1"/>
          <p:nvPr/>
        </p:nvSpPr>
        <p:spPr>
          <a:xfrm>
            <a:off x="8229600" y="2619375"/>
            <a:ext cx="3476625" cy="646331"/>
          </a:xfrm>
          <a:prstGeom prst="rect">
            <a:avLst/>
          </a:prstGeom>
          <a:noFill/>
        </p:spPr>
        <p:txBody>
          <a:bodyPr wrap="square" rtlCol="0">
            <a:spAutoFit/>
          </a:bodyPr>
          <a:lstStyle/>
          <a:p>
            <a:r>
              <a:rPr lang="en-GB" dirty="0" smtClean="0"/>
              <a:t>OAP data is available through  “Flow Page”  and “Task View” </a:t>
            </a:r>
            <a:endParaRPr lang="en-GB" dirty="0"/>
          </a:p>
        </p:txBody>
      </p:sp>
    </p:spTree>
    <p:extLst>
      <p:ext uri="{BB962C8B-B14F-4D97-AF65-F5344CB8AC3E}">
        <p14:creationId xmlns:p14="http://schemas.microsoft.com/office/powerpoint/2010/main" val="12226997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443C2323332F645BA0739A2E6D81325" ma:contentTypeVersion="17" ma:contentTypeDescription="Create a new document." ma:contentTypeScope="" ma:versionID="8ab74f5719b779b7cb54575108184496">
  <xsd:schema xmlns:xsd="http://www.w3.org/2001/XMLSchema" xmlns:xs="http://www.w3.org/2001/XMLSchema" xmlns:p="http://schemas.microsoft.com/office/2006/metadata/properties" xmlns:ns1="http://schemas.microsoft.com/sharepoint/v3" xmlns:ns3="e6f6b21c-4f27-41cf-a6e3-e714d6815eb7" xmlns:ns4="fc70771d-9e94-4fbc-ae7d-f3ce13f5ba94" targetNamespace="http://schemas.microsoft.com/office/2006/metadata/properties" ma:root="true" ma:fieldsID="99d26455280e174be0b909a61baf5c0b" ns1:_="" ns3:_="" ns4:_="">
    <xsd:import namespace="http://schemas.microsoft.com/sharepoint/v3"/>
    <xsd:import namespace="e6f6b21c-4f27-41cf-a6e3-e714d6815eb7"/>
    <xsd:import namespace="fc70771d-9e94-4fbc-ae7d-f3ce13f5ba94"/>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4:SharedWithUsers" minOccurs="0"/>
                <xsd:element ref="ns4:SharedWithDetails" minOccurs="0"/>
                <xsd:element ref="ns4:SharingHintHash" minOccurs="0"/>
                <xsd:element ref="ns1:_ip_UnifiedCompliancePolicyProperties" minOccurs="0"/>
                <xsd:element ref="ns1:_ip_UnifiedCompliancePolicyUIAction" minOccurs="0"/>
                <xsd:element ref="ns3:MediaServiceAutoKeyPoints" minOccurs="0"/>
                <xsd:element ref="ns3:MediaServiceKeyPoints" minOccurs="0"/>
                <xsd:element ref="ns3:MediaServiceDateTaken" minOccurs="0"/>
                <xsd:element ref="ns3:MediaServiceGenerationTime" minOccurs="0"/>
                <xsd:element ref="ns3:MediaServiceEventHashCode" minOccurs="0"/>
                <xsd:element ref="ns3:MediaLengthInSeconds" minOccurs="0"/>
                <xsd:element ref="ns3:_activity"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6f6b21c-4f27-41cf-a6e3-e714d6815e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LengthInSeconds" ma:index="22" nillable="true" ma:displayName="Length (seconds)" ma:internalName="MediaLengthInSeconds" ma:readOnly="true">
      <xsd:simpleType>
        <xsd:restriction base="dms:Unknown"/>
      </xsd:simpleType>
    </xsd:element>
    <xsd:element name="_activity" ma:index="23" nillable="true" ma:displayName="_activity" ma:hidden="true" ma:internalName="_activity">
      <xsd:simpleType>
        <xsd:restriction base="dms:Not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c70771d-9e94-4fbc-ae7d-f3ce13f5ba94"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_activity xmlns="e6f6b21c-4f27-41cf-a6e3-e714d6815eb7"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6FEA2E1-A6D1-468E-A1B6-070A8A02F0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6f6b21c-4f27-41cf-a6e3-e714d6815eb7"/>
    <ds:schemaRef ds:uri="fc70771d-9e94-4fbc-ae7d-f3ce13f5ba9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E8BAB8A-94F7-4FBF-B280-80ED57F23039}">
  <ds:schemaRefs>
    <ds:schemaRef ds:uri="e6f6b21c-4f27-41cf-a6e3-e714d6815eb7"/>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microsoft.com/sharepoint/v3"/>
    <ds:schemaRef ds:uri="http://schemas.openxmlformats.org/package/2006/metadata/core-properties"/>
    <ds:schemaRef ds:uri="http://purl.org/dc/terms/"/>
    <ds:schemaRef ds:uri="fc70771d-9e94-4fbc-ae7d-f3ce13f5ba94"/>
    <ds:schemaRef ds:uri="http://www.w3.org/XML/1998/namespace"/>
    <ds:schemaRef ds:uri="http://purl.org/dc/dcmitype/"/>
  </ds:schemaRefs>
</ds:datastoreItem>
</file>

<file path=customXml/itemProps3.xml><?xml version="1.0" encoding="utf-8"?>
<ds:datastoreItem xmlns:ds="http://schemas.openxmlformats.org/officeDocument/2006/customXml" ds:itemID="{25FB3E94-EB41-4DC8-9C7F-0BD63AC601B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108</TotalTime>
  <Words>967</Words>
  <Application>Microsoft Office PowerPoint</Application>
  <PresentationFormat>Widescreen</PresentationFormat>
  <Paragraphs>77</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Arial </vt:lpstr>
      <vt:lpstr>Calibri</vt:lpstr>
      <vt:lpstr>Calibri Light</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 Amrus (EAST LONDON NHS FOUNDATION TRUST)</dc:creator>
  <cp:lastModifiedBy>Amrus Ali</cp:lastModifiedBy>
  <cp:revision>18</cp:revision>
  <dcterms:created xsi:type="dcterms:W3CDTF">2021-07-13T17:30:02Z</dcterms:created>
  <dcterms:modified xsi:type="dcterms:W3CDTF">2023-10-03T12:10:16Z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0x0101006443C2323332F645BA0739A2E6D81325</vt:lpwstr>
  </property>
</Properties>
</file>