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4"/>
  </p:sldMasterIdLst>
  <p:sldIdLst>
    <p:sldId id="259" r:id="rId5"/>
    <p:sldId id="260" r:id="rId6"/>
  </p:sldIdLst>
  <p:sldSz cx="12192000" cy="6858000"/>
  <p:notesSz cx="12192000" cy="6858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imon Courage" initials="SC" lastIdx="13" clrIdx="0">
    <p:extLst>
      <p:ext uri="{19B8F6BF-5375-455C-9EA6-DF929625EA0E}">
        <p15:presenceInfo xmlns:p15="http://schemas.microsoft.com/office/powerpoint/2012/main" userId="S::Simon.Courage@allocatesoftware.com::6e5ac534-d12d-46fd-95bd-1066d0d57241" providerId="AD"/>
      </p:ext>
    </p:extLst>
  </p:cmAuthor>
  <p:cmAuthor id="2" name="Lisa Harries" initials="LH" lastIdx="1" clrIdx="1">
    <p:extLst>
      <p:ext uri="{19B8F6BF-5375-455C-9EA6-DF929625EA0E}">
        <p15:presenceInfo xmlns:p15="http://schemas.microsoft.com/office/powerpoint/2012/main" userId="S::lisa.harries@allocatesoftware.com::9330e657-5edd-44ad-889d-d7a093123da3" providerId="AD"/>
      </p:ext>
    </p:extLst>
  </p:cmAuthor>
  <p:cmAuthor id="3" name="Jane Wanniaratchy" initials="JW" lastIdx="1" clrIdx="2">
    <p:extLst>
      <p:ext uri="{19B8F6BF-5375-455C-9EA6-DF929625EA0E}">
        <p15:presenceInfo xmlns:p15="http://schemas.microsoft.com/office/powerpoint/2012/main" userId="S::Jane.Wanniaratchy@allocatesoftware.com::fdb01805-77fa-47ed-bbf9-100ca6ff7b8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3CF3A4-5A83-43B0-8425-72A393A3A3B4}" v="1" dt="2022-01-07T14:14:47.579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tags" Target="tags/tag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62049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62666A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87684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62666A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93385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62666A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11415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35274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14299" y="151003"/>
            <a:ext cx="3754120" cy="452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62666A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07D4770-74A5-CF9C-211A-9307704A2F8C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315" y="6239632"/>
            <a:ext cx="2604939" cy="619516"/>
          </a:xfrm>
          <a:prstGeom prst="rect">
            <a:avLst/>
          </a:prstGeom>
        </p:spPr>
      </p:pic>
    </p:spTree>
    <p:custDataLst>
      <p:tags r:id="rId7"/>
    </p:custDataLst>
    <p:extLst>
      <p:ext uri="{BB962C8B-B14F-4D97-AF65-F5344CB8AC3E}">
        <p14:creationId xmlns:p14="http://schemas.microsoft.com/office/powerpoint/2010/main" val="831223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8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9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461524" y="115492"/>
            <a:ext cx="6853675" cy="443070"/>
          </a:xfrm>
          <a:prstGeom prst="rect">
            <a:avLst/>
          </a:prstGeom>
        </p:spPr>
        <p:txBody>
          <a:bodyPr vert="horz" wrap="square" lIns="0" tIns="12065" rIns="0" bIns="0" rtlCol="0" anchor="t">
            <a:spAutoFit/>
          </a:bodyPr>
          <a:lstStyle/>
          <a:p>
            <a:pPr marL="12700">
              <a:spcBef>
                <a:spcPts val="95"/>
              </a:spcBef>
            </a:pPr>
            <a:r>
              <a:rPr lang="en-GB" spc="-20" dirty="0"/>
              <a:t>Loop</a:t>
            </a:r>
            <a:r>
              <a:rPr lang="en-US" spc="-20" dirty="0"/>
              <a:t> – Request Duties</a:t>
            </a:r>
            <a:endParaRPr spc="-5" dirty="0"/>
          </a:p>
        </p:txBody>
      </p:sp>
      <p:sp>
        <p:nvSpPr>
          <p:cNvPr id="23" name="object 23"/>
          <p:cNvSpPr txBox="1"/>
          <p:nvPr/>
        </p:nvSpPr>
        <p:spPr>
          <a:xfrm>
            <a:off x="10389469" y="6415227"/>
            <a:ext cx="1595382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0" spc="-5" dirty="0">
                <a:solidFill>
                  <a:srgbClr val="8F1FF7"/>
                </a:solidFill>
                <a:latin typeface="Calibri Light"/>
                <a:cs typeface="Calibri Light"/>
              </a:rPr>
              <a:t>ALL</a:t>
            </a:r>
            <a:r>
              <a:rPr lang="en-US" sz="1400" b="0" spc="-5" dirty="0">
                <a:solidFill>
                  <a:srgbClr val="8F1FF7"/>
                </a:solidFill>
                <a:latin typeface="Calibri Light"/>
                <a:cs typeface="Calibri Light"/>
              </a:rPr>
              <a:t>1</a:t>
            </a:r>
            <a:r>
              <a:rPr sz="1400" b="0" spc="-5" dirty="0">
                <a:solidFill>
                  <a:srgbClr val="8F1FF7"/>
                </a:solidFill>
                <a:latin typeface="Calibri Light"/>
                <a:cs typeface="Calibri Light"/>
              </a:rPr>
              <a:t>.</a:t>
            </a:r>
            <a:r>
              <a:rPr lang="en-US" sz="1400" b="0" spc="-5" dirty="0">
                <a:solidFill>
                  <a:srgbClr val="8F1FF7"/>
                </a:solidFill>
                <a:latin typeface="Calibri Light"/>
                <a:cs typeface="Calibri Light"/>
              </a:rPr>
              <a:t>1</a:t>
            </a:r>
            <a:r>
              <a:rPr sz="1400" b="0" spc="-5" dirty="0">
                <a:solidFill>
                  <a:srgbClr val="8F1FF7"/>
                </a:solidFill>
                <a:latin typeface="Calibri Light"/>
                <a:cs typeface="Calibri Light"/>
              </a:rPr>
              <a:t> </a:t>
            </a:r>
            <a:r>
              <a:rPr lang="en-US" sz="1400" b="0" spc="-5" dirty="0">
                <a:solidFill>
                  <a:srgbClr val="8F1FF7"/>
                </a:solidFill>
                <a:latin typeface="Calibri Light"/>
                <a:cs typeface="Calibri Light"/>
              </a:rPr>
              <a:t>April 2023</a:t>
            </a:r>
            <a:endParaRPr sz="1400" dirty="0">
              <a:latin typeface="Calibri Light"/>
              <a:cs typeface="Calibri Light"/>
            </a:endParaRPr>
          </a:p>
        </p:txBody>
      </p:sp>
      <p:sp>
        <p:nvSpPr>
          <p:cNvPr id="36" name="object 13">
            <a:extLst>
              <a:ext uri="{FF2B5EF4-FFF2-40B4-BE49-F238E27FC236}">
                <a16:creationId xmlns:a16="http://schemas.microsoft.com/office/drawing/2014/main" id="{5E732CD2-1F6E-4249-AD5F-75194C6E26A0}"/>
              </a:ext>
            </a:extLst>
          </p:cNvPr>
          <p:cNvSpPr txBox="1"/>
          <p:nvPr/>
        </p:nvSpPr>
        <p:spPr>
          <a:xfrm>
            <a:off x="3508795" y="765539"/>
            <a:ext cx="1915072" cy="395621"/>
          </a:xfrm>
          <a:prstGeom prst="rect">
            <a:avLst/>
          </a:prstGeom>
        </p:spPr>
        <p:txBody>
          <a:bodyPr vert="horz" wrap="square" lIns="0" tIns="13335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GB" sz="1400" dirty="0">
                <a:solidFill>
                  <a:srgbClr val="62666A"/>
                </a:solidFill>
                <a:latin typeface="Calibri Light"/>
                <a:cs typeface="Calibri Light"/>
              </a:rPr>
              <a:t>2</a:t>
            </a: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GB" sz="1000" spc="-5" dirty="0">
                <a:solidFill>
                  <a:srgbClr val="62666A"/>
                </a:solidFill>
                <a:latin typeface="Calibri Light"/>
                <a:cs typeface="Calibri Light"/>
              </a:rPr>
              <a:t>Select a </a:t>
            </a:r>
            <a:r>
              <a:rPr lang="en-GB" sz="1000" b="1" spc="-5" dirty="0">
                <a:solidFill>
                  <a:srgbClr val="62666A"/>
                </a:solidFill>
                <a:latin typeface="Calibri Light"/>
                <a:cs typeface="Calibri Light"/>
              </a:rPr>
              <a:t>date range</a:t>
            </a:r>
            <a:r>
              <a:rPr lang="en-GB" sz="1000" spc="-5" dirty="0">
                <a:solidFill>
                  <a:srgbClr val="62666A"/>
                </a:solidFill>
                <a:latin typeface="Calibri Light"/>
                <a:cs typeface="Calibri Light"/>
              </a:rPr>
              <a:t>.</a:t>
            </a:r>
            <a:endParaRPr lang="en-GB" sz="1000" b="1" spc="-5" dirty="0">
              <a:solidFill>
                <a:srgbClr val="62666A"/>
              </a:solidFill>
              <a:latin typeface="Calibri Light"/>
              <a:cs typeface="Calibri Light"/>
            </a:endParaRPr>
          </a:p>
        </p:txBody>
      </p:sp>
      <p:sp>
        <p:nvSpPr>
          <p:cNvPr id="11" name="object 13">
            <a:extLst>
              <a:ext uri="{FF2B5EF4-FFF2-40B4-BE49-F238E27FC236}">
                <a16:creationId xmlns:a16="http://schemas.microsoft.com/office/drawing/2014/main" id="{3D4356F8-55EF-46C0-905C-4B680E6ADDF9}"/>
              </a:ext>
            </a:extLst>
          </p:cNvPr>
          <p:cNvSpPr txBox="1"/>
          <p:nvPr/>
        </p:nvSpPr>
        <p:spPr>
          <a:xfrm>
            <a:off x="461525" y="779006"/>
            <a:ext cx="1915072" cy="5366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GB" sz="1400" dirty="0">
                <a:solidFill>
                  <a:srgbClr val="62666A"/>
                </a:solidFill>
                <a:latin typeface="Calibri Light"/>
                <a:cs typeface="Calibri Light"/>
              </a:rPr>
              <a:t>1</a:t>
            </a:r>
            <a:endParaRPr lang="en-GB" sz="1400" dirty="0">
              <a:latin typeface="Calibri Light"/>
              <a:cs typeface="Calibri Light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lang="en-GB" sz="1000" spc="-5" dirty="0">
                <a:solidFill>
                  <a:srgbClr val="62666A"/>
                </a:solidFill>
                <a:latin typeface="Calibri Light"/>
                <a:cs typeface="Calibri Light"/>
              </a:rPr>
              <a:t>Select </a:t>
            </a:r>
            <a:r>
              <a:rPr lang="en-GB" sz="1000" b="1" spc="-5" dirty="0">
                <a:solidFill>
                  <a:srgbClr val="62666A"/>
                </a:solidFill>
                <a:latin typeface="Calibri Light"/>
                <a:cs typeface="Calibri Light"/>
              </a:rPr>
              <a:t>Request Duty</a:t>
            </a:r>
            <a:r>
              <a:rPr lang="en-GB" sz="1000" spc="-5" dirty="0">
                <a:solidFill>
                  <a:srgbClr val="62666A"/>
                </a:solidFill>
                <a:latin typeface="Calibri Light"/>
                <a:cs typeface="Calibri Light"/>
              </a:rPr>
              <a:t> from the Loop main screen</a:t>
            </a:r>
            <a:endParaRPr lang="en-GB" sz="1000" b="1" dirty="0">
              <a:latin typeface="Calibri Light"/>
              <a:cs typeface="Calibri Light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6509D84-BC09-DF47-6348-56851855A7C1}"/>
              </a:ext>
            </a:extLst>
          </p:cNvPr>
          <p:cNvGrpSpPr/>
          <p:nvPr/>
        </p:nvGrpSpPr>
        <p:grpSpPr>
          <a:xfrm>
            <a:off x="428921" y="2161365"/>
            <a:ext cx="1947676" cy="3926444"/>
            <a:chOff x="428921" y="2161365"/>
            <a:chExt cx="1947676" cy="3926444"/>
          </a:xfrm>
        </p:grpSpPr>
        <p:pic>
          <p:nvPicPr>
            <p:cNvPr id="19" name="Picture 18" descr="A close-up of a cell phone&#10;&#10;Description automatically generated with medium confidence">
              <a:extLst>
                <a:ext uri="{FF2B5EF4-FFF2-40B4-BE49-F238E27FC236}">
                  <a16:creationId xmlns:a16="http://schemas.microsoft.com/office/drawing/2014/main" id="{DCD7151E-F2F0-4348-8ED4-469B7E481AD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5287"/>
            <a:stretch/>
          </p:blipFill>
          <p:spPr>
            <a:xfrm>
              <a:off x="428921" y="2161365"/>
              <a:ext cx="1947676" cy="3926444"/>
            </a:xfrm>
            <a:prstGeom prst="rect">
              <a:avLst/>
            </a:prstGeom>
          </p:spPr>
        </p:pic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5390874-B14A-4F6D-A5C9-29674A1BCEDF}"/>
                </a:ext>
              </a:extLst>
            </p:cNvPr>
            <p:cNvSpPr/>
            <p:nvPr/>
          </p:nvSpPr>
          <p:spPr>
            <a:xfrm>
              <a:off x="619911" y="4248369"/>
              <a:ext cx="756355" cy="461818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B8FB5553-35D9-F9BC-8868-649765E85081}"/>
              </a:ext>
            </a:extLst>
          </p:cNvPr>
          <p:cNvGrpSpPr/>
          <p:nvPr/>
        </p:nvGrpSpPr>
        <p:grpSpPr>
          <a:xfrm>
            <a:off x="3508796" y="2147900"/>
            <a:ext cx="1919450" cy="3864830"/>
            <a:chOff x="3508796" y="2147900"/>
            <a:chExt cx="1919450" cy="3864830"/>
          </a:xfrm>
        </p:grpSpPr>
        <p:pic>
          <p:nvPicPr>
            <p:cNvPr id="6" name="Picture 5" descr="Graphical user interface, text, application, chat or text message&#10;&#10;Description automatically generated">
              <a:extLst>
                <a:ext uri="{FF2B5EF4-FFF2-40B4-BE49-F238E27FC236}">
                  <a16:creationId xmlns:a16="http://schemas.microsoft.com/office/drawing/2014/main" id="{18967410-DE8B-4D40-922A-2C923A8F89F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5403"/>
            <a:stretch/>
          </p:blipFill>
          <p:spPr>
            <a:xfrm>
              <a:off x="3508796" y="2147900"/>
              <a:ext cx="1919450" cy="3864830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E304798-E631-4327-A55F-1905237EB72E}"/>
                </a:ext>
              </a:extLst>
            </p:cNvPr>
            <p:cNvSpPr/>
            <p:nvPr/>
          </p:nvSpPr>
          <p:spPr>
            <a:xfrm>
              <a:off x="3657600" y="3306618"/>
              <a:ext cx="1616364" cy="461818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6" name="object 13">
            <a:extLst>
              <a:ext uri="{FF2B5EF4-FFF2-40B4-BE49-F238E27FC236}">
                <a16:creationId xmlns:a16="http://schemas.microsoft.com/office/drawing/2014/main" id="{71BA7C2D-2D86-4100-AF5C-A6C61573BFF0}"/>
              </a:ext>
            </a:extLst>
          </p:cNvPr>
          <p:cNvSpPr txBox="1"/>
          <p:nvPr/>
        </p:nvSpPr>
        <p:spPr>
          <a:xfrm>
            <a:off x="6556065" y="759799"/>
            <a:ext cx="1915072" cy="703398"/>
          </a:xfrm>
          <a:prstGeom prst="rect">
            <a:avLst/>
          </a:prstGeom>
        </p:spPr>
        <p:txBody>
          <a:bodyPr vert="horz" wrap="square" lIns="0" tIns="13335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GB" sz="1400" dirty="0">
                <a:solidFill>
                  <a:srgbClr val="62666A"/>
                </a:solidFill>
                <a:latin typeface="Calibri Light"/>
                <a:cs typeface="Calibri Light"/>
              </a:rPr>
              <a:t>3</a:t>
            </a: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GB" sz="1000" spc="-5" dirty="0">
                <a:solidFill>
                  <a:srgbClr val="62666A"/>
                </a:solidFill>
                <a:latin typeface="Calibri Light"/>
                <a:cs typeface="Calibri Light"/>
              </a:rPr>
              <a:t>Select </a:t>
            </a:r>
            <a:r>
              <a:rPr lang="en-GB" sz="1000" b="1" spc="-5" dirty="0">
                <a:solidFill>
                  <a:srgbClr val="62666A"/>
                </a:solidFill>
                <a:latin typeface="Calibri Light"/>
                <a:cs typeface="Calibri Light"/>
              </a:rPr>
              <a:t>+ Request Duty</a:t>
            </a:r>
            <a:r>
              <a:rPr lang="en-GB" sz="1000" spc="-5" dirty="0">
                <a:solidFill>
                  <a:srgbClr val="62666A"/>
                </a:solidFill>
                <a:latin typeface="Calibri Light"/>
                <a:cs typeface="Calibri Light"/>
              </a:rPr>
              <a:t> blue text beneath the date of the duty you would like to request.</a:t>
            </a:r>
            <a:endParaRPr lang="en-GB" sz="1000" b="1" spc="-5" dirty="0">
              <a:solidFill>
                <a:srgbClr val="62666A"/>
              </a:solidFill>
              <a:latin typeface="Calibri Light"/>
              <a:cs typeface="Calibri Light"/>
            </a:endParaRPr>
          </a:p>
        </p:txBody>
      </p:sp>
      <p:sp>
        <p:nvSpPr>
          <p:cNvPr id="17" name="object 13">
            <a:extLst>
              <a:ext uri="{FF2B5EF4-FFF2-40B4-BE49-F238E27FC236}">
                <a16:creationId xmlns:a16="http://schemas.microsoft.com/office/drawing/2014/main" id="{996A39C9-D095-46F6-A96D-6BD7599F2E29}"/>
              </a:ext>
            </a:extLst>
          </p:cNvPr>
          <p:cNvSpPr txBox="1"/>
          <p:nvPr/>
        </p:nvSpPr>
        <p:spPr>
          <a:xfrm>
            <a:off x="9603335" y="754059"/>
            <a:ext cx="1915072" cy="703398"/>
          </a:xfrm>
          <a:prstGeom prst="rect">
            <a:avLst/>
          </a:prstGeom>
        </p:spPr>
        <p:txBody>
          <a:bodyPr vert="horz" wrap="square" lIns="0" tIns="13335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GB" sz="1400" dirty="0">
                <a:solidFill>
                  <a:srgbClr val="62666A"/>
                </a:solidFill>
                <a:latin typeface="Calibri Light"/>
                <a:cs typeface="Calibri Light"/>
              </a:rPr>
              <a:t>4</a:t>
            </a: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GB" sz="1000" spc="-5" dirty="0">
                <a:solidFill>
                  <a:srgbClr val="62666A"/>
                </a:solidFill>
                <a:latin typeface="Calibri Light"/>
                <a:cs typeface="Calibri Light"/>
              </a:rPr>
              <a:t>From the Available Duties list, select the duty you wish to request and then select the </a:t>
            </a:r>
            <a:r>
              <a:rPr lang="en-GB" sz="1000" b="1" spc="-5" dirty="0">
                <a:solidFill>
                  <a:srgbClr val="62666A"/>
                </a:solidFill>
                <a:latin typeface="Calibri Light"/>
                <a:cs typeface="Calibri Light"/>
              </a:rPr>
              <a:t>Request </a:t>
            </a:r>
            <a:r>
              <a:rPr lang="en-GB" sz="1000" spc="-5" dirty="0">
                <a:solidFill>
                  <a:srgbClr val="62666A"/>
                </a:solidFill>
                <a:latin typeface="Calibri Light"/>
                <a:cs typeface="Calibri Light"/>
              </a:rPr>
              <a:t>button.</a:t>
            </a:r>
            <a:endParaRPr lang="en-GB" sz="1000" b="1" spc="-5" dirty="0">
              <a:solidFill>
                <a:srgbClr val="62666A"/>
              </a:solidFill>
              <a:latin typeface="Calibri Light"/>
              <a:cs typeface="Calibri Light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A57B641-7920-4023-922E-4221E8F46270}"/>
              </a:ext>
            </a:extLst>
          </p:cNvPr>
          <p:cNvGrpSpPr/>
          <p:nvPr/>
        </p:nvGrpSpPr>
        <p:grpSpPr>
          <a:xfrm>
            <a:off x="6556066" y="2147900"/>
            <a:ext cx="1922292" cy="3864830"/>
            <a:chOff x="6556066" y="2147900"/>
            <a:chExt cx="1922292" cy="3864830"/>
          </a:xfrm>
        </p:grpSpPr>
        <p:pic>
          <p:nvPicPr>
            <p:cNvPr id="9" name="Picture 8" descr="Graphical user interface, text, application, chat or text message&#10;&#10;Description automatically generated">
              <a:extLst>
                <a:ext uri="{FF2B5EF4-FFF2-40B4-BE49-F238E27FC236}">
                  <a16:creationId xmlns:a16="http://schemas.microsoft.com/office/drawing/2014/main" id="{58B5B59F-AA5C-4C7E-8096-6180A1D0718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5543"/>
            <a:stretch/>
          </p:blipFill>
          <p:spPr>
            <a:xfrm>
              <a:off x="6556066" y="2147900"/>
              <a:ext cx="1922292" cy="3864830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C7D3758-F97D-481B-928D-668249D0BBB7}"/>
                </a:ext>
              </a:extLst>
            </p:cNvPr>
            <p:cNvSpPr/>
            <p:nvPr/>
          </p:nvSpPr>
          <p:spPr>
            <a:xfrm>
              <a:off x="6703483" y="4387273"/>
              <a:ext cx="1636956" cy="314036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291B26D9-B40B-8CCA-6542-195FC487FF5E}"/>
              </a:ext>
            </a:extLst>
          </p:cNvPr>
          <p:cNvGrpSpPr/>
          <p:nvPr/>
        </p:nvGrpSpPr>
        <p:grpSpPr>
          <a:xfrm>
            <a:off x="9613127" y="2147900"/>
            <a:ext cx="1932338" cy="3864830"/>
            <a:chOff x="9613127" y="2147900"/>
            <a:chExt cx="1932338" cy="3864830"/>
          </a:xfrm>
        </p:grpSpPr>
        <p:pic>
          <p:nvPicPr>
            <p:cNvPr id="20" name="Picture 19" descr="Graphical user interface, application&#10;&#10;Description automatically generated">
              <a:extLst>
                <a:ext uri="{FF2B5EF4-FFF2-40B4-BE49-F238E27FC236}">
                  <a16:creationId xmlns:a16="http://schemas.microsoft.com/office/drawing/2014/main" id="{4B79DCDA-AF7A-485D-8572-951300F0280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034"/>
            <a:stretch/>
          </p:blipFill>
          <p:spPr>
            <a:xfrm>
              <a:off x="9613127" y="2147900"/>
              <a:ext cx="1932338" cy="3864830"/>
            </a:xfrm>
            <a:prstGeom prst="rect">
              <a:avLst/>
            </a:prstGeom>
          </p:spPr>
        </p:pic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04D301F7-8BEF-4C65-90F0-950F5EBCC982}"/>
                </a:ext>
              </a:extLst>
            </p:cNvPr>
            <p:cNvSpPr/>
            <p:nvPr/>
          </p:nvSpPr>
          <p:spPr>
            <a:xfrm>
              <a:off x="9818255" y="2668469"/>
              <a:ext cx="748145" cy="167934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37921D12-3109-4FF0-BE32-D96D95E20519}"/>
                </a:ext>
              </a:extLst>
            </p:cNvPr>
            <p:cNvSpPr/>
            <p:nvPr/>
          </p:nvSpPr>
          <p:spPr>
            <a:xfrm>
              <a:off x="9753600" y="3356972"/>
              <a:ext cx="1644073" cy="540773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79180CAB-9624-4976-84CC-037EF1450D98}"/>
                </a:ext>
              </a:extLst>
            </p:cNvPr>
            <p:cNvSpPr/>
            <p:nvPr/>
          </p:nvSpPr>
          <p:spPr>
            <a:xfrm>
              <a:off x="9818255" y="4424399"/>
              <a:ext cx="1514763" cy="23388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464840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461524" y="115492"/>
            <a:ext cx="6853675" cy="443070"/>
          </a:xfrm>
          <a:prstGeom prst="rect">
            <a:avLst/>
          </a:prstGeom>
        </p:spPr>
        <p:txBody>
          <a:bodyPr vert="horz" wrap="square" lIns="0" tIns="12065" rIns="0" bIns="0" rtlCol="0" anchor="t">
            <a:spAutoFit/>
          </a:bodyPr>
          <a:lstStyle/>
          <a:p>
            <a:pPr marL="12700">
              <a:spcBef>
                <a:spcPts val="95"/>
              </a:spcBef>
            </a:pPr>
            <a:r>
              <a:rPr lang="en-GB" spc="-20" dirty="0"/>
              <a:t>Loop</a:t>
            </a:r>
            <a:r>
              <a:rPr lang="en-US" spc="-20" dirty="0"/>
              <a:t> – Request Duties</a:t>
            </a:r>
            <a:endParaRPr spc="-5" dirty="0"/>
          </a:p>
        </p:txBody>
      </p:sp>
      <p:sp>
        <p:nvSpPr>
          <p:cNvPr id="23" name="object 23"/>
          <p:cNvSpPr txBox="1"/>
          <p:nvPr/>
        </p:nvSpPr>
        <p:spPr>
          <a:xfrm>
            <a:off x="10389469" y="6415227"/>
            <a:ext cx="1595382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0" spc="-5" dirty="0">
                <a:solidFill>
                  <a:srgbClr val="8F1FF7"/>
                </a:solidFill>
                <a:latin typeface="Calibri Light"/>
                <a:cs typeface="Calibri Light"/>
              </a:rPr>
              <a:t>ALL</a:t>
            </a:r>
            <a:r>
              <a:rPr lang="en-US" sz="1400" b="0" spc="-5" dirty="0">
                <a:solidFill>
                  <a:srgbClr val="8F1FF7"/>
                </a:solidFill>
                <a:latin typeface="Calibri Light"/>
                <a:cs typeface="Calibri Light"/>
              </a:rPr>
              <a:t>1</a:t>
            </a:r>
            <a:r>
              <a:rPr sz="1400" b="0" spc="-5" dirty="0">
                <a:solidFill>
                  <a:srgbClr val="8F1FF7"/>
                </a:solidFill>
                <a:latin typeface="Calibri Light"/>
                <a:cs typeface="Calibri Light"/>
              </a:rPr>
              <a:t>.</a:t>
            </a:r>
            <a:r>
              <a:rPr lang="en-US" sz="1400" b="0" spc="-5" dirty="0">
                <a:solidFill>
                  <a:srgbClr val="8F1FF7"/>
                </a:solidFill>
                <a:latin typeface="Calibri Light"/>
                <a:cs typeface="Calibri Light"/>
              </a:rPr>
              <a:t>1</a:t>
            </a:r>
            <a:r>
              <a:rPr sz="1400" b="0" spc="-5" dirty="0">
                <a:solidFill>
                  <a:srgbClr val="8F1FF7"/>
                </a:solidFill>
                <a:latin typeface="Calibri Light"/>
                <a:cs typeface="Calibri Light"/>
              </a:rPr>
              <a:t> </a:t>
            </a:r>
            <a:r>
              <a:rPr lang="en-US" sz="1400" b="0" spc="-5" dirty="0">
                <a:solidFill>
                  <a:srgbClr val="8F1FF7"/>
                </a:solidFill>
                <a:latin typeface="Calibri Light"/>
                <a:cs typeface="Calibri Light"/>
              </a:rPr>
              <a:t>April 2023</a:t>
            </a:r>
            <a:endParaRPr sz="1400" dirty="0">
              <a:latin typeface="Calibri Light"/>
              <a:cs typeface="Calibri Light"/>
            </a:endParaRPr>
          </a:p>
        </p:txBody>
      </p:sp>
      <p:sp>
        <p:nvSpPr>
          <p:cNvPr id="36" name="object 13">
            <a:extLst>
              <a:ext uri="{FF2B5EF4-FFF2-40B4-BE49-F238E27FC236}">
                <a16:creationId xmlns:a16="http://schemas.microsoft.com/office/drawing/2014/main" id="{5E732CD2-1F6E-4249-AD5F-75194C6E26A0}"/>
              </a:ext>
            </a:extLst>
          </p:cNvPr>
          <p:cNvSpPr txBox="1"/>
          <p:nvPr/>
        </p:nvSpPr>
        <p:spPr>
          <a:xfrm>
            <a:off x="3508795" y="765539"/>
            <a:ext cx="1915072" cy="1011174"/>
          </a:xfrm>
          <a:prstGeom prst="rect">
            <a:avLst/>
          </a:prstGeom>
        </p:spPr>
        <p:txBody>
          <a:bodyPr vert="horz" wrap="square" lIns="0" tIns="13335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GB" sz="1400" dirty="0">
                <a:solidFill>
                  <a:srgbClr val="62666A"/>
                </a:solidFill>
                <a:latin typeface="Calibri Light"/>
                <a:cs typeface="Calibri Light"/>
              </a:rPr>
              <a:t>6</a:t>
            </a: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GB" sz="1000" spc="-5" dirty="0">
                <a:solidFill>
                  <a:srgbClr val="62666A"/>
                </a:solidFill>
                <a:latin typeface="Calibri Light"/>
                <a:cs typeface="Calibri Light"/>
              </a:rPr>
              <a:t>You can also request a duty via the </a:t>
            </a:r>
            <a:r>
              <a:rPr lang="en-GB" sz="1000" b="1" spc="-5" dirty="0">
                <a:solidFill>
                  <a:srgbClr val="62666A"/>
                </a:solidFill>
                <a:latin typeface="Calibri Light"/>
                <a:cs typeface="Calibri Light"/>
              </a:rPr>
              <a:t>calendar</a:t>
            </a:r>
            <a:r>
              <a:rPr lang="en-GB" sz="1000" spc="-5" dirty="0">
                <a:solidFill>
                  <a:srgbClr val="62666A"/>
                </a:solidFill>
                <a:latin typeface="Calibri Light"/>
                <a:cs typeface="Calibri Light"/>
              </a:rPr>
              <a:t>. Select the </a:t>
            </a:r>
            <a:r>
              <a:rPr lang="en-GB" sz="1000" b="1" spc="-5" dirty="0">
                <a:solidFill>
                  <a:srgbClr val="62666A"/>
                </a:solidFill>
                <a:latin typeface="Calibri Light"/>
                <a:cs typeface="Calibri Light"/>
              </a:rPr>
              <a:t>Calendar</a:t>
            </a:r>
            <a:r>
              <a:rPr lang="en-GB" sz="1000" spc="-5" dirty="0">
                <a:solidFill>
                  <a:srgbClr val="62666A"/>
                </a:solidFill>
                <a:latin typeface="Calibri Light"/>
                <a:cs typeface="Calibri Light"/>
              </a:rPr>
              <a:t> at the bottom of the screen, then select the </a:t>
            </a:r>
            <a:r>
              <a:rPr lang="en-GB" sz="1000" b="1" spc="-5" dirty="0">
                <a:solidFill>
                  <a:srgbClr val="62666A"/>
                </a:solidFill>
                <a:latin typeface="Calibri Light"/>
                <a:cs typeface="Calibri Light"/>
              </a:rPr>
              <a:t>purple + </a:t>
            </a:r>
            <a:r>
              <a:rPr lang="en-GB" sz="1000" spc="-5" dirty="0">
                <a:solidFill>
                  <a:srgbClr val="62666A"/>
                </a:solidFill>
                <a:latin typeface="Calibri Light"/>
                <a:cs typeface="Calibri Light"/>
              </a:rPr>
              <a:t>button in the bottom right of the screen to see Roster Actions.</a:t>
            </a:r>
            <a:endParaRPr lang="en-GB" sz="1000" b="1" spc="-5" dirty="0">
              <a:solidFill>
                <a:srgbClr val="62666A"/>
              </a:solidFill>
              <a:latin typeface="Calibri Light"/>
              <a:cs typeface="Calibri Light"/>
            </a:endParaRPr>
          </a:p>
        </p:txBody>
      </p:sp>
      <p:sp>
        <p:nvSpPr>
          <p:cNvPr id="11" name="object 13">
            <a:extLst>
              <a:ext uri="{FF2B5EF4-FFF2-40B4-BE49-F238E27FC236}">
                <a16:creationId xmlns:a16="http://schemas.microsoft.com/office/drawing/2014/main" id="{3D4356F8-55EF-46C0-905C-4B680E6ADDF9}"/>
              </a:ext>
            </a:extLst>
          </p:cNvPr>
          <p:cNvSpPr txBox="1"/>
          <p:nvPr/>
        </p:nvSpPr>
        <p:spPr>
          <a:xfrm>
            <a:off x="461525" y="779006"/>
            <a:ext cx="1915072" cy="5366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GB" sz="1400" dirty="0">
                <a:solidFill>
                  <a:srgbClr val="62666A"/>
                </a:solidFill>
                <a:latin typeface="Calibri Light"/>
                <a:cs typeface="Calibri Light"/>
              </a:rPr>
              <a:t>5</a:t>
            </a:r>
            <a:endParaRPr lang="en-GB" sz="1400" dirty="0">
              <a:latin typeface="Calibri Light"/>
              <a:cs typeface="Calibri Light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lang="en-GB" sz="1000" spc="-5" dirty="0">
                <a:solidFill>
                  <a:srgbClr val="62666A"/>
                </a:solidFill>
                <a:latin typeface="Calibri Light"/>
                <a:cs typeface="Calibri Light"/>
              </a:rPr>
              <a:t>To view </a:t>
            </a:r>
            <a:r>
              <a:rPr lang="en-GB" sz="1000" b="1" spc="-5" dirty="0">
                <a:solidFill>
                  <a:srgbClr val="62666A"/>
                </a:solidFill>
                <a:latin typeface="Calibri Light"/>
                <a:cs typeface="Calibri Light"/>
              </a:rPr>
              <a:t>Other Staffs Duties</a:t>
            </a:r>
            <a:r>
              <a:rPr lang="en-GB" sz="1000" spc="-5" dirty="0">
                <a:solidFill>
                  <a:srgbClr val="62666A"/>
                </a:solidFill>
                <a:latin typeface="Calibri Light"/>
                <a:cs typeface="Calibri Light"/>
              </a:rPr>
              <a:t>, select the option at the top of the screen</a:t>
            </a:r>
            <a:endParaRPr lang="en-GB" sz="1000" b="1" dirty="0">
              <a:latin typeface="Calibri Light"/>
              <a:cs typeface="Calibri Light"/>
            </a:endParaRPr>
          </a:p>
        </p:txBody>
      </p:sp>
      <p:sp>
        <p:nvSpPr>
          <p:cNvPr id="16" name="object 13">
            <a:extLst>
              <a:ext uri="{FF2B5EF4-FFF2-40B4-BE49-F238E27FC236}">
                <a16:creationId xmlns:a16="http://schemas.microsoft.com/office/drawing/2014/main" id="{71BA7C2D-2D86-4100-AF5C-A6C61573BFF0}"/>
              </a:ext>
            </a:extLst>
          </p:cNvPr>
          <p:cNvSpPr txBox="1"/>
          <p:nvPr/>
        </p:nvSpPr>
        <p:spPr>
          <a:xfrm>
            <a:off x="6556065" y="759799"/>
            <a:ext cx="1915072" cy="703398"/>
          </a:xfrm>
          <a:prstGeom prst="rect">
            <a:avLst/>
          </a:prstGeom>
        </p:spPr>
        <p:txBody>
          <a:bodyPr vert="horz" wrap="square" lIns="0" tIns="13335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GB" sz="1400" dirty="0">
                <a:solidFill>
                  <a:srgbClr val="62666A"/>
                </a:solidFill>
                <a:latin typeface="Calibri Light"/>
                <a:cs typeface="Calibri Light"/>
              </a:rPr>
              <a:t>7</a:t>
            </a: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GB" sz="1000" spc="-5" dirty="0">
                <a:solidFill>
                  <a:srgbClr val="62666A"/>
                </a:solidFill>
                <a:latin typeface="Calibri Light"/>
                <a:cs typeface="Calibri Light"/>
              </a:rPr>
              <a:t>From the Roster Actions list, select </a:t>
            </a:r>
            <a:r>
              <a:rPr lang="en-GB" sz="1000" b="1" spc="-5" dirty="0">
                <a:solidFill>
                  <a:srgbClr val="62666A"/>
                </a:solidFill>
                <a:latin typeface="Calibri Light"/>
                <a:cs typeface="Calibri Light"/>
              </a:rPr>
              <a:t>Request Duty </a:t>
            </a:r>
            <a:r>
              <a:rPr lang="en-GB" sz="1000" spc="-5" dirty="0">
                <a:solidFill>
                  <a:srgbClr val="62666A"/>
                </a:solidFill>
                <a:latin typeface="Calibri Light"/>
                <a:cs typeface="Calibri Light"/>
              </a:rPr>
              <a:t>and follow Steps 2, 3 and 4 as before</a:t>
            </a:r>
            <a:endParaRPr lang="en-GB" sz="1000" b="1" spc="-5" dirty="0">
              <a:solidFill>
                <a:srgbClr val="62666A"/>
              </a:solidFill>
              <a:latin typeface="Calibri Light"/>
              <a:cs typeface="Calibri Light"/>
            </a:endParaRPr>
          </a:p>
        </p:txBody>
      </p:sp>
      <p:pic>
        <p:nvPicPr>
          <p:cNvPr id="18" name="Picture 17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D3518A47-614A-419A-9E9E-66EE046376A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166"/>
          <a:stretch/>
        </p:blipFill>
        <p:spPr>
          <a:xfrm>
            <a:off x="438966" y="2147900"/>
            <a:ext cx="1935061" cy="386483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E9CF022F-4D06-438C-B011-D1C1E7254EFE}"/>
              </a:ext>
            </a:extLst>
          </p:cNvPr>
          <p:cNvSpPr/>
          <p:nvPr/>
        </p:nvSpPr>
        <p:spPr>
          <a:xfrm>
            <a:off x="1419061" y="2668469"/>
            <a:ext cx="751484" cy="16793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E1832B0-1F99-206B-6CEC-8F5CEB6019FA}"/>
              </a:ext>
            </a:extLst>
          </p:cNvPr>
          <p:cNvGrpSpPr/>
          <p:nvPr/>
        </p:nvGrpSpPr>
        <p:grpSpPr>
          <a:xfrm>
            <a:off x="3508795" y="2147900"/>
            <a:ext cx="1926904" cy="3864830"/>
            <a:chOff x="3508795" y="2147900"/>
            <a:chExt cx="1926904" cy="3864830"/>
          </a:xfrm>
        </p:grpSpPr>
        <p:pic>
          <p:nvPicPr>
            <p:cNvPr id="8" name="Picture 7" descr="Graphical user interface, application&#10;&#10;Description automatically generated">
              <a:extLst>
                <a:ext uri="{FF2B5EF4-FFF2-40B4-BE49-F238E27FC236}">
                  <a16:creationId xmlns:a16="http://schemas.microsoft.com/office/drawing/2014/main" id="{A795B2BA-4261-4D1E-ACD8-76AD331BB1E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5769"/>
            <a:stretch/>
          </p:blipFill>
          <p:spPr>
            <a:xfrm>
              <a:off x="3508795" y="2147900"/>
              <a:ext cx="1926904" cy="3864830"/>
            </a:xfrm>
            <a:prstGeom prst="rect">
              <a:avLst/>
            </a:prstGeom>
          </p:spPr>
        </p:pic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8889A5E-B75F-42E6-AEA5-5B38BF02FD37}"/>
                </a:ext>
              </a:extLst>
            </p:cNvPr>
            <p:cNvSpPr/>
            <p:nvPr/>
          </p:nvSpPr>
          <p:spPr>
            <a:xfrm>
              <a:off x="4008581" y="5652655"/>
              <a:ext cx="230909" cy="221672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1B6689B-F09E-4D72-9BEC-5CB7EAF08E05}"/>
                </a:ext>
              </a:extLst>
            </p:cNvPr>
            <p:cNvSpPr/>
            <p:nvPr/>
          </p:nvSpPr>
          <p:spPr>
            <a:xfrm>
              <a:off x="4978400" y="5301673"/>
              <a:ext cx="332509" cy="277091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836E6BFF-5894-D7F6-6ECC-CC90A7D11774}"/>
              </a:ext>
            </a:extLst>
          </p:cNvPr>
          <p:cNvGrpSpPr/>
          <p:nvPr/>
        </p:nvGrpSpPr>
        <p:grpSpPr>
          <a:xfrm>
            <a:off x="6570467" y="2147900"/>
            <a:ext cx="1930653" cy="3864830"/>
            <a:chOff x="6570467" y="2147900"/>
            <a:chExt cx="1930653" cy="3864830"/>
          </a:xfrm>
        </p:grpSpPr>
        <p:pic>
          <p:nvPicPr>
            <p:cNvPr id="25" name="Picture 24" descr="Graphical user interface, text, application&#10;&#10;Description automatically generated">
              <a:extLst>
                <a:ext uri="{FF2B5EF4-FFF2-40B4-BE49-F238E27FC236}">
                  <a16:creationId xmlns:a16="http://schemas.microsoft.com/office/drawing/2014/main" id="{714FCC1D-C82D-4AE4-921A-1CB9E2E83C1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5952"/>
            <a:stretch/>
          </p:blipFill>
          <p:spPr>
            <a:xfrm>
              <a:off x="6570467" y="2147900"/>
              <a:ext cx="1930653" cy="3864830"/>
            </a:xfrm>
            <a:prstGeom prst="rect">
              <a:avLst/>
            </a:prstGeom>
          </p:spPr>
        </p:pic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9B269743-23A7-4B5F-B523-469B9769DC13}"/>
                </a:ext>
              </a:extLst>
            </p:cNvPr>
            <p:cNvSpPr/>
            <p:nvPr/>
          </p:nvSpPr>
          <p:spPr>
            <a:xfrm>
              <a:off x="6668655" y="5301673"/>
              <a:ext cx="1690254" cy="2032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4" name="object 13">
            <a:extLst>
              <a:ext uri="{FF2B5EF4-FFF2-40B4-BE49-F238E27FC236}">
                <a16:creationId xmlns:a16="http://schemas.microsoft.com/office/drawing/2014/main" id="{066CBBDD-8741-41B6-932D-2BEF5D5D4523}"/>
              </a:ext>
            </a:extLst>
          </p:cNvPr>
          <p:cNvSpPr txBox="1"/>
          <p:nvPr/>
        </p:nvSpPr>
        <p:spPr>
          <a:xfrm>
            <a:off x="9603335" y="766182"/>
            <a:ext cx="1915072" cy="1011174"/>
          </a:xfrm>
          <a:prstGeom prst="rect">
            <a:avLst/>
          </a:prstGeom>
        </p:spPr>
        <p:txBody>
          <a:bodyPr vert="horz" wrap="square" lIns="0" tIns="13335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GB" sz="1400" dirty="0">
                <a:solidFill>
                  <a:srgbClr val="62666A"/>
                </a:solidFill>
                <a:latin typeface="Calibri Light"/>
                <a:cs typeface="Calibri Light"/>
              </a:rPr>
              <a:t>8</a:t>
            </a: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GB" sz="1000" spc="-5" dirty="0">
                <a:solidFill>
                  <a:srgbClr val="62666A"/>
                </a:solidFill>
                <a:latin typeface="Calibri Light"/>
                <a:cs typeface="Calibri Light"/>
              </a:rPr>
              <a:t>You can also request a duty from the </a:t>
            </a:r>
            <a:r>
              <a:rPr lang="en-GB" sz="1000" b="1" spc="-5" dirty="0">
                <a:solidFill>
                  <a:srgbClr val="62666A"/>
                </a:solidFill>
                <a:latin typeface="Calibri Light"/>
                <a:cs typeface="Calibri Light"/>
              </a:rPr>
              <a:t>Newsfeed </a:t>
            </a:r>
            <a:r>
              <a:rPr lang="en-GB" sz="1000" spc="-5" dirty="0">
                <a:solidFill>
                  <a:srgbClr val="62666A"/>
                </a:solidFill>
                <a:latin typeface="Calibri Light"/>
                <a:cs typeface="Calibri Light"/>
              </a:rPr>
              <a:t>page. Select the </a:t>
            </a:r>
            <a:r>
              <a:rPr lang="en-GB" sz="1000" b="1" spc="-5" dirty="0">
                <a:solidFill>
                  <a:srgbClr val="62666A"/>
                </a:solidFill>
                <a:latin typeface="Calibri Light"/>
                <a:cs typeface="Calibri Light"/>
              </a:rPr>
              <a:t>Home </a:t>
            </a:r>
            <a:r>
              <a:rPr lang="en-GB" sz="1000" spc="-5" dirty="0">
                <a:solidFill>
                  <a:srgbClr val="62666A"/>
                </a:solidFill>
                <a:latin typeface="Calibri Light"/>
                <a:cs typeface="Calibri Light"/>
              </a:rPr>
              <a:t>button and then select the </a:t>
            </a:r>
            <a:r>
              <a:rPr lang="en-GB" sz="1000" b="1" spc="-5" dirty="0">
                <a:solidFill>
                  <a:srgbClr val="62666A"/>
                </a:solidFill>
                <a:latin typeface="Calibri Light"/>
                <a:cs typeface="Calibri Light"/>
              </a:rPr>
              <a:t>purple and white +</a:t>
            </a:r>
            <a:r>
              <a:rPr lang="en-GB" sz="1000" spc="-5" dirty="0">
                <a:solidFill>
                  <a:srgbClr val="62666A"/>
                </a:solidFill>
                <a:latin typeface="Calibri Light"/>
                <a:cs typeface="Calibri Light"/>
              </a:rPr>
              <a:t> button and follow Steps 2, 3 and 4 as before.</a:t>
            </a:r>
            <a:r>
              <a:rPr lang="en-GB" sz="1000" b="1" spc="-5" dirty="0">
                <a:solidFill>
                  <a:srgbClr val="62666A"/>
                </a:solidFill>
                <a:latin typeface="Calibri Light"/>
                <a:cs typeface="Calibri Light"/>
              </a:rPr>
              <a:t> 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0B781D2D-2754-FB12-4B4A-63CCFC70AFE7}"/>
              </a:ext>
            </a:extLst>
          </p:cNvPr>
          <p:cNvGrpSpPr/>
          <p:nvPr/>
        </p:nvGrpSpPr>
        <p:grpSpPr>
          <a:xfrm>
            <a:off x="9587077" y="2147900"/>
            <a:ext cx="1930654" cy="3864833"/>
            <a:chOff x="9587077" y="2147900"/>
            <a:chExt cx="1930654" cy="3864833"/>
          </a:xfrm>
        </p:grpSpPr>
        <p:pic>
          <p:nvPicPr>
            <p:cNvPr id="4" name="Picture 3" descr="Graphical user interface, text, application&#10;&#10;Description automatically generated">
              <a:extLst>
                <a:ext uri="{FF2B5EF4-FFF2-40B4-BE49-F238E27FC236}">
                  <a16:creationId xmlns:a16="http://schemas.microsoft.com/office/drawing/2014/main" id="{380AE527-8294-43D2-8F55-E8B5D98549F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5952"/>
            <a:stretch/>
          </p:blipFill>
          <p:spPr>
            <a:xfrm>
              <a:off x="9587077" y="2147900"/>
              <a:ext cx="1930654" cy="3864833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40BC311-22C9-4152-B3E3-0C37F6B4CD60}"/>
                </a:ext>
              </a:extLst>
            </p:cNvPr>
            <p:cNvSpPr/>
            <p:nvPr/>
          </p:nvSpPr>
          <p:spPr>
            <a:xfrm>
              <a:off x="9683585" y="3461092"/>
              <a:ext cx="228795" cy="193913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53681178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2"/>
  <p:tag name="ARTICULATE_DESIGN_ID_OFFICE THEME" val="2T33Uo6x"/>
  <p:tag name="ARTICULATE_DESIGN_ID_1_OFFICE THEME" val="Y62vqLJT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ED543B58592A44CB9B98FE4382DA66C" ma:contentTypeVersion="13" ma:contentTypeDescription="Create a new document." ma:contentTypeScope="" ma:versionID="7c28169125f9fe064676357647330e40">
  <xsd:schema xmlns:xsd="http://www.w3.org/2001/XMLSchema" xmlns:xs="http://www.w3.org/2001/XMLSchema" xmlns:p="http://schemas.microsoft.com/office/2006/metadata/properties" xmlns:ns2="1a7f4cc7-4a68-4dd7-a761-fe7b0b9572a9" xmlns:ns3="1c604f4f-3600-487c-b6cf-d0674c528a07" targetNamespace="http://schemas.microsoft.com/office/2006/metadata/properties" ma:root="true" ma:fieldsID="13442d926b445461897d8a7c6b4c89e1" ns2:_="" ns3:_="">
    <xsd:import namespace="1a7f4cc7-4a68-4dd7-a761-fe7b0b9572a9"/>
    <xsd:import namespace="1c604f4f-3600-487c-b6cf-d0674c528a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7f4cc7-4a68-4dd7-a761-fe7b0b9572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604f4f-3600-487c-b6cf-d0674c528a0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B695FE7-7B34-4046-8722-AA918F5A0B5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D87BD45-A2DB-4F76-BCFB-7A7D87A2E605}">
  <ds:schemaRefs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purl.org/dc/terms/"/>
    <ds:schemaRef ds:uri="fbf825bc-81e7-4706-b170-41de3d1066e6"/>
    <ds:schemaRef ds:uri="a7d639e8-e39b-4f87-9a49-0761b034cdb8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91AC929-4F14-474F-9ADE-199677EF75F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7f4cc7-4a68-4dd7-a761-fe7b0b9572a9"/>
    <ds:schemaRef ds:uri="1c604f4f-3600-487c-b6cf-d0674c528a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186</Words>
  <Application>Microsoft Office PowerPoint</Application>
  <PresentationFormat>Widescreen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Calibri</vt:lpstr>
      <vt:lpstr>Calibri Light</vt:lpstr>
      <vt:lpstr>1_Office Theme</vt:lpstr>
      <vt:lpstr>Loop – Request Duties</vt:lpstr>
      <vt:lpstr>Loop – Request Duties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Maddy Phipps-Taylor</dc:creator>
  <cp:lastModifiedBy>GEORGE, Kim (EAST LONDON NHS FOUNDATION TRUST)</cp:lastModifiedBy>
  <cp:revision>10</cp:revision>
  <dcterms:created xsi:type="dcterms:W3CDTF">2020-04-23T14:03:59Z</dcterms:created>
  <dcterms:modified xsi:type="dcterms:W3CDTF">2023-10-23T13:07:52Z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2019-08-28T00:00:00Z</vt:filetime>
  </property>
  <property fmtid="{D5CDD505-2E9C-101B-9397-08002B2CF9AE}" pid="3" name="Creator">
    <vt:lpwstr>Microsoft® PowerPoint® for Office 365</vt:lpwstr>
  </property>
  <property fmtid="{D5CDD505-2E9C-101B-9397-08002B2CF9AE}" pid="4" name="LastSaved">
    <vt:filetime>2020-04-23T00:00:00Z</vt:filetime>
  </property>
  <property fmtid="{D5CDD505-2E9C-101B-9397-08002B2CF9AE}" pid="5" name="ContentTypeId">
    <vt:lpwstr>0x0101007ED543B58592A44CB9B98FE4382DA66C</vt:lpwstr>
  </property>
  <property fmtid="{D5CDD505-2E9C-101B-9397-08002B2CF9AE}" pid="6" name="_AdHocReviewCycleID">
    <vt:i4>1812075424</vt:i4>
  </property>
  <property fmtid="{D5CDD505-2E9C-101B-9397-08002B2CF9AE}" pid="7" name="_NewReviewCycle">
    <vt:lpwstr/>
  </property>
  <property fmtid="{D5CDD505-2E9C-101B-9397-08002B2CF9AE}" pid="8" name="_EmailSubject">
    <vt:lpwstr>HealthRoster V11 User Documentation - customer consultation May 2020.pptx</vt:lpwstr>
  </property>
  <property fmtid="{D5CDD505-2E9C-101B-9397-08002B2CF9AE}" pid="9" name="_AuthorEmail">
    <vt:lpwstr>Simon.Courage@allocatesoftware.com</vt:lpwstr>
  </property>
  <property fmtid="{D5CDD505-2E9C-101B-9397-08002B2CF9AE}" pid="10" name="_AuthorEmailDisplayName">
    <vt:lpwstr>Simon Courage</vt:lpwstr>
  </property>
  <property fmtid="{D5CDD505-2E9C-101B-9397-08002B2CF9AE}" pid="11" name="_PreviousAdHocReviewCycleID">
    <vt:i4>-135815993</vt:i4>
  </property>
  <property fmtid="{D5CDD505-2E9C-101B-9397-08002B2CF9AE}" pid="12" name="ArticulateGUID">
    <vt:lpwstr>6208B94D-C0C8-4C70-BD98-1935A9EAD147</vt:lpwstr>
  </property>
  <property fmtid="{D5CDD505-2E9C-101B-9397-08002B2CF9AE}" pid="13" name="ArticulatePath">
    <vt:lpwstr>https://allocatesoftwareit.sharepoint.com/sites/P11Workstream5/Shared Documents/Documentation V11/QRGs/QRG Template Jan 21</vt:lpwstr>
  </property>
</Properties>
</file>