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7" r:id="rId5"/>
    <p:sldId id="258" r:id="rId6"/>
    <p:sldId id="259" r:id="rId7"/>
    <p:sldId id="260" r:id="rId8"/>
    <p:sldId id="261" r:id="rId9"/>
    <p:sldId id="263" r:id="rId10"/>
    <p:sldId id="264" r:id="rId11"/>
    <p:sldId id="265" r:id="rId12"/>
    <p:sldId id="266"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ksh de la Iglesia Amber" initials="BdlIA" lastIdx="1" clrIdx="0">
    <p:extLst>
      <p:ext uri="{19B8F6BF-5375-455C-9EA6-DF929625EA0E}">
        <p15:presenceInfo xmlns:p15="http://schemas.microsoft.com/office/powerpoint/2012/main" userId="S-1-5-21-106040951-518333844-4547331-1385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E0F6"/>
    <a:srgbClr val="D8D1F7"/>
    <a:srgbClr val="7AB6A6"/>
    <a:srgbClr val="6FA8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95F4A-B761-E6FD-FAEA-FC3C2D1ADE17}" v="47" dt="2023-10-23T13:31:08.781"/>
    <p1510:client id="{8BA914B2-6B80-5229-21CB-AE3CE9349880}" v="54" dt="2023-10-13T14:12:58.580"/>
    <p1510:client id="{966F14E2-21F4-4EC9-8247-69A5ED3ADF21}" v="170" dt="2023-10-20T10:49:07.0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p:scale>
          <a:sx n="110" d="100"/>
          <a:sy n="110"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7FF95F4A-B761-E6FD-FAEA-FC3C2D1ADE17}"/>
    <pc:docChg chg="modSld">
      <pc:chgData name="" userId="" providerId="" clId="Web-{7FF95F4A-B761-E6FD-FAEA-FC3C2D1ADE17}" dt="2023-10-23T13:31:01.031" v="39"/>
      <pc:docMkLst>
        <pc:docMk/>
      </pc:docMkLst>
      <pc:sldChg chg="modSp">
        <pc:chgData name="" userId="" providerId="" clId="Web-{7FF95F4A-B761-E6FD-FAEA-FC3C2D1ADE17}" dt="2023-10-23T13:31:01.031" v="39"/>
        <pc:sldMkLst>
          <pc:docMk/>
          <pc:sldMk cId="1963164985" sldId="266"/>
        </pc:sldMkLst>
        <pc:graphicFrameChg chg="mod modGraphic">
          <ac:chgData name="" userId="" providerId="" clId="Web-{7FF95F4A-B761-E6FD-FAEA-FC3C2D1ADE17}" dt="2023-10-23T13:31:01.031" v="39"/>
          <ac:graphicFrameMkLst>
            <pc:docMk/>
            <pc:sldMk cId="1963164985" sldId="266"/>
            <ac:graphicFrameMk id="3" creationId="{1887DE4E-6BFA-F5F9-4243-94A685D77793}"/>
          </ac:graphicFrameMkLst>
        </pc:graphicFrameChg>
      </pc:sldChg>
    </pc:docChg>
  </pc:docChgLst>
  <pc:docChgLst>
    <pc:chgData name="BAKSH DE LA IGLESIA, Amber (EAST LONDON NHS FOUNDATION TRUST)" userId="S::amber.bakshdelaiglesia1@nhs.net::b2650a99-9385-4d98-8a06-8e7c9d440112" providerId="AD" clId="Web-{8BA914B2-6B80-5229-21CB-AE3CE9349880}"/>
    <pc:docChg chg="modSld">
      <pc:chgData name="BAKSH DE LA IGLESIA, Amber (EAST LONDON NHS FOUNDATION TRUST)" userId="S::amber.bakshdelaiglesia1@nhs.net::b2650a99-9385-4d98-8a06-8e7c9d440112" providerId="AD" clId="Web-{8BA914B2-6B80-5229-21CB-AE3CE9349880}" dt="2023-10-13T14:12:58.580" v="27" actId="14100"/>
      <pc:docMkLst>
        <pc:docMk/>
      </pc:docMkLst>
      <pc:sldChg chg="modSp">
        <pc:chgData name="BAKSH DE LA IGLESIA, Amber (EAST LONDON NHS FOUNDATION TRUST)" userId="S::amber.bakshdelaiglesia1@nhs.net::b2650a99-9385-4d98-8a06-8e7c9d440112" providerId="AD" clId="Web-{8BA914B2-6B80-5229-21CB-AE3CE9349880}" dt="2023-10-13T14:12:48.315" v="23" actId="20577"/>
        <pc:sldMkLst>
          <pc:docMk/>
          <pc:sldMk cId="806177043" sldId="263"/>
        </pc:sldMkLst>
        <pc:spChg chg="mod">
          <ac:chgData name="BAKSH DE LA IGLESIA, Amber (EAST LONDON NHS FOUNDATION TRUST)" userId="S::amber.bakshdelaiglesia1@nhs.net::b2650a99-9385-4d98-8a06-8e7c9d440112" providerId="AD" clId="Web-{8BA914B2-6B80-5229-21CB-AE3CE9349880}" dt="2023-10-13T14:12:48.315" v="23" actId="20577"/>
          <ac:spMkLst>
            <pc:docMk/>
            <pc:sldMk cId="806177043" sldId="263"/>
            <ac:spMk id="3" creationId="{00000000-0000-0000-0000-000000000000}"/>
          </ac:spMkLst>
        </pc:spChg>
      </pc:sldChg>
      <pc:sldChg chg="addSp modSp addAnim">
        <pc:chgData name="BAKSH DE LA IGLESIA, Amber (EAST LONDON NHS FOUNDATION TRUST)" userId="S::amber.bakshdelaiglesia1@nhs.net::b2650a99-9385-4d98-8a06-8e7c9d440112" providerId="AD" clId="Web-{8BA914B2-6B80-5229-21CB-AE3CE9349880}" dt="2023-10-13T14:12:58.580" v="27" actId="14100"/>
        <pc:sldMkLst>
          <pc:docMk/>
          <pc:sldMk cId="263595377" sldId="264"/>
        </pc:sldMkLst>
        <pc:picChg chg="add mod">
          <ac:chgData name="BAKSH DE LA IGLESIA, Amber (EAST LONDON NHS FOUNDATION TRUST)" userId="S::amber.bakshdelaiglesia1@nhs.net::b2650a99-9385-4d98-8a06-8e7c9d440112" providerId="AD" clId="Web-{8BA914B2-6B80-5229-21CB-AE3CE9349880}" dt="2023-10-13T14:12:58.580" v="27" actId="14100"/>
          <ac:picMkLst>
            <pc:docMk/>
            <pc:sldMk cId="263595377" sldId="264"/>
            <ac:picMk id="3" creationId="{37BC8904-BE79-756F-2677-15DAB75893B7}"/>
          </ac:picMkLst>
        </pc:picChg>
      </pc:sldChg>
    </pc:docChg>
  </pc:docChgLst>
  <pc:docChgLst>
    <pc:chgData name="BAKSH DE LA IGLESIA, Amber (EAST LONDON NHS FOUNDATION TRUST)" userId="S::amber.bakshdelaiglesia1@nhs.net::b2650a99-9385-4d98-8a06-8e7c9d440112" providerId="AD" clId="Web-{966F14E2-21F4-4EC9-8247-69A5ED3ADF21}"/>
    <pc:docChg chg="delSld modSld">
      <pc:chgData name="BAKSH DE LA IGLESIA, Amber (EAST LONDON NHS FOUNDATION TRUST)" userId="S::amber.bakshdelaiglesia1@nhs.net::b2650a99-9385-4d98-8a06-8e7c9d440112" providerId="AD" clId="Web-{966F14E2-21F4-4EC9-8247-69A5ED3ADF21}" dt="2023-10-20T10:49:06.523" v="144" actId="20577"/>
      <pc:docMkLst>
        <pc:docMk/>
      </pc:docMkLst>
      <pc:sldChg chg="modSp">
        <pc:chgData name="BAKSH DE LA IGLESIA, Amber (EAST LONDON NHS FOUNDATION TRUST)" userId="S::amber.bakshdelaiglesia1@nhs.net::b2650a99-9385-4d98-8a06-8e7c9d440112" providerId="AD" clId="Web-{966F14E2-21F4-4EC9-8247-69A5ED3ADF21}" dt="2023-10-20T10:48:26.944" v="131"/>
        <pc:sldMkLst>
          <pc:docMk/>
          <pc:sldMk cId="83524019" sldId="258"/>
        </pc:sldMkLst>
        <pc:graphicFrameChg chg="mod modGraphic">
          <ac:chgData name="BAKSH DE LA IGLESIA, Amber (EAST LONDON NHS FOUNDATION TRUST)" userId="S::amber.bakshdelaiglesia1@nhs.net::b2650a99-9385-4d98-8a06-8e7c9d440112" providerId="AD" clId="Web-{966F14E2-21F4-4EC9-8247-69A5ED3ADF21}" dt="2023-10-20T10:48:26.944" v="131"/>
          <ac:graphicFrameMkLst>
            <pc:docMk/>
            <pc:sldMk cId="83524019" sldId="258"/>
            <ac:graphicFrameMk id="21" creationId="{00000000-0000-0000-0000-000000000000}"/>
          </ac:graphicFrameMkLst>
        </pc:graphicFrameChg>
      </pc:sldChg>
      <pc:sldChg chg="modSp">
        <pc:chgData name="BAKSH DE LA IGLESIA, Amber (EAST LONDON NHS FOUNDATION TRUST)" userId="S::amber.bakshdelaiglesia1@nhs.net::b2650a99-9385-4d98-8a06-8e7c9d440112" providerId="AD" clId="Web-{966F14E2-21F4-4EC9-8247-69A5ED3ADF21}" dt="2023-10-20T10:48:37.460" v="136" actId="20577"/>
        <pc:sldMkLst>
          <pc:docMk/>
          <pc:sldMk cId="2324154442" sldId="261"/>
        </pc:sldMkLst>
        <pc:spChg chg="mod">
          <ac:chgData name="BAKSH DE LA IGLESIA, Amber (EAST LONDON NHS FOUNDATION TRUST)" userId="S::amber.bakshdelaiglesia1@nhs.net::b2650a99-9385-4d98-8a06-8e7c9d440112" providerId="AD" clId="Web-{966F14E2-21F4-4EC9-8247-69A5ED3ADF21}" dt="2023-10-20T10:48:37.460" v="136" actId="20577"/>
          <ac:spMkLst>
            <pc:docMk/>
            <pc:sldMk cId="2324154442" sldId="261"/>
            <ac:spMk id="2" creationId="{00000000-0000-0000-0000-000000000000}"/>
          </ac:spMkLst>
        </pc:spChg>
      </pc:sldChg>
      <pc:sldChg chg="del">
        <pc:chgData name="BAKSH DE LA IGLESIA, Amber (EAST LONDON NHS FOUNDATION TRUST)" userId="S::amber.bakshdelaiglesia1@nhs.net::b2650a99-9385-4d98-8a06-8e7c9d440112" providerId="AD" clId="Web-{966F14E2-21F4-4EC9-8247-69A5ED3ADF21}" dt="2023-10-20T10:45:09.830" v="43"/>
        <pc:sldMkLst>
          <pc:docMk/>
          <pc:sldMk cId="2515821544" sldId="262"/>
        </pc:sldMkLst>
      </pc:sldChg>
      <pc:sldChg chg="modSp">
        <pc:chgData name="BAKSH DE LA IGLESIA, Amber (EAST LONDON NHS FOUNDATION TRUST)" userId="S::amber.bakshdelaiglesia1@nhs.net::b2650a99-9385-4d98-8a06-8e7c9d440112" providerId="AD" clId="Web-{966F14E2-21F4-4EC9-8247-69A5ED3ADF21}" dt="2023-10-20T10:48:54.758" v="139" actId="20577"/>
        <pc:sldMkLst>
          <pc:docMk/>
          <pc:sldMk cId="806177043" sldId="263"/>
        </pc:sldMkLst>
        <pc:spChg chg="mod">
          <ac:chgData name="BAKSH DE LA IGLESIA, Amber (EAST LONDON NHS FOUNDATION TRUST)" userId="S::amber.bakshdelaiglesia1@nhs.net::b2650a99-9385-4d98-8a06-8e7c9d440112" providerId="AD" clId="Web-{966F14E2-21F4-4EC9-8247-69A5ED3ADF21}" dt="2023-10-20T10:48:54.758" v="139" actId="20577"/>
          <ac:spMkLst>
            <pc:docMk/>
            <pc:sldMk cId="806177043" sldId="263"/>
            <ac:spMk id="2" creationId="{00000000-0000-0000-0000-000000000000}"/>
          </ac:spMkLst>
        </pc:spChg>
      </pc:sldChg>
      <pc:sldChg chg="addSp delSp modSp addAnim delAnim">
        <pc:chgData name="BAKSH DE LA IGLESIA, Amber (EAST LONDON NHS FOUNDATION TRUST)" userId="S::amber.bakshdelaiglesia1@nhs.net::b2650a99-9385-4d98-8a06-8e7c9d440112" providerId="AD" clId="Web-{966F14E2-21F4-4EC9-8247-69A5ED3ADF21}" dt="2023-10-20T10:48:57.539" v="141" actId="20577"/>
        <pc:sldMkLst>
          <pc:docMk/>
          <pc:sldMk cId="263595377" sldId="264"/>
        </pc:sldMkLst>
        <pc:spChg chg="mod">
          <ac:chgData name="BAKSH DE LA IGLESIA, Amber (EAST LONDON NHS FOUNDATION TRUST)" userId="S::amber.bakshdelaiglesia1@nhs.net::b2650a99-9385-4d98-8a06-8e7c9d440112" providerId="AD" clId="Web-{966F14E2-21F4-4EC9-8247-69A5ED3ADF21}" dt="2023-10-20T10:48:57.539" v="141" actId="20577"/>
          <ac:spMkLst>
            <pc:docMk/>
            <pc:sldMk cId="263595377" sldId="264"/>
            <ac:spMk id="2" creationId="{00000000-0000-0000-0000-000000000000}"/>
          </ac:spMkLst>
        </pc:spChg>
        <pc:picChg chg="del">
          <ac:chgData name="BAKSH DE LA IGLESIA, Amber (EAST LONDON NHS FOUNDATION TRUST)" userId="S::amber.bakshdelaiglesia1@nhs.net::b2650a99-9385-4d98-8a06-8e7c9d440112" providerId="AD" clId="Web-{966F14E2-21F4-4EC9-8247-69A5ED3ADF21}" dt="2023-10-20T10:46:47.957" v="112"/>
          <ac:picMkLst>
            <pc:docMk/>
            <pc:sldMk cId="263595377" sldId="264"/>
            <ac:picMk id="3" creationId="{37BC8904-BE79-756F-2677-15DAB75893B7}"/>
          </ac:picMkLst>
        </pc:picChg>
        <pc:picChg chg="add mod">
          <ac:chgData name="BAKSH DE LA IGLESIA, Amber (EAST LONDON NHS FOUNDATION TRUST)" userId="S::amber.bakshdelaiglesia1@nhs.net::b2650a99-9385-4d98-8a06-8e7c9d440112" providerId="AD" clId="Web-{966F14E2-21F4-4EC9-8247-69A5ED3ADF21}" dt="2023-10-20T10:47:15.224" v="115" actId="1076"/>
          <ac:picMkLst>
            <pc:docMk/>
            <pc:sldMk cId="263595377" sldId="264"/>
            <ac:picMk id="4" creationId="{38FB1DB9-313B-FB5D-5255-0A6EBD4AEA73}"/>
          </ac:picMkLst>
        </pc:picChg>
      </pc:sldChg>
      <pc:sldChg chg="modSp">
        <pc:chgData name="BAKSH DE LA IGLESIA, Amber (EAST LONDON NHS FOUNDATION TRUST)" userId="S::amber.bakshdelaiglesia1@nhs.net::b2650a99-9385-4d98-8a06-8e7c9d440112" providerId="AD" clId="Web-{966F14E2-21F4-4EC9-8247-69A5ED3ADF21}" dt="2023-10-20T10:48:59.914" v="142" actId="20577"/>
        <pc:sldMkLst>
          <pc:docMk/>
          <pc:sldMk cId="1497859997" sldId="265"/>
        </pc:sldMkLst>
        <pc:spChg chg="mod">
          <ac:chgData name="BAKSH DE LA IGLESIA, Amber (EAST LONDON NHS FOUNDATION TRUST)" userId="S::amber.bakshdelaiglesia1@nhs.net::b2650a99-9385-4d98-8a06-8e7c9d440112" providerId="AD" clId="Web-{966F14E2-21F4-4EC9-8247-69A5ED3ADF21}" dt="2023-10-20T10:48:59.914" v="142" actId="20577"/>
          <ac:spMkLst>
            <pc:docMk/>
            <pc:sldMk cId="1497859997" sldId="265"/>
            <ac:spMk id="2" creationId="{00000000-0000-0000-0000-000000000000}"/>
          </ac:spMkLst>
        </pc:spChg>
      </pc:sldChg>
      <pc:sldChg chg="modSp">
        <pc:chgData name="BAKSH DE LA IGLESIA, Amber (EAST LONDON NHS FOUNDATION TRUST)" userId="S::amber.bakshdelaiglesia1@nhs.net::b2650a99-9385-4d98-8a06-8e7c9d440112" providerId="AD" clId="Web-{966F14E2-21F4-4EC9-8247-69A5ED3ADF21}" dt="2023-10-20T10:49:03.680" v="143" actId="20577"/>
        <pc:sldMkLst>
          <pc:docMk/>
          <pc:sldMk cId="1963164985" sldId="266"/>
        </pc:sldMkLst>
        <pc:spChg chg="mod">
          <ac:chgData name="BAKSH DE LA IGLESIA, Amber (EAST LONDON NHS FOUNDATION TRUST)" userId="S::amber.bakshdelaiglesia1@nhs.net::b2650a99-9385-4d98-8a06-8e7c9d440112" providerId="AD" clId="Web-{966F14E2-21F4-4EC9-8247-69A5ED3ADF21}" dt="2023-10-20T10:49:03.680" v="143" actId="20577"/>
          <ac:spMkLst>
            <pc:docMk/>
            <pc:sldMk cId="1963164985" sldId="266"/>
            <ac:spMk id="2" creationId="{00000000-0000-0000-0000-000000000000}"/>
          </ac:spMkLst>
        </pc:spChg>
      </pc:sldChg>
      <pc:sldChg chg="del">
        <pc:chgData name="BAKSH DE LA IGLESIA, Amber (EAST LONDON NHS FOUNDATION TRUST)" userId="S::amber.bakshdelaiglesia1@nhs.net::b2650a99-9385-4d98-8a06-8e7c9d440112" providerId="AD" clId="Web-{966F14E2-21F4-4EC9-8247-69A5ED3ADF21}" dt="2023-10-20T10:48:32.007" v="132"/>
        <pc:sldMkLst>
          <pc:docMk/>
          <pc:sldMk cId="656917102" sldId="267"/>
        </pc:sldMkLst>
      </pc:sldChg>
      <pc:sldChg chg="modSp">
        <pc:chgData name="BAKSH DE LA IGLESIA, Amber (EAST LONDON NHS FOUNDATION TRUST)" userId="S::amber.bakshdelaiglesia1@nhs.net::b2650a99-9385-4d98-8a06-8e7c9d440112" providerId="AD" clId="Web-{966F14E2-21F4-4EC9-8247-69A5ED3ADF21}" dt="2023-10-20T10:49:06.523" v="144" actId="20577"/>
        <pc:sldMkLst>
          <pc:docMk/>
          <pc:sldMk cId="1295291321" sldId="268"/>
        </pc:sldMkLst>
        <pc:spChg chg="mod">
          <ac:chgData name="BAKSH DE LA IGLESIA, Amber (EAST LONDON NHS FOUNDATION TRUST)" userId="S::amber.bakshdelaiglesia1@nhs.net::b2650a99-9385-4d98-8a06-8e7c9d440112" providerId="AD" clId="Web-{966F14E2-21F4-4EC9-8247-69A5ED3ADF21}" dt="2023-10-20T10:49:06.523" v="144" actId="20577"/>
          <ac:spMkLst>
            <pc:docMk/>
            <pc:sldMk cId="1295291321" sldId="268"/>
            <ac:spMk id="2" creationId="{00000000-0000-0000-0000-000000000000}"/>
          </ac:spMkLst>
        </pc:spChg>
        <pc:spChg chg="mod">
          <ac:chgData name="BAKSH DE LA IGLESIA, Amber (EAST LONDON NHS FOUNDATION TRUST)" userId="S::amber.bakshdelaiglesia1@nhs.net::b2650a99-9385-4d98-8a06-8e7c9d440112" providerId="AD" clId="Web-{966F14E2-21F4-4EC9-8247-69A5ED3ADF21}" dt="2023-10-20T10:47:43.849" v="121" actId="14100"/>
          <ac:spMkLst>
            <pc:docMk/>
            <pc:sldMk cId="1295291321" sldId="268"/>
            <ac:spMk id="4" creationId="{00000000-0000-0000-0000-000000000000}"/>
          </ac:spMkLst>
        </pc:spChg>
        <pc:spChg chg="mod">
          <ac:chgData name="BAKSH DE LA IGLESIA, Amber (EAST LONDON NHS FOUNDATION TRUST)" userId="S::amber.bakshdelaiglesia1@nhs.net::b2650a99-9385-4d98-8a06-8e7c9d440112" providerId="AD" clId="Web-{966F14E2-21F4-4EC9-8247-69A5ED3ADF21}" dt="2023-10-20T10:47:46.162" v="122" actId="14100"/>
          <ac:spMkLst>
            <pc:docMk/>
            <pc:sldMk cId="1295291321" sldId="268"/>
            <ac:spMk id="5" creationId="{00000000-0000-0000-0000-000000000000}"/>
          </ac:spMkLst>
        </pc:spChg>
        <pc:spChg chg="mod">
          <ac:chgData name="BAKSH DE LA IGLESIA, Amber (EAST LONDON NHS FOUNDATION TRUST)" userId="S::amber.bakshdelaiglesia1@nhs.net::b2650a99-9385-4d98-8a06-8e7c9d440112" providerId="AD" clId="Web-{966F14E2-21F4-4EC9-8247-69A5ED3ADF21}" dt="2023-10-20T10:47:48.506" v="123" actId="14100"/>
          <ac:spMkLst>
            <pc:docMk/>
            <pc:sldMk cId="1295291321" sldId="268"/>
            <ac:spMk id="6" creationId="{00000000-0000-0000-0000-000000000000}"/>
          </ac:spMkLst>
        </pc:spChg>
        <pc:spChg chg="mod">
          <ac:chgData name="BAKSH DE LA IGLESIA, Amber (EAST LONDON NHS FOUNDATION TRUST)" userId="S::amber.bakshdelaiglesia1@nhs.net::b2650a99-9385-4d98-8a06-8e7c9d440112" providerId="AD" clId="Web-{966F14E2-21F4-4EC9-8247-69A5ED3ADF21}" dt="2023-10-20T10:47:40.396" v="119"/>
          <ac:spMkLst>
            <pc:docMk/>
            <pc:sldMk cId="1295291321" sldId="268"/>
            <ac:spMk id="7" creationId="{00000000-0000-0000-0000-000000000000}"/>
          </ac:spMkLst>
        </pc:spChg>
        <pc:spChg chg="mod">
          <ac:chgData name="BAKSH DE LA IGLESIA, Amber (EAST LONDON NHS FOUNDATION TRUST)" userId="S::amber.bakshdelaiglesia1@nhs.net::b2650a99-9385-4d98-8a06-8e7c9d440112" providerId="AD" clId="Web-{966F14E2-21F4-4EC9-8247-69A5ED3ADF21}" dt="2023-10-20T10:47:51.990" v="124" actId="14100"/>
          <ac:spMkLst>
            <pc:docMk/>
            <pc:sldMk cId="1295291321" sldId="268"/>
            <ac:spMk id="8" creationId="{00000000-0000-0000-0000-000000000000}"/>
          </ac:spMkLst>
        </pc:spChg>
      </pc:sldChg>
    </pc:docChg>
  </pc:docChgLst>
  <pc:docChgLst>
    <pc:chgData name="BAKSH DE LA IGLESIA, Amber (EAST LONDON NHS FOUNDATION TRUST)" userId="S::amber.bakshdelaiglesia1@nhs.net::b2650a99-9385-4d98-8a06-8e7c9d440112" providerId="AD" clId="Web-{7FF95F4A-B761-E6FD-FAEA-FC3C2D1ADE17}"/>
    <pc:docChg chg="modSld">
      <pc:chgData name="BAKSH DE LA IGLESIA, Amber (EAST LONDON NHS FOUNDATION TRUST)" userId="S::amber.bakshdelaiglesia1@nhs.net::b2650a99-9385-4d98-8a06-8e7c9d440112" providerId="AD" clId="Web-{7FF95F4A-B761-E6FD-FAEA-FC3C2D1ADE17}" dt="2023-10-23T13:31:03.781" v="0"/>
      <pc:docMkLst>
        <pc:docMk/>
      </pc:docMkLst>
      <pc:sldChg chg="delSp">
        <pc:chgData name="BAKSH DE LA IGLESIA, Amber (EAST LONDON NHS FOUNDATION TRUST)" userId="S::amber.bakshdelaiglesia1@nhs.net::b2650a99-9385-4d98-8a06-8e7c9d440112" providerId="AD" clId="Web-{7FF95F4A-B761-E6FD-FAEA-FC3C2D1ADE17}" dt="2023-10-23T13:31:03.781" v="0"/>
        <pc:sldMkLst>
          <pc:docMk/>
          <pc:sldMk cId="1963164985" sldId="266"/>
        </pc:sldMkLst>
        <pc:graphicFrameChg chg="del">
          <ac:chgData name="BAKSH DE LA IGLESIA, Amber (EAST LONDON NHS FOUNDATION TRUST)" userId="S::amber.bakshdelaiglesia1@nhs.net::b2650a99-9385-4d98-8a06-8e7c9d440112" providerId="AD" clId="Web-{7FF95F4A-B761-E6FD-FAEA-FC3C2D1ADE17}" dt="2023-10-23T13:31:03.781" v="0"/>
          <ac:graphicFrameMkLst>
            <pc:docMk/>
            <pc:sldMk cId="1963164985" sldId="266"/>
            <ac:graphicFrameMk id="5"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A01E7-2370-4B7E-AD2E-F56E50D2FFC9}" type="datetimeFigureOut">
              <a:rPr lang="en-GB" smtClean="0"/>
              <a:t>23/10/2023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2B4F5-D97B-45F1-BE7E-42AB8DD61262}" type="slidenum">
              <a:rPr lang="en-GB" smtClean="0"/>
              <a:t>‹#›</a:t>
            </a:fld>
            <a:endParaRPr lang="en-GB"/>
          </a:p>
        </p:txBody>
      </p:sp>
    </p:spTree>
    <p:extLst>
      <p:ext uri="{BB962C8B-B14F-4D97-AF65-F5344CB8AC3E}">
        <p14:creationId xmlns:p14="http://schemas.microsoft.com/office/powerpoint/2010/main" val="2881427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0138F4-6369-429A-B69D-085647D863B7}" type="slidenum">
              <a:rPr lang="en-GB" smtClean="0"/>
              <a:t>1</a:t>
            </a:fld>
            <a:endParaRPr lang="en-GB"/>
          </a:p>
        </p:txBody>
      </p:sp>
    </p:spTree>
    <p:extLst>
      <p:ext uri="{BB962C8B-B14F-4D97-AF65-F5344CB8AC3E}">
        <p14:creationId xmlns:p14="http://schemas.microsoft.com/office/powerpoint/2010/main" val="2817173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34F5FB6-73DD-413C-B802-6315CAA19835}" type="datetimeFigureOut">
              <a:rPr lang="en-GB" smtClean="0"/>
              <a:t>23/10/2023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3750389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4F5FB6-73DD-413C-B802-6315CAA19835}" type="datetimeFigureOut">
              <a:rPr lang="en-GB" smtClean="0"/>
              <a:t>23/10/2023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1394236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4F5FB6-73DD-413C-B802-6315CAA19835}" type="datetimeFigureOut">
              <a:rPr lang="en-GB" smtClean="0"/>
              <a:t>23/10/2023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920142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4F5FB6-73DD-413C-B802-6315CAA19835}" type="datetimeFigureOut">
              <a:rPr lang="en-GB" smtClean="0"/>
              <a:t>23/10/2023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1525201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4F5FB6-73DD-413C-B802-6315CAA19835}" type="datetimeFigureOut">
              <a:rPr lang="en-GB" smtClean="0"/>
              <a:t>23/10/2023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367467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34F5FB6-73DD-413C-B802-6315CAA19835}" type="datetimeFigureOut">
              <a:rPr lang="en-GB" smtClean="0"/>
              <a:t>23/10/2023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474219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4F5FB6-73DD-413C-B802-6315CAA19835}" type="datetimeFigureOut">
              <a:rPr lang="en-GB" smtClean="0"/>
              <a:t>23/10/2023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398457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34F5FB6-73DD-413C-B802-6315CAA19835}" type="datetimeFigureOut">
              <a:rPr lang="en-GB" smtClean="0"/>
              <a:t>23/10/2023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686592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F5FB6-73DD-413C-B802-6315CAA19835}" type="datetimeFigureOut">
              <a:rPr lang="en-GB" smtClean="0"/>
              <a:t>23/10/2023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1461816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4F5FB6-73DD-413C-B802-6315CAA19835}" type="datetimeFigureOut">
              <a:rPr lang="en-GB" smtClean="0"/>
              <a:t>23/10/2023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1475506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4F5FB6-73DD-413C-B802-6315CAA19835}" type="datetimeFigureOut">
              <a:rPr lang="en-GB" smtClean="0"/>
              <a:t>23/10/2023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2940817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F5FB6-73DD-413C-B802-6315CAA19835}" type="datetimeFigureOut">
              <a:rPr lang="en-GB" smtClean="0"/>
              <a:t>23/10/2023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AE37E-1484-47B6-9B27-19241E4DA104}" type="slidenum">
              <a:rPr lang="en-GB" smtClean="0"/>
              <a:t>‹#›</a:t>
            </a:fld>
            <a:endParaRPr lang="en-GB"/>
          </a:p>
        </p:txBody>
      </p:sp>
    </p:spTree>
    <p:extLst>
      <p:ext uri="{BB962C8B-B14F-4D97-AF65-F5344CB8AC3E}">
        <p14:creationId xmlns:p14="http://schemas.microsoft.com/office/powerpoint/2010/main" val="3284276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448164"/>
            <a:ext cx="10763250" cy="1349375"/>
          </a:xfrm>
        </p:spPr>
        <p:txBody>
          <a:bodyPr>
            <a:normAutofit fontScale="90000"/>
          </a:bodyPr>
          <a:lstStyle/>
          <a:p>
            <a:r>
              <a:rPr lang="en-GB" sz="5400" dirty="0">
                <a:solidFill>
                  <a:schemeClr val="accent5"/>
                </a:solidFill>
                <a:latin typeface="Arial"/>
                <a:cs typeface="Arial"/>
              </a:rPr>
              <a:t>Resources for Documenting Section 117</a:t>
            </a:r>
            <a:endParaRPr lang="en-US" sz="5400" dirty="0">
              <a:solidFill>
                <a:schemeClr val="accent5"/>
              </a:solidFill>
              <a:cs typeface="Calibri Light"/>
            </a:endParaRPr>
          </a:p>
        </p:txBody>
      </p:sp>
      <p:pic>
        <p:nvPicPr>
          <p:cNvPr id="6" name="Picture 5"/>
          <p:cNvPicPr>
            <a:picLocks noChangeAspect="1"/>
          </p:cNvPicPr>
          <p:nvPr/>
        </p:nvPicPr>
        <p:blipFill rotWithShape="1">
          <a:blip r:embed="rId3">
            <a:duotone>
              <a:schemeClr val="accent1">
                <a:shade val="45000"/>
                <a:satMod val="135000"/>
              </a:schemeClr>
              <a:prstClr val="white"/>
            </a:duotone>
          </a:blip>
          <a:srcRect l="68532" t="33809" r="576" b="31270"/>
          <a:stretch/>
        </p:blipFill>
        <p:spPr>
          <a:xfrm>
            <a:off x="0" y="4534731"/>
            <a:ext cx="12192000" cy="2323269"/>
          </a:xfrm>
          <a:prstGeom prst="rect">
            <a:avLst/>
          </a:prstGeom>
        </p:spPr>
      </p:pic>
      <p:sp>
        <p:nvSpPr>
          <p:cNvPr id="3" name="TextBox 2"/>
          <p:cNvSpPr txBox="1"/>
          <p:nvPr/>
        </p:nvSpPr>
        <p:spPr>
          <a:xfrm>
            <a:off x="3715905" y="3853522"/>
            <a:ext cx="4759520" cy="338554"/>
          </a:xfrm>
          <a:prstGeom prst="rect">
            <a:avLst/>
          </a:prstGeom>
          <a:noFill/>
        </p:spPr>
        <p:txBody>
          <a:bodyPr wrap="square" lIns="91440" tIns="45720" rIns="91440" bIns="45720" rtlCol="0" anchor="t">
            <a:spAutoFit/>
          </a:bodyPr>
          <a:lstStyle/>
          <a:p>
            <a:pPr algn="ctr"/>
            <a:r>
              <a:rPr lang="en-GB" sz="1600">
                <a:solidFill>
                  <a:schemeClr val="bg2">
                    <a:lumMod val="50000"/>
                  </a:schemeClr>
                </a:solidFill>
                <a:latin typeface="Arial"/>
                <a:cs typeface="Arial"/>
              </a:rPr>
              <a:t>September 2023</a:t>
            </a:r>
            <a:endParaRPr lang="en-US"/>
          </a:p>
        </p:txBody>
      </p:sp>
      <p:pic>
        <p:nvPicPr>
          <p:cNvPr id="5" name="Picture 6" descr="A logo for a company&#10;&#10;Description automatically generated">
            <a:extLst>
              <a:ext uri="{FF2B5EF4-FFF2-40B4-BE49-F238E27FC236}">
                <a16:creationId xmlns:a16="http://schemas.microsoft.com/office/drawing/2014/main" id="{10389725-1B78-6229-1940-9223F531E2DC}"/>
              </a:ext>
            </a:extLst>
          </p:cNvPr>
          <p:cNvPicPr>
            <a:picLocks noChangeAspect="1"/>
          </p:cNvPicPr>
          <p:nvPr/>
        </p:nvPicPr>
        <p:blipFill>
          <a:blip r:embed="rId4"/>
          <a:stretch>
            <a:fillRect/>
          </a:stretch>
        </p:blipFill>
        <p:spPr>
          <a:xfrm>
            <a:off x="8941192" y="4207"/>
            <a:ext cx="3176525" cy="1852055"/>
          </a:xfrm>
          <a:prstGeom prst="rect">
            <a:avLst/>
          </a:prstGeom>
        </p:spPr>
      </p:pic>
    </p:spTree>
    <p:extLst>
      <p:ext uri="{BB962C8B-B14F-4D97-AF65-F5344CB8AC3E}">
        <p14:creationId xmlns:p14="http://schemas.microsoft.com/office/powerpoint/2010/main" val="1773931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7086" y="415572"/>
            <a:ext cx="10515600" cy="599152"/>
          </a:xfrm>
          <a:prstGeom prst="rect">
            <a:avLst/>
          </a:prstGeom>
        </p:spPr>
        <p:txBody>
          <a:bodyPr lIns="91440" tIns="45720" rIns="91440" bIns="4572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5"/>
                </a:solidFill>
                <a:latin typeface="Arial"/>
                <a:cs typeface="Arial"/>
              </a:rPr>
              <a:t>4.0 Tips &amp; Guidance </a:t>
            </a:r>
            <a:endParaRPr lang="en-GB" dirty="0">
              <a:solidFill>
                <a:schemeClr val="accent5"/>
              </a:solidFill>
              <a:latin typeface="Arial" panose="020B0604020202020204" pitchFamily="34" charset="0"/>
              <a:cs typeface="Arial" panose="020B0604020202020204" pitchFamily="34" charset="0"/>
            </a:endParaRPr>
          </a:p>
        </p:txBody>
      </p:sp>
      <p:sp>
        <p:nvSpPr>
          <p:cNvPr id="4" name="TextBox 3"/>
          <p:cNvSpPr txBox="1"/>
          <p:nvPr/>
        </p:nvSpPr>
        <p:spPr>
          <a:xfrm>
            <a:off x="930693" y="1454331"/>
            <a:ext cx="10998143" cy="471190"/>
          </a:xfrm>
          <a:prstGeom prst="rect">
            <a:avLst/>
          </a:prstGeom>
          <a:noFill/>
        </p:spPr>
        <p:txBody>
          <a:bodyPr wrap="square" rtlCol="0">
            <a:spAutoFit/>
          </a:bodyPr>
          <a:lstStyle/>
          <a:p>
            <a:r>
              <a:rPr lang="en-GB" sz="1200" dirty="0">
                <a:latin typeface="Arial "/>
              </a:rPr>
              <a:t>Explore ways in which staff responsibilities can be shared between inpatient and community teams to complete the Section 117 form. More support around this can be found in the Section 117 principles and guidance document to identify what works best locally</a:t>
            </a:r>
            <a:endParaRPr lang="en-GB" sz="1200" b="1" dirty="0">
              <a:latin typeface="Arial "/>
            </a:endParaRPr>
          </a:p>
        </p:txBody>
      </p:sp>
      <p:sp>
        <p:nvSpPr>
          <p:cNvPr id="5" name="TextBox 4"/>
          <p:cNvSpPr txBox="1"/>
          <p:nvPr/>
        </p:nvSpPr>
        <p:spPr>
          <a:xfrm>
            <a:off x="930693" y="2258242"/>
            <a:ext cx="10912418" cy="461665"/>
          </a:xfrm>
          <a:prstGeom prst="rect">
            <a:avLst/>
          </a:prstGeom>
          <a:noFill/>
        </p:spPr>
        <p:txBody>
          <a:bodyPr wrap="square" rtlCol="0">
            <a:spAutoFit/>
          </a:bodyPr>
          <a:lstStyle/>
          <a:p>
            <a:r>
              <a:rPr lang="en-GB" sz="1200" dirty="0">
                <a:latin typeface="Arial "/>
              </a:rPr>
              <a:t>To help avoid disputes around the responsible Local Authority, it is recommended that staff document the named person and relevant contact details of who this was agreed with in the patient’s clinical documents</a:t>
            </a:r>
            <a:endParaRPr lang="en-GB" sz="1200" b="1" dirty="0">
              <a:latin typeface="Arial "/>
            </a:endParaRPr>
          </a:p>
        </p:txBody>
      </p:sp>
      <p:sp>
        <p:nvSpPr>
          <p:cNvPr id="6" name="TextBox 5"/>
          <p:cNvSpPr txBox="1"/>
          <p:nvPr/>
        </p:nvSpPr>
        <p:spPr>
          <a:xfrm>
            <a:off x="930693" y="3271800"/>
            <a:ext cx="10912418" cy="276999"/>
          </a:xfrm>
          <a:prstGeom prst="rect">
            <a:avLst/>
          </a:prstGeom>
          <a:noFill/>
        </p:spPr>
        <p:txBody>
          <a:bodyPr wrap="square" rtlCol="0">
            <a:spAutoFit/>
          </a:bodyPr>
          <a:lstStyle/>
          <a:p>
            <a:r>
              <a:rPr lang="en-GB" sz="1200" dirty="0">
                <a:latin typeface="Arial "/>
              </a:rPr>
              <a:t>The Section 117 form will sit alongside the “My Recovery Plan” documentation. At the point of discharge, this should be provided to the service user</a:t>
            </a:r>
            <a:endParaRPr lang="en-GB" sz="1200" b="1" dirty="0">
              <a:latin typeface="Arial "/>
            </a:endParaRPr>
          </a:p>
        </p:txBody>
      </p:sp>
      <p:sp>
        <p:nvSpPr>
          <p:cNvPr id="7" name="TextBox 6"/>
          <p:cNvSpPr txBox="1"/>
          <p:nvPr/>
        </p:nvSpPr>
        <p:spPr>
          <a:xfrm>
            <a:off x="930693" y="4097031"/>
            <a:ext cx="9293168" cy="276999"/>
          </a:xfrm>
          <a:prstGeom prst="rect">
            <a:avLst/>
          </a:prstGeom>
          <a:noFill/>
        </p:spPr>
        <p:txBody>
          <a:bodyPr wrap="square" rtlCol="0">
            <a:spAutoFit/>
          </a:bodyPr>
          <a:lstStyle/>
          <a:p>
            <a:r>
              <a:rPr lang="en-GB" sz="1200" dirty="0">
                <a:latin typeface="Arial "/>
              </a:rPr>
              <a:t>Use the data in PowerBI to view and regularly monitor performance</a:t>
            </a:r>
            <a:endParaRPr lang="en-GB" sz="1200" b="1" dirty="0">
              <a:latin typeface="Arial "/>
            </a:endParaRPr>
          </a:p>
        </p:txBody>
      </p:sp>
      <p:sp>
        <p:nvSpPr>
          <p:cNvPr id="8" name="TextBox 7"/>
          <p:cNvSpPr txBox="1"/>
          <p:nvPr/>
        </p:nvSpPr>
        <p:spPr>
          <a:xfrm>
            <a:off x="930693" y="4922262"/>
            <a:ext cx="11121968" cy="276999"/>
          </a:xfrm>
          <a:prstGeom prst="rect">
            <a:avLst/>
          </a:prstGeom>
          <a:noFill/>
        </p:spPr>
        <p:txBody>
          <a:bodyPr wrap="square" rtlCol="0">
            <a:spAutoFit/>
          </a:bodyPr>
          <a:lstStyle/>
          <a:p>
            <a:r>
              <a:rPr lang="en-GB" sz="1200" dirty="0">
                <a:latin typeface="Arial "/>
              </a:rPr>
              <a:t>Consider creating an information leaflet that explains Section 117 and what this means for service users for additional guidance and support</a:t>
            </a:r>
            <a:endParaRPr lang="en-GB" sz="1200" b="1" dirty="0">
              <a:latin typeface="Arial "/>
            </a:endParaRPr>
          </a:p>
        </p:txBody>
      </p:sp>
      <p:sp>
        <p:nvSpPr>
          <p:cNvPr id="9" name="Oval 8"/>
          <p:cNvSpPr/>
          <p:nvPr/>
        </p:nvSpPr>
        <p:spPr>
          <a:xfrm>
            <a:off x="269966" y="1454331"/>
            <a:ext cx="477847" cy="4702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1</a:t>
            </a:r>
          </a:p>
        </p:txBody>
      </p:sp>
      <p:sp>
        <p:nvSpPr>
          <p:cNvPr id="10" name="Oval 9"/>
          <p:cNvSpPr/>
          <p:nvPr/>
        </p:nvSpPr>
        <p:spPr>
          <a:xfrm>
            <a:off x="269965" y="2257603"/>
            <a:ext cx="477847" cy="4702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2</a:t>
            </a:r>
          </a:p>
        </p:txBody>
      </p:sp>
      <p:sp>
        <p:nvSpPr>
          <p:cNvPr id="11" name="Oval 10"/>
          <p:cNvSpPr/>
          <p:nvPr/>
        </p:nvSpPr>
        <p:spPr>
          <a:xfrm>
            <a:off x="269965" y="3167473"/>
            <a:ext cx="477847" cy="4702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3</a:t>
            </a:r>
          </a:p>
        </p:txBody>
      </p:sp>
      <p:sp>
        <p:nvSpPr>
          <p:cNvPr id="12" name="Oval 11"/>
          <p:cNvSpPr/>
          <p:nvPr/>
        </p:nvSpPr>
        <p:spPr>
          <a:xfrm>
            <a:off x="269964" y="3992704"/>
            <a:ext cx="477847" cy="4702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4</a:t>
            </a:r>
          </a:p>
        </p:txBody>
      </p:sp>
      <p:sp>
        <p:nvSpPr>
          <p:cNvPr id="13" name="Oval 12"/>
          <p:cNvSpPr/>
          <p:nvPr/>
        </p:nvSpPr>
        <p:spPr>
          <a:xfrm>
            <a:off x="269964" y="4817935"/>
            <a:ext cx="477847" cy="4702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295291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 y="215496"/>
            <a:ext cx="10515600" cy="599152"/>
          </a:xfrm>
        </p:spPr>
        <p:txBody>
          <a:bodyPr>
            <a:normAutofit fontScale="90000"/>
          </a:bodyPr>
          <a:lstStyle/>
          <a:p>
            <a:r>
              <a:rPr lang="en-GB" dirty="0">
                <a:solidFill>
                  <a:schemeClr val="accent5"/>
                </a:solidFill>
                <a:latin typeface="Arial" panose="020B0604020202020204" pitchFamily="34" charset="0"/>
                <a:cs typeface="Arial" panose="020B0604020202020204" pitchFamily="34" charset="0"/>
              </a:rPr>
              <a:t>Table of Contents</a:t>
            </a:r>
          </a:p>
        </p:txBody>
      </p:sp>
      <p:graphicFrame>
        <p:nvGraphicFramePr>
          <p:cNvPr id="21" name="Table 20"/>
          <p:cNvGraphicFramePr>
            <a:graphicFrameLocks noGrp="1"/>
          </p:cNvGraphicFramePr>
          <p:nvPr>
            <p:extLst>
              <p:ext uri="{D42A27DB-BD31-4B8C-83A1-F6EECF244321}">
                <p14:modId xmlns:p14="http://schemas.microsoft.com/office/powerpoint/2010/main" val="2226134013"/>
              </p:ext>
            </p:extLst>
          </p:nvPr>
        </p:nvGraphicFramePr>
        <p:xfrm>
          <a:off x="467659" y="1229089"/>
          <a:ext cx="11112970" cy="3809999"/>
        </p:xfrm>
        <a:graphic>
          <a:graphicData uri="http://schemas.openxmlformats.org/drawingml/2006/table">
            <a:tbl>
              <a:tblPr firstRow="1" bandRow="1">
                <a:tableStyleId>{5C22544A-7EE6-4342-B048-85BDC9FD1C3A}</a:tableStyleId>
              </a:tblPr>
              <a:tblGrid>
                <a:gridCol w="563700">
                  <a:extLst>
                    <a:ext uri="{9D8B030D-6E8A-4147-A177-3AD203B41FA5}">
                      <a16:colId xmlns:a16="http://schemas.microsoft.com/office/drawing/2014/main" val="1311289770"/>
                    </a:ext>
                  </a:extLst>
                </a:gridCol>
                <a:gridCol w="10549270">
                  <a:extLst>
                    <a:ext uri="{9D8B030D-6E8A-4147-A177-3AD203B41FA5}">
                      <a16:colId xmlns:a16="http://schemas.microsoft.com/office/drawing/2014/main" val="3498565411"/>
                    </a:ext>
                  </a:extLst>
                </a:gridCol>
              </a:tblGrid>
              <a:tr h="370840">
                <a:tc>
                  <a:txBody>
                    <a:bodyPr/>
                    <a:lstStyle/>
                    <a:p>
                      <a:r>
                        <a:rPr lang="en-GB" b="1" dirty="0">
                          <a:solidFill>
                            <a:schemeClr val="bg1"/>
                          </a:solidFill>
                          <a:latin typeface="Arial" panose="020B0604020202020204" pitchFamily="34" charset="0"/>
                          <a:cs typeface="Arial" panose="020B0604020202020204" pitchFamily="34" charset="0"/>
                        </a:rPr>
                        <a:t>1.0</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000" b="1" dirty="0">
                          <a:solidFill>
                            <a:schemeClr val="accent5"/>
                          </a:solidFill>
                          <a:latin typeface="Arial" panose="020B0604020202020204" pitchFamily="34" charset="0"/>
                          <a:cs typeface="Arial" panose="020B0604020202020204" pitchFamily="34" charset="0"/>
                        </a:rPr>
                        <a:t>Background</a:t>
                      </a:r>
                      <a:endParaRPr lang="en-GB" b="1" dirty="0">
                        <a:solidFill>
                          <a:schemeClr val="accent5"/>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09537758"/>
                  </a:ext>
                </a:extLst>
              </a:tr>
              <a:tr h="370840">
                <a:tc>
                  <a:txBody>
                    <a:bodyPr/>
                    <a:lstStyle/>
                    <a:p>
                      <a:r>
                        <a:rPr lang="en-GB" b="0" dirty="0">
                          <a:solidFill>
                            <a:schemeClr val="tx1"/>
                          </a:solidFill>
                          <a:latin typeface="Arial" panose="020B0604020202020204" pitchFamily="34" charset="0"/>
                          <a:cs typeface="Arial" panose="020B0604020202020204" pitchFamily="34" charset="0"/>
                        </a:rPr>
                        <a:t>1.1</a:t>
                      </a:r>
                    </a:p>
                  </a:txBody>
                  <a:tcPr>
                    <a:lnL w="57150" cap="flat" cmpd="sng" algn="ctr">
                      <a:solidFill>
                        <a:schemeClr val="bg1"/>
                      </a:solidFill>
                      <a:prstDash val="solid"/>
                      <a:round/>
                      <a:headEnd type="none" w="med" len="med"/>
                      <a:tailEnd type="none" w="med" len="med"/>
                    </a:lnL>
                    <a:lnR w="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b="0" dirty="0">
                          <a:solidFill>
                            <a:schemeClr val="tx1"/>
                          </a:solidFill>
                          <a:latin typeface="Arial"/>
                          <a:cs typeface="Arial"/>
                        </a:rPr>
                        <a:t>Project</a:t>
                      </a:r>
                      <a:r>
                        <a:rPr lang="en-GB" b="0" baseline="0" dirty="0">
                          <a:solidFill>
                            <a:schemeClr val="tx1"/>
                          </a:solidFill>
                          <a:latin typeface="Arial"/>
                          <a:cs typeface="Arial"/>
                        </a:rPr>
                        <a:t> Trajectories</a:t>
                      </a:r>
                      <a:endParaRPr lang="en-GB" b="0" baseline="0" dirty="0">
                        <a:solidFill>
                          <a:schemeClr val="tx1"/>
                        </a:solidFill>
                        <a:latin typeface="Arial" panose="020B0604020202020204" pitchFamily="34" charset="0"/>
                        <a:cs typeface="Arial" panose="020B0604020202020204" pitchFamily="34" charset="0"/>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28575" cap="flat" cmpd="sng" algn="ctr">
                      <a:solidFill>
                        <a:schemeClr val="accent1">
                          <a:lumMod val="20000"/>
                          <a:lumOff val="80000"/>
                        </a:schemeClr>
                      </a:solid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517646719"/>
                  </a:ext>
                </a:extLst>
              </a:tr>
              <a:tr h="370839">
                <a:tc>
                  <a:txBody>
                    <a:bodyPr/>
                    <a:lstStyle/>
                    <a:p>
                      <a:pPr lvl="0">
                        <a:buNone/>
                      </a:pPr>
                      <a:r>
                        <a:rPr lang="en-GB" b="0" dirty="0">
                          <a:solidFill>
                            <a:schemeClr val="tx1"/>
                          </a:solidFill>
                          <a:latin typeface="Arial"/>
                          <a:cs typeface="Arial"/>
                        </a:rPr>
                        <a:t>1.2</a:t>
                      </a:r>
                    </a:p>
                  </a:txBody>
                  <a:tcPr>
                    <a:lnL w="57150">
                      <a:solidFill>
                        <a:schemeClr val="bg1"/>
                      </a:solidFill>
                    </a:lnL>
                    <a:lnR w="57150">
                      <a:solidFill>
                        <a:schemeClr val="bg1"/>
                      </a:solidFill>
                    </a:lnR>
                    <a:lnT w="57150">
                      <a:solidFill>
                        <a:schemeClr val="bg1"/>
                      </a:solidFill>
                    </a:lnT>
                    <a:lnB w="57150">
                      <a:solidFill>
                        <a:schemeClr val="bg1"/>
                      </a:solidFill>
                    </a:lnB>
                    <a:lnTlToBr w="0">
                      <a:noFill/>
                    </a:lnTlToBr>
                    <a:lnBlToTr w="0">
                      <a:noFill/>
                    </a:lnBlToTr>
                    <a:solidFill>
                      <a:schemeClr val="bg1">
                        <a:lumMod val="95000"/>
                      </a:schemeClr>
                    </a:solidFill>
                  </a:tcPr>
                </a:tc>
                <a:tc>
                  <a:txBody>
                    <a:bodyPr/>
                    <a:lstStyle/>
                    <a:p>
                      <a:pPr lvl="0">
                        <a:buNone/>
                      </a:pPr>
                      <a:r>
                        <a:rPr lang="en-GB" b="0" baseline="0" dirty="0">
                          <a:solidFill>
                            <a:schemeClr val="tx1"/>
                          </a:solidFill>
                          <a:latin typeface="Arial"/>
                          <a:cs typeface="Arial"/>
                        </a:rPr>
                        <a:t>Why this matters</a:t>
                      </a:r>
                    </a:p>
                  </a:txBody>
                  <a:tcPr>
                    <a:lnL w="57150">
                      <a:solidFill>
                        <a:schemeClr val="bg1"/>
                      </a:solidFill>
                    </a:lnL>
                    <a:lnR w="0">
                      <a:noFill/>
                    </a:lnR>
                    <a:lnT w="0">
                      <a:noFill/>
                    </a:lnT>
                    <a:lnB w="0">
                      <a:noFill/>
                    </a:lnB>
                    <a:noFill/>
                  </a:tcPr>
                </a:tc>
                <a:extLst>
                  <a:ext uri="{0D108BD9-81ED-4DB2-BD59-A6C34878D82A}">
                    <a16:rowId xmlns:a16="http://schemas.microsoft.com/office/drawing/2014/main" val="762461860"/>
                  </a:ext>
                </a:extLst>
              </a:tr>
              <a:tr h="370840">
                <a:tc>
                  <a:txBody>
                    <a:bodyPr/>
                    <a:lstStyle/>
                    <a:p>
                      <a:r>
                        <a:rPr lang="en-GB" b="1" dirty="0">
                          <a:solidFill>
                            <a:schemeClr val="bg1"/>
                          </a:solidFill>
                          <a:latin typeface="Arial"/>
                          <a:cs typeface="Arial"/>
                        </a:rPr>
                        <a:t>2.0</a:t>
                      </a:r>
                      <a:endParaRPr lang="en-US" dirty="0"/>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000" b="1" dirty="0">
                          <a:solidFill>
                            <a:schemeClr val="accent5"/>
                          </a:solidFill>
                          <a:latin typeface="Arial" panose="020B0604020202020204" pitchFamily="34" charset="0"/>
                          <a:cs typeface="Arial" panose="020B0604020202020204" pitchFamily="34" charset="0"/>
                        </a:rPr>
                        <a:t>RiO</a:t>
                      </a:r>
                      <a:endParaRPr lang="en-GB" b="1" dirty="0">
                        <a:solidFill>
                          <a:schemeClr val="accent5"/>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679266"/>
                  </a:ext>
                </a:extLst>
              </a:tr>
              <a:tr h="370840">
                <a:tc>
                  <a:txBody>
                    <a:bodyPr/>
                    <a:lstStyle/>
                    <a:p>
                      <a:r>
                        <a:rPr lang="en-GB" b="0" dirty="0">
                          <a:solidFill>
                            <a:schemeClr val="tx1"/>
                          </a:solidFill>
                          <a:latin typeface="Arial"/>
                          <a:cs typeface="Arial"/>
                        </a:rPr>
                        <a:t>2.1</a:t>
                      </a:r>
                      <a:endParaRPr lang="en-GB" b="0" dirty="0">
                        <a:solidFill>
                          <a:schemeClr val="tx1"/>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b="0" dirty="0">
                          <a:solidFill>
                            <a:schemeClr val="tx1"/>
                          </a:solidFill>
                          <a:latin typeface="Arial" panose="020B0604020202020204" pitchFamily="34" charset="0"/>
                          <a:cs typeface="Arial" panose="020B0604020202020204" pitchFamily="34" charset="0"/>
                        </a:rPr>
                        <a:t>How to access the Section 117 form</a:t>
                      </a:r>
                    </a:p>
                  </a:txBody>
                  <a:tcP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72966152"/>
                  </a:ext>
                </a:extLst>
              </a:tr>
              <a:tr h="370840">
                <a:tc>
                  <a:txBody>
                    <a:bodyPr/>
                    <a:lstStyle/>
                    <a:p>
                      <a:r>
                        <a:rPr lang="en-GB" b="0" dirty="0">
                          <a:solidFill>
                            <a:schemeClr val="tx1"/>
                          </a:solidFill>
                          <a:latin typeface="Arial"/>
                          <a:cs typeface="Arial"/>
                        </a:rPr>
                        <a:t>2.2</a:t>
                      </a:r>
                      <a:endParaRPr lang="en-GB" b="0" dirty="0">
                        <a:solidFill>
                          <a:schemeClr val="tx1"/>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b="0" dirty="0">
                          <a:solidFill>
                            <a:schemeClr val="tx1"/>
                          </a:solidFill>
                          <a:latin typeface="Arial" panose="020B0604020202020204" pitchFamily="34" charset="0"/>
                          <a:cs typeface="Arial" panose="020B0604020202020204" pitchFamily="34" charset="0"/>
                        </a:rPr>
                        <a:t>How to complete the</a:t>
                      </a:r>
                      <a:r>
                        <a:rPr lang="en-GB" b="0" baseline="0" dirty="0">
                          <a:solidFill>
                            <a:schemeClr val="tx1"/>
                          </a:solidFill>
                          <a:latin typeface="Arial" panose="020B0604020202020204" pitchFamily="34" charset="0"/>
                          <a:cs typeface="Arial" panose="020B0604020202020204" pitchFamily="34" charset="0"/>
                        </a:rPr>
                        <a:t> Section 117 form on RiO</a:t>
                      </a:r>
                      <a:endParaRPr lang="en-GB" b="0" dirty="0">
                        <a:solidFill>
                          <a:schemeClr val="tx1"/>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28484092"/>
                  </a:ext>
                </a:extLst>
              </a:tr>
              <a:tr h="370840">
                <a:tc>
                  <a:txBody>
                    <a:bodyPr/>
                    <a:lstStyle/>
                    <a:p>
                      <a:r>
                        <a:rPr lang="en-GB" b="1" dirty="0">
                          <a:solidFill>
                            <a:schemeClr val="bg1"/>
                          </a:solidFill>
                          <a:latin typeface="Arial"/>
                          <a:cs typeface="Arial"/>
                        </a:rPr>
                        <a:t>3.0</a:t>
                      </a:r>
                      <a:endParaRPr lang="en-GB" b="1" dirty="0">
                        <a:solidFill>
                          <a:schemeClr val="bg1"/>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000" b="1" dirty="0">
                          <a:solidFill>
                            <a:schemeClr val="accent5"/>
                          </a:solidFill>
                          <a:latin typeface="Arial" panose="020B0604020202020204" pitchFamily="34" charset="0"/>
                          <a:cs typeface="Arial" panose="020B0604020202020204" pitchFamily="34" charset="0"/>
                        </a:rPr>
                        <a:t>Process</a:t>
                      </a:r>
                      <a:endParaRPr lang="en-GB" b="1" dirty="0">
                        <a:solidFill>
                          <a:schemeClr val="accent5"/>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486810369"/>
                  </a:ext>
                </a:extLst>
              </a:tr>
              <a:tr h="370840">
                <a:tc>
                  <a:txBody>
                    <a:bodyPr/>
                    <a:lstStyle/>
                    <a:p>
                      <a:r>
                        <a:rPr lang="en-GB" b="0" dirty="0">
                          <a:solidFill>
                            <a:schemeClr val="tx1"/>
                          </a:solidFill>
                          <a:latin typeface="Arial"/>
                          <a:cs typeface="Arial"/>
                        </a:rPr>
                        <a:t>3.1</a:t>
                      </a:r>
                      <a:endParaRPr lang="en-GB" b="0" dirty="0">
                        <a:solidFill>
                          <a:schemeClr val="tx1"/>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b="0" dirty="0">
                          <a:solidFill>
                            <a:schemeClr val="tx1"/>
                          </a:solidFill>
                          <a:latin typeface="Arial" panose="020B0604020202020204" pitchFamily="34" charset="0"/>
                          <a:cs typeface="Arial" panose="020B0604020202020204" pitchFamily="34" charset="0"/>
                        </a:rPr>
                        <a:t>Recommended process flow for different Section 117</a:t>
                      </a:r>
                      <a:r>
                        <a:rPr lang="en-GB" b="0" baseline="0" dirty="0">
                          <a:solidFill>
                            <a:schemeClr val="tx1"/>
                          </a:solidFill>
                          <a:latin typeface="Arial" panose="020B0604020202020204" pitchFamily="34" charset="0"/>
                          <a:cs typeface="Arial" panose="020B0604020202020204" pitchFamily="34" charset="0"/>
                        </a:rPr>
                        <a:t> scenarios</a:t>
                      </a:r>
                      <a:endParaRPr lang="en-GB" b="0" dirty="0">
                        <a:solidFill>
                          <a:schemeClr val="tx1"/>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97030976"/>
                  </a:ext>
                </a:extLst>
              </a:tr>
              <a:tr h="370840">
                <a:tc>
                  <a:txBody>
                    <a:bodyPr/>
                    <a:lstStyle/>
                    <a:p>
                      <a:r>
                        <a:rPr lang="en-GB" b="0" dirty="0">
                          <a:solidFill>
                            <a:schemeClr val="tx1"/>
                          </a:solidFill>
                          <a:latin typeface="Arial"/>
                          <a:cs typeface="Arial"/>
                        </a:rPr>
                        <a:t>3.2</a:t>
                      </a:r>
                      <a:endParaRPr lang="en-GB" b="0" dirty="0">
                        <a:solidFill>
                          <a:schemeClr val="tx1"/>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b="0" dirty="0">
                          <a:solidFill>
                            <a:schemeClr val="tx1"/>
                          </a:solidFill>
                          <a:latin typeface="Arial" panose="020B0604020202020204" pitchFamily="34" charset="0"/>
                          <a:cs typeface="Arial" panose="020B0604020202020204" pitchFamily="34" charset="0"/>
                        </a:rPr>
                        <a:t>Section 117</a:t>
                      </a:r>
                      <a:r>
                        <a:rPr lang="en-GB" b="0" baseline="0" dirty="0">
                          <a:solidFill>
                            <a:schemeClr val="tx1"/>
                          </a:solidFill>
                          <a:latin typeface="Arial" panose="020B0604020202020204" pitchFamily="34" charset="0"/>
                          <a:cs typeface="Arial" panose="020B0604020202020204" pitchFamily="34" charset="0"/>
                        </a:rPr>
                        <a:t> Standard Operating Procedure</a:t>
                      </a:r>
                      <a:endParaRPr lang="en-GB" b="0" dirty="0">
                        <a:solidFill>
                          <a:schemeClr val="tx1"/>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9697043"/>
                  </a:ext>
                </a:extLst>
              </a:tr>
              <a:tr h="370840">
                <a:tc>
                  <a:txBody>
                    <a:bodyPr/>
                    <a:lstStyle/>
                    <a:p>
                      <a:r>
                        <a:rPr lang="en-GB" b="1" dirty="0">
                          <a:solidFill>
                            <a:schemeClr val="bg1"/>
                          </a:solidFill>
                          <a:latin typeface="Arial"/>
                          <a:cs typeface="Arial"/>
                        </a:rPr>
                        <a:t>4.0</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000" b="1" dirty="0">
                          <a:solidFill>
                            <a:schemeClr val="accent5"/>
                          </a:solidFill>
                          <a:latin typeface="Arial" panose="020B0604020202020204" pitchFamily="34" charset="0"/>
                          <a:cs typeface="Arial" panose="020B0604020202020204" pitchFamily="34" charset="0"/>
                        </a:rPr>
                        <a:t>Tips &amp; Guidance</a:t>
                      </a:r>
                    </a:p>
                  </a:txBody>
                  <a:tcP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1097468419"/>
                  </a:ext>
                </a:extLst>
              </a:tr>
            </a:tbl>
          </a:graphicData>
        </a:graphic>
      </p:graphicFrame>
    </p:spTree>
    <p:extLst>
      <p:ext uri="{BB962C8B-B14F-4D97-AF65-F5344CB8AC3E}">
        <p14:creationId xmlns:p14="http://schemas.microsoft.com/office/powerpoint/2010/main" val="83524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0054" y="215496"/>
            <a:ext cx="10515600" cy="599152"/>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5"/>
                </a:solidFill>
                <a:latin typeface="Arial" panose="020B0604020202020204" pitchFamily="34" charset="0"/>
                <a:cs typeface="Arial" panose="020B0604020202020204" pitchFamily="34" charset="0"/>
              </a:rPr>
              <a:t>1.0 Background</a:t>
            </a:r>
          </a:p>
        </p:txBody>
      </p:sp>
      <p:sp>
        <p:nvSpPr>
          <p:cNvPr id="3" name="TextBox 2"/>
          <p:cNvSpPr txBox="1"/>
          <p:nvPr/>
        </p:nvSpPr>
        <p:spPr>
          <a:xfrm>
            <a:off x="0" y="830977"/>
            <a:ext cx="12192000" cy="1815882"/>
          </a:xfrm>
          <a:prstGeom prst="rect">
            <a:avLst/>
          </a:prstGeom>
          <a:solidFill>
            <a:schemeClr val="accent1">
              <a:lumMod val="20000"/>
              <a:lumOff val="80000"/>
            </a:schemeClr>
          </a:solidFill>
        </p:spPr>
        <p:txBody>
          <a:bodyPr wrap="square" rtlCol="0">
            <a:spAutoFit/>
          </a:bodyPr>
          <a:lstStyle/>
          <a:p>
            <a:r>
              <a:rPr lang="en-GB" sz="1400" dirty="0">
                <a:latin typeface="Arial" panose="020B0604020202020204" pitchFamily="34" charset="0"/>
                <a:cs typeface="Arial" panose="020B0604020202020204" pitchFamily="34" charset="0"/>
              </a:rPr>
              <a:t>In August 2022, a Social Care Project was launched which included a workstream to agree on common standards, improve reporting through a new documentation process and formalise roles and responsibilities to documenting Section 117 aftercare needs.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At the start of the project, it was clear that there were loose processes to recording, monitoring and reviewing Section 117. Across ELFT and Local Authority systems, there were separate processes and registers around Section 117.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Over the past 10 months, meetings have been in place with Local Authority partners across the Trust to design a revised documentation process that improves the transparency, visibility and accuracy of Section 117 arrangements.</a:t>
            </a:r>
          </a:p>
        </p:txBody>
      </p:sp>
      <p:sp>
        <p:nvSpPr>
          <p:cNvPr id="4" name="Title 1"/>
          <p:cNvSpPr txBox="1">
            <a:spLocks/>
          </p:cNvSpPr>
          <p:nvPr/>
        </p:nvSpPr>
        <p:spPr>
          <a:xfrm>
            <a:off x="90054" y="2830723"/>
            <a:ext cx="10515600" cy="59915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chemeClr val="accent5"/>
                </a:solidFill>
                <a:latin typeface="Arial" panose="020B0604020202020204" pitchFamily="34" charset="0"/>
                <a:cs typeface="Arial" panose="020B0604020202020204" pitchFamily="34" charset="0"/>
              </a:rPr>
              <a:t>Project Aims and Objectives</a:t>
            </a:r>
          </a:p>
        </p:txBody>
      </p:sp>
      <p:pic>
        <p:nvPicPr>
          <p:cNvPr id="6" name="Picture 5"/>
          <p:cNvPicPr>
            <a:picLocks noChangeAspect="1"/>
          </p:cNvPicPr>
          <p:nvPr/>
        </p:nvPicPr>
        <p:blipFill>
          <a:blip r:embed="rId2"/>
          <a:stretch>
            <a:fillRect/>
          </a:stretch>
        </p:blipFill>
        <p:spPr>
          <a:xfrm>
            <a:off x="240843" y="3543364"/>
            <a:ext cx="572386" cy="572386"/>
          </a:xfrm>
          <a:prstGeom prst="rect">
            <a:avLst/>
          </a:prstGeom>
        </p:spPr>
      </p:pic>
      <p:sp>
        <p:nvSpPr>
          <p:cNvPr id="7" name="TextBox 6"/>
          <p:cNvSpPr txBox="1"/>
          <p:nvPr/>
        </p:nvSpPr>
        <p:spPr>
          <a:xfrm>
            <a:off x="884276" y="3429875"/>
            <a:ext cx="11224436" cy="738664"/>
          </a:xfrm>
          <a:prstGeom prst="rect">
            <a:avLst/>
          </a:prstGeom>
          <a:noFill/>
          <a:ln w="9525">
            <a:solidFill>
              <a:schemeClr val="accent5">
                <a:lumMod val="20000"/>
                <a:lumOff val="80000"/>
              </a:schemeClr>
            </a:solidFill>
          </a:ln>
        </p:spPr>
        <p:txBody>
          <a:bodyPr wrap="square" rtlCol="0">
            <a:spAutoFit/>
          </a:bodyPr>
          <a:lstStyle/>
          <a:p>
            <a:r>
              <a:rPr lang="en-GB" sz="1400" dirty="0">
                <a:latin typeface="Arial" panose="020B0604020202020204" pitchFamily="34" charset="0"/>
                <a:cs typeface="Arial" panose="020B0604020202020204" pitchFamily="34" charset="0"/>
              </a:rPr>
              <a:t>Identify digital solutions to streamline recording and monitoring processes to support Section 117 activities, including the consideration of developing a dedicated RiO form to document Section 117. This will help to remove the need for manual reporting processes by strengthening performance reports so that they are readily available to enable staff to self-validate work and plan reviews</a:t>
            </a:r>
          </a:p>
        </p:txBody>
      </p:sp>
      <p:sp>
        <p:nvSpPr>
          <p:cNvPr id="9" name="TextBox 8"/>
          <p:cNvSpPr txBox="1"/>
          <p:nvPr/>
        </p:nvSpPr>
        <p:spPr>
          <a:xfrm>
            <a:off x="884276" y="4383077"/>
            <a:ext cx="11224436" cy="523220"/>
          </a:xfrm>
          <a:prstGeom prst="rect">
            <a:avLst/>
          </a:prstGeom>
          <a:noFill/>
          <a:ln w="9525">
            <a:solidFill>
              <a:schemeClr val="accent5">
                <a:lumMod val="20000"/>
                <a:lumOff val="80000"/>
              </a:schemeClr>
            </a:solidFill>
          </a:ln>
        </p:spPr>
        <p:txBody>
          <a:bodyPr wrap="square" rtlCol="0">
            <a:spAutoFit/>
          </a:bodyPr>
          <a:lstStyle/>
          <a:p>
            <a:r>
              <a:rPr lang="en-GB" sz="1400" dirty="0">
                <a:latin typeface="Arial" panose="020B0604020202020204" pitchFamily="34" charset="0"/>
                <a:cs typeface="Arial" panose="020B0604020202020204" pitchFamily="34" charset="0"/>
              </a:rPr>
              <a:t>Formalise roles and responsibilities to support delivering Section 117 standards to ensure that clear governance arrangements are in place to manage Section 117 and staff members are clear around the expectations for documenting Section 117 after care needs</a:t>
            </a:r>
          </a:p>
        </p:txBody>
      </p:sp>
      <p:pic>
        <p:nvPicPr>
          <p:cNvPr id="1030" name="Picture 6" descr="Staff - Free people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446" y="4350335"/>
            <a:ext cx="588705" cy="5887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84276" y="5200502"/>
            <a:ext cx="11224436" cy="738664"/>
          </a:xfrm>
          <a:prstGeom prst="rect">
            <a:avLst/>
          </a:prstGeom>
          <a:noFill/>
          <a:ln w="9525">
            <a:solidFill>
              <a:schemeClr val="accent5">
                <a:lumMod val="20000"/>
                <a:lumOff val="80000"/>
              </a:schemeClr>
            </a:solidFill>
          </a:ln>
        </p:spPr>
        <p:txBody>
          <a:bodyPr wrap="square" rtlCol="0">
            <a:spAutoFit/>
          </a:bodyPr>
          <a:lstStyle/>
          <a:p>
            <a:r>
              <a:rPr lang="en-GB" sz="1400" dirty="0">
                <a:latin typeface="Arial" panose="020B0604020202020204" pitchFamily="34" charset="0"/>
                <a:cs typeface="Arial" panose="020B0604020202020204" pitchFamily="34" charset="0"/>
              </a:rPr>
              <a:t>Establish a standard operating procedure (SOP) around Section 117 processes, assessments and reviews across the Trust. This will help to establish a clear understanding of what Section 117 </a:t>
            </a:r>
            <a:r>
              <a:rPr lang="en-GB" sz="1400" dirty="0" err="1">
                <a:latin typeface="Arial" panose="020B0604020202020204" pitchFamily="34" charset="0"/>
                <a:cs typeface="Arial" panose="020B0604020202020204" pitchFamily="34" charset="0"/>
              </a:rPr>
              <a:t>elgibility</a:t>
            </a:r>
            <a:r>
              <a:rPr lang="en-GB" sz="1400" dirty="0">
                <a:latin typeface="Arial" panose="020B0604020202020204" pitchFamily="34" charset="0"/>
                <a:cs typeface="Arial" panose="020B0604020202020204" pitchFamily="34" charset="0"/>
              </a:rPr>
              <a:t> entails across the Trust by reviewing the current policy and establish a shared understanding around </a:t>
            </a:r>
            <a:r>
              <a:rPr lang="en-GB" sz="1400" u="sng" dirty="0">
                <a:latin typeface="Arial" panose="020B0604020202020204" pitchFamily="34" charset="0"/>
                <a:cs typeface="Arial" panose="020B0604020202020204" pitchFamily="34" charset="0"/>
              </a:rPr>
              <a:t>who</a:t>
            </a:r>
            <a:r>
              <a:rPr lang="en-GB" sz="1400" dirty="0">
                <a:latin typeface="Arial" panose="020B0604020202020204" pitchFamily="34" charset="0"/>
                <a:cs typeface="Arial" panose="020B0604020202020204" pitchFamily="34" charset="0"/>
              </a:rPr>
              <a:t> is responsible for this care, </a:t>
            </a:r>
            <a:r>
              <a:rPr lang="en-GB" sz="1400" u="sng" dirty="0">
                <a:latin typeface="Arial" panose="020B0604020202020204" pitchFamily="34" charset="0"/>
                <a:cs typeface="Arial" panose="020B0604020202020204" pitchFamily="34" charset="0"/>
              </a:rPr>
              <a:t>what</a:t>
            </a:r>
            <a:r>
              <a:rPr lang="en-GB" sz="1400" dirty="0">
                <a:latin typeface="Arial" panose="020B0604020202020204" pitchFamily="34" charset="0"/>
                <a:cs typeface="Arial" panose="020B0604020202020204" pitchFamily="34" charset="0"/>
              </a:rPr>
              <a:t> the agreed standards are and </a:t>
            </a:r>
            <a:r>
              <a:rPr lang="en-GB" sz="1400" u="sng" dirty="0">
                <a:latin typeface="Arial" panose="020B0604020202020204" pitchFamily="34" charset="0"/>
                <a:cs typeface="Arial" panose="020B0604020202020204" pitchFamily="34" charset="0"/>
              </a:rPr>
              <a:t>when</a:t>
            </a:r>
            <a:r>
              <a:rPr lang="en-GB" sz="1400" dirty="0">
                <a:latin typeface="Arial" panose="020B0604020202020204" pitchFamily="34" charset="0"/>
                <a:cs typeface="Arial" panose="020B0604020202020204" pitchFamily="34" charset="0"/>
              </a:rPr>
              <a:t> you can discharge from Section 117</a:t>
            </a:r>
          </a:p>
        </p:txBody>
      </p:sp>
      <p:pic>
        <p:nvPicPr>
          <p:cNvPr id="1032" name="Picture 8" descr="File:Document icon (the Noun Project 27904).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446" y="5200502"/>
            <a:ext cx="600642" cy="6006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84276" y="6189015"/>
            <a:ext cx="11224436" cy="307777"/>
          </a:xfrm>
          <a:prstGeom prst="rect">
            <a:avLst/>
          </a:prstGeom>
          <a:noFill/>
          <a:ln w="9525">
            <a:solidFill>
              <a:schemeClr val="accent5">
                <a:lumMod val="20000"/>
                <a:lumOff val="80000"/>
              </a:schemeClr>
            </a:solidFill>
          </a:ln>
        </p:spPr>
        <p:txBody>
          <a:bodyPr wrap="square" rtlCol="0">
            <a:spAutoFit/>
          </a:bodyPr>
          <a:lstStyle/>
          <a:p>
            <a:r>
              <a:rPr lang="en-GB" sz="1400" dirty="0">
                <a:latin typeface="Arial" panose="020B0604020202020204" pitchFamily="34" charset="0"/>
                <a:cs typeface="Arial" panose="020B0604020202020204" pitchFamily="34" charset="0"/>
              </a:rPr>
              <a:t>Develop and mobilise training for Section 117 and rollout across the Trust to consolidate understanding</a:t>
            </a:r>
          </a:p>
        </p:txBody>
      </p:sp>
      <p:pic>
        <p:nvPicPr>
          <p:cNvPr id="1034" name="Picture 10" descr="Training Icon Icons - Free SVG &amp; PNG Training Icon Images - Noun Proje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055" y="6051974"/>
            <a:ext cx="546174" cy="546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39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own Arrow 12"/>
          <p:cNvSpPr/>
          <p:nvPr/>
        </p:nvSpPr>
        <p:spPr>
          <a:xfrm rot="13131638">
            <a:off x="8995321" y="1079298"/>
            <a:ext cx="3402419" cy="2112186"/>
          </a:xfrm>
          <a:prstGeom prst="downArrow">
            <a:avLst>
              <a:gd name="adj1" fmla="val 50000"/>
              <a:gd name="adj2" fmla="val 8958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txBox="1">
            <a:spLocks/>
          </p:cNvSpPr>
          <p:nvPr/>
        </p:nvSpPr>
        <p:spPr>
          <a:xfrm>
            <a:off x="0" y="250421"/>
            <a:ext cx="10515600" cy="599152"/>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5"/>
                </a:solidFill>
                <a:latin typeface="Arial" panose="020B0604020202020204" pitchFamily="34" charset="0"/>
                <a:cs typeface="Arial" panose="020B0604020202020204" pitchFamily="34" charset="0"/>
              </a:rPr>
              <a:t>1.1 Section 117 Project Trajectories</a:t>
            </a:r>
          </a:p>
        </p:txBody>
      </p:sp>
      <p:sp>
        <p:nvSpPr>
          <p:cNvPr id="5" name="Flowchart: Decision 4"/>
          <p:cNvSpPr/>
          <p:nvPr/>
        </p:nvSpPr>
        <p:spPr>
          <a:xfrm>
            <a:off x="1129625" y="2024466"/>
            <a:ext cx="3040911" cy="2554638"/>
          </a:xfrm>
          <a:prstGeom prst="flowChartDecision">
            <a:avLst/>
          </a:prstGeom>
          <a:solidFill>
            <a:srgbClr val="7AB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
              </a:rPr>
              <a:t>Review of current Section 117 documentation including the Dialog form and Mental Capacity Act Section 117 eligibility form</a:t>
            </a:r>
          </a:p>
        </p:txBody>
      </p:sp>
      <p:sp>
        <p:nvSpPr>
          <p:cNvPr id="14" name="Flowchart: Decision 13"/>
          <p:cNvSpPr/>
          <p:nvPr/>
        </p:nvSpPr>
        <p:spPr>
          <a:xfrm>
            <a:off x="2742710" y="3393422"/>
            <a:ext cx="3104707" cy="2541886"/>
          </a:xfrm>
          <a:prstGeom prst="flowChartDecisi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
              </a:rPr>
              <a:t>Exploration of digital solutions that could be implemented to establish a clear Trustwide standard for Section 117 reporting and documentation</a:t>
            </a:r>
          </a:p>
        </p:txBody>
      </p:sp>
      <p:sp>
        <p:nvSpPr>
          <p:cNvPr id="8" name="TextBox 7"/>
          <p:cNvSpPr txBox="1"/>
          <p:nvPr/>
        </p:nvSpPr>
        <p:spPr>
          <a:xfrm>
            <a:off x="124211" y="941755"/>
            <a:ext cx="2335341" cy="1446550"/>
          </a:xfrm>
          <a:prstGeom prst="rect">
            <a:avLst/>
          </a:prstGeom>
          <a:noFill/>
        </p:spPr>
        <p:txBody>
          <a:bodyPr wrap="square" rtlCol="0">
            <a:spAutoFit/>
          </a:bodyPr>
          <a:lstStyle/>
          <a:p>
            <a:pPr algn="ctr"/>
            <a:r>
              <a:rPr lang="en-GB" sz="1100" dirty="0">
                <a:solidFill>
                  <a:schemeClr val="accent3">
                    <a:lumMod val="50000"/>
                  </a:schemeClr>
                </a:solidFill>
                <a:latin typeface="Arial "/>
              </a:rPr>
              <a:t>Establishment of a </a:t>
            </a:r>
            <a:r>
              <a:rPr lang="en-GB" sz="1100" b="1" dirty="0">
                <a:solidFill>
                  <a:schemeClr val="accent3">
                    <a:lumMod val="50000"/>
                  </a:schemeClr>
                </a:solidFill>
                <a:latin typeface="Arial "/>
              </a:rPr>
              <a:t>Section 117 workstream </a:t>
            </a:r>
            <a:r>
              <a:rPr lang="en-GB" sz="1100" dirty="0">
                <a:solidFill>
                  <a:schemeClr val="accent3">
                    <a:lumMod val="50000"/>
                  </a:schemeClr>
                </a:solidFill>
                <a:latin typeface="Arial "/>
              </a:rPr>
              <a:t>with a clear terms of reference. The group agreed to meet on a monthly basis with representation from all directors including social workers, operational leads and performance colleagues</a:t>
            </a:r>
          </a:p>
        </p:txBody>
      </p:sp>
      <p:sp>
        <p:nvSpPr>
          <p:cNvPr id="17" name="Flowchart: Decision 16"/>
          <p:cNvSpPr/>
          <p:nvPr/>
        </p:nvSpPr>
        <p:spPr>
          <a:xfrm>
            <a:off x="4369982" y="1998943"/>
            <a:ext cx="3208785" cy="2541886"/>
          </a:xfrm>
          <a:prstGeom prst="flowChartDecision">
            <a:avLst/>
          </a:prstGeom>
          <a:solidFill>
            <a:srgbClr val="DE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accent3">
                    <a:lumMod val="50000"/>
                  </a:schemeClr>
                </a:solidFill>
                <a:latin typeface="Arial "/>
              </a:rPr>
              <a:t>Decision obtained to develop a dedicated Section 117 RiO to document all activities and liaise with Local Authority partners to co-produce a solution</a:t>
            </a:r>
          </a:p>
        </p:txBody>
      </p:sp>
      <p:sp>
        <p:nvSpPr>
          <p:cNvPr id="18" name="Flowchart: Decision 17"/>
          <p:cNvSpPr/>
          <p:nvPr/>
        </p:nvSpPr>
        <p:spPr>
          <a:xfrm>
            <a:off x="6131927" y="3269886"/>
            <a:ext cx="3195161" cy="2554638"/>
          </a:xfrm>
          <a:prstGeom prst="flowChartDecision">
            <a:avLst/>
          </a:prstGeom>
          <a:solidFill>
            <a:srgbClr val="7AB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
              </a:rPr>
              <a:t>Minimum standards of the form agreed by all partners. This was tested with social workers across the Trust and feedback was incorporated into the design</a:t>
            </a:r>
          </a:p>
        </p:txBody>
      </p:sp>
      <p:sp>
        <p:nvSpPr>
          <p:cNvPr id="23" name="Flowchart: Decision 22"/>
          <p:cNvSpPr/>
          <p:nvPr/>
        </p:nvSpPr>
        <p:spPr>
          <a:xfrm>
            <a:off x="7878617" y="1892244"/>
            <a:ext cx="3243618" cy="2541886"/>
          </a:xfrm>
          <a:prstGeom prst="flowChartDecisi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
              </a:rPr>
              <a:t>Standard operating procedure and guidance document developed to support staff with the rollout of the new form to ensure clear governance arrangements are in place </a:t>
            </a:r>
          </a:p>
        </p:txBody>
      </p:sp>
      <p:sp>
        <p:nvSpPr>
          <p:cNvPr id="26" name="TextBox 25"/>
          <p:cNvSpPr txBox="1"/>
          <p:nvPr/>
        </p:nvSpPr>
        <p:spPr>
          <a:xfrm>
            <a:off x="711511" y="4938540"/>
            <a:ext cx="2364249" cy="1277273"/>
          </a:xfrm>
          <a:prstGeom prst="rect">
            <a:avLst/>
          </a:prstGeom>
          <a:noFill/>
        </p:spPr>
        <p:txBody>
          <a:bodyPr wrap="square" rtlCol="0">
            <a:spAutoFit/>
          </a:bodyPr>
          <a:lstStyle/>
          <a:p>
            <a:pPr algn="ctr"/>
            <a:r>
              <a:rPr lang="en-GB" sz="1100" dirty="0">
                <a:solidFill>
                  <a:schemeClr val="accent3">
                    <a:lumMod val="50000"/>
                  </a:schemeClr>
                </a:solidFill>
                <a:latin typeface="Arial "/>
              </a:rPr>
              <a:t>High-level </a:t>
            </a:r>
            <a:r>
              <a:rPr lang="en-GB" sz="1100" b="1" dirty="0">
                <a:solidFill>
                  <a:schemeClr val="accent3">
                    <a:lumMod val="50000"/>
                  </a:schemeClr>
                </a:solidFill>
                <a:latin typeface="Arial "/>
              </a:rPr>
              <a:t>process maps </a:t>
            </a:r>
            <a:r>
              <a:rPr lang="en-GB" sz="1100" dirty="0">
                <a:solidFill>
                  <a:schemeClr val="accent3">
                    <a:lumMod val="50000"/>
                  </a:schemeClr>
                </a:solidFill>
                <a:latin typeface="Arial "/>
              </a:rPr>
              <a:t>were produced in each directorate to highlight the </a:t>
            </a:r>
            <a:r>
              <a:rPr lang="en-GB" sz="1100" b="1" dirty="0">
                <a:solidFill>
                  <a:schemeClr val="accent3">
                    <a:lumMod val="50000"/>
                  </a:schemeClr>
                </a:solidFill>
                <a:latin typeface="Arial "/>
              </a:rPr>
              <a:t>borough-specific variations </a:t>
            </a:r>
            <a:r>
              <a:rPr lang="en-GB" sz="1100" dirty="0">
                <a:solidFill>
                  <a:schemeClr val="accent3">
                    <a:lumMod val="50000"/>
                  </a:schemeClr>
                </a:solidFill>
                <a:latin typeface="Arial "/>
              </a:rPr>
              <a:t>around Section 117 process and review potential digital solutions that could help </a:t>
            </a:r>
            <a:r>
              <a:rPr lang="en-GB" sz="1100" b="1" dirty="0">
                <a:solidFill>
                  <a:schemeClr val="accent3">
                    <a:lumMod val="50000"/>
                  </a:schemeClr>
                </a:solidFill>
                <a:latin typeface="Arial "/>
              </a:rPr>
              <a:t>streamline</a:t>
            </a:r>
            <a:r>
              <a:rPr lang="en-GB" sz="1100" dirty="0">
                <a:solidFill>
                  <a:schemeClr val="accent3">
                    <a:lumMod val="50000"/>
                  </a:schemeClr>
                </a:solidFill>
                <a:latin typeface="Arial "/>
              </a:rPr>
              <a:t> this process</a:t>
            </a:r>
          </a:p>
        </p:txBody>
      </p:sp>
      <p:sp>
        <p:nvSpPr>
          <p:cNvPr id="27" name="TextBox 26"/>
          <p:cNvSpPr txBox="1"/>
          <p:nvPr/>
        </p:nvSpPr>
        <p:spPr>
          <a:xfrm>
            <a:off x="4725048" y="1026384"/>
            <a:ext cx="2498651" cy="938719"/>
          </a:xfrm>
          <a:prstGeom prst="rect">
            <a:avLst/>
          </a:prstGeom>
          <a:noFill/>
        </p:spPr>
        <p:txBody>
          <a:bodyPr wrap="square" rtlCol="0">
            <a:spAutoFit/>
          </a:bodyPr>
          <a:lstStyle/>
          <a:p>
            <a:pPr algn="ctr"/>
            <a:r>
              <a:rPr lang="en-GB" sz="1100" b="1" dirty="0">
                <a:solidFill>
                  <a:schemeClr val="accent3">
                    <a:lumMod val="50000"/>
                  </a:schemeClr>
                </a:solidFill>
                <a:latin typeface="Arial "/>
              </a:rPr>
              <a:t>ELFT and Local Authority Summit </a:t>
            </a:r>
            <a:r>
              <a:rPr lang="en-GB" sz="1100" dirty="0">
                <a:solidFill>
                  <a:schemeClr val="accent3">
                    <a:lumMod val="50000"/>
                  </a:schemeClr>
                </a:solidFill>
                <a:latin typeface="Arial "/>
              </a:rPr>
              <a:t>was held in March 2023 to discuss what this proposal would look like to start designing the Section 117 </a:t>
            </a:r>
            <a:r>
              <a:rPr lang="en-GB" sz="1100" b="1" dirty="0">
                <a:solidFill>
                  <a:schemeClr val="accent3">
                    <a:lumMod val="50000"/>
                  </a:schemeClr>
                </a:solidFill>
                <a:latin typeface="Arial "/>
              </a:rPr>
              <a:t>minimum</a:t>
            </a:r>
            <a:r>
              <a:rPr lang="en-GB" sz="1100" dirty="0">
                <a:solidFill>
                  <a:schemeClr val="accent3">
                    <a:lumMod val="50000"/>
                  </a:schemeClr>
                </a:solidFill>
                <a:latin typeface="Arial "/>
              </a:rPr>
              <a:t> </a:t>
            </a:r>
            <a:r>
              <a:rPr lang="en-GB" sz="1100" b="1" dirty="0">
                <a:solidFill>
                  <a:schemeClr val="accent3">
                    <a:lumMod val="50000"/>
                  </a:schemeClr>
                </a:solidFill>
                <a:latin typeface="Arial "/>
              </a:rPr>
              <a:t>standards</a:t>
            </a:r>
            <a:r>
              <a:rPr lang="en-GB" sz="1100" dirty="0">
                <a:solidFill>
                  <a:schemeClr val="accent3">
                    <a:lumMod val="50000"/>
                  </a:schemeClr>
                </a:solidFill>
                <a:latin typeface="Arial "/>
              </a:rPr>
              <a:t> for the form</a:t>
            </a:r>
          </a:p>
        </p:txBody>
      </p:sp>
      <p:sp>
        <p:nvSpPr>
          <p:cNvPr id="28" name="TextBox 27"/>
          <p:cNvSpPr txBox="1"/>
          <p:nvPr/>
        </p:nvSpPr>
        <p:spPr>
          <a:xfrm>
            <a:off x="8899185" y="250421"/>
            <a:ext cx="2979337" cy="938719"/>
          </a:xfrm>
          <a:prstGeom prst="rect">
            <a:avLst/>
          </a:prstGeom>
          <a:noFill/>
        </p:spPr>
        <p:txBody>
          <a:bodyPr wrap="square" rtlCol="0">
            <a:spAutoFit/>
          </a:bodyPr>
          <a:lstStyle/>
          <a:p>
            <a:pPr algn="ctr"/>
            <a:r>
              <a:rPr lang="en-GB" sz="1100" dirty="0">
                <a:solidFill>
                  <a:schemeClr val="accent3">
                    <a:lumMod val="50000"/>
                  </a:schemeClr>
                </a:solidFill>
                <a:latin typeface="Arial "/>
              </a:rPr>
              <a:t>Following the development of the form, a PowerBI </a:t>
            </a:r>
            <a:r>
              <a:rPr lang="en-GB" sz="1100" b="1" dirty="0">
                <a:solidFill>
                  <a:schemeClr val="accent3">
                    <a:lumMod val="50000"/>
                  </a:schemeClr>
                </a:solidFill>
                <a:latin typeface="Arial "/>
              </a:rPr>
              <a:t>dashboard</a:t>
            </a:r>
            <a:r>
              <a:rPr lang="en-GB" sz="1100" dirty="0">
                <a:solidFill>
                  <a:schemeClr val="accent3">
                    <a:lumMod val="50000"/>
                  </a:schemeClr>
                </a:solidFill>
                <a:latin typeface="Arial "/>
              </a:rPr>
              <a:t> is in development by the Informatics department to ensure </a:t>
            </a:r>
            <a:r>
              <a:rPr lang="en-GB" sz="1100" b="1" dirty="0">
                <a:solidFill>
                  <a:schemeClr val="accent3">
                    <a:lumMod val="50000"/>
                  </a:schemeClr>
                </a:solidFill>
                <a:latin typeface="Arial "/>
              </a:rPr>
              <a:t>visibility</a:t>
            </a:r>
            <a:r>
              <a:rPr lang="en-GB" sz="1100" dirty="0">
                <a:solidFill>
                  <a:schemeClr val="accent3">
                    <a:lumMod val="50000"/>
                  </a:schemeClr>
                </a:solidFill>
                <a:latin typeface="Arial "/>
              </a:rPr>
              <a:t> and </a:t>
            </a:r>
            <a:r>
              <a:rPr lang="en-GB" sz="1100" b="1" dirty="0">
                <a:solidFill>
                  <a:schemeClr val="accent3">
                    <a:lumMod val="50000"/>
                  </a:schemeClr>
                </a:solidFill>
                <a:latin typeface="Arial "/>
              </a:rPr>
              <a:t>transparency</a:t>
            </a:r>
            <a:r>
              <a:rPr lang="en-GB" sz="1100" dirty="0">
                <a:solidFill>
                  <a:schemeClr val="accent3">
                    <a:lumMod val="50000"/>
                  </a:schemeClr>
                </a:solidFill>
                <a:latin typeface="Arial "/>
              </a:rPr>
              <a:t> of Section 117 activities at all levels of the organisation</a:t>
            </a:r>
          </a:p>
        </p:txBody>
      </p:sp>
      <p:sp>
        <p:nvSpPr>
          <p:cNvPr id="29" name="TextBox 28"/>
          <p:cNvSpPr txBox="1"/>
          <p:nvPr/>
        </p:nvSpPr>
        <p:spPr>
          <a:xfrm>
            <a:off x="9000146" y="4872333"/>
            <a:ext cx="2449032" cy="769441"/>
          </a:xfrm>
          <a:prstGeom prst="rect">
            <a:avLst/>
          </a:prstGeom>
          <a:noFill/>
        </p:spPr>
        <p:txBody>
          <a:bodyPr wrap="square" rtlCol="0">
            <a:spAutoFit/>
          </a:bodyPr>
          <a:lstStyle/>
          <a:p>
            <a:pPr algn="ctr"/>
            <a:r>
              <a:rPr lang="en-GB" sz="1100" dirty="0">
                <a:solidFill>
                  <a:schemeClr val="accent3">
                    <a:lumMod val="50000"/>
                  </a:schemeClr>
                </a:solidFill>
                <a:latin typeface="Arial "/>
              </a:rPr>
              <a:t>Once the minimum standards for the Section 117 form were agreed, this was presented to the Digital Team for </a:t>
            </a:r>
            <a:r>
              <a:rPr lang="en-GB" sz="1100" b="1" dirty="0">
                <a:solidFill>
                  <a:schemeClr val="accent3">
                    <a:lumMod val="50000"/>
                  </a:schemeClr>
                </a:solidFill>
                <a:latin typeface="Arial "/>
              </a:rPr>
              <a:t>development</a:t>
            </a:r>
            <a:r>
              <a:rPr lang="en-GB" sz="1100" dirty="0">
                <a:solidFill>
                  <a:schemeClr val="accent3">
                    <a:lumMod val="50000"/>
                  </a:schemeClr>
                </a:solidFill>
                <a:latin typeface="Arial "/>
              </a:rPr>
              <a:t> in RiO</a:t>
            </a:r>
          </a:p>
        </p:txBody>
      </p:sp>
      <p:graphicFrame>
        <p:nvGraphicFramePr>
          <p:cNvPr id="16" name="Table 15"/>
          <p:cNvGraphicFramePr>
            <a:graphicFrameLocks noGrp="1"/>
          </p:cNvGraphicFramePr>
          <p:nvPr>
            <p:extLst>
              <p:ext uri="{D42A27DB-BD31-4B8C-83A1-F6EECF244321}">
                <p14:modId xmlns:p14="http://schemas.microsoft.com/office/powerpoint/2010/main" val="3493300963"/>
              </p:ext>
            </p:extLst>
          </p:nvPr>
        </p:nvGraphicFramePr>
        <p:xfrm>
          <a:off x="0" y="6483603"/>
          <a:ext cx="12192000" cy="370840"/>
        </p:xfrm>
        <a:graphic>
          <a:graphicData uri="http://schemas.openxmlformats.org/drawingml/2006/table">
            <a:tbl>
              <a:tblPr firstRow="1" bandRow="1">
                <a:tableStyleId>{5C22544A-7EE6-4342-B048-85BDC9FD1C3A}</a:tableStyleId>
              </a:tblPr>
              <a:tblGrid>
                <a:gridCol w="2530549">
                  <a:extLst>
                    <a:ext uri="{9D8B030D-6E8A-4147-A177-3AD203B41FA5}">
                      <a16:colId xmlns:a16="http://schemas.microsoft.com/office/drawing/2014/main" val="2621184484"/>
                    </a:ext>
                  </a:extLst>
                </a:gridCol>
                <a:gridCol w="2434856">
                  <a:extLst>
                    <a:ext uri="{9D8B030D-6E8A-4147-A177-3AD203B41FA5}">
                      <a16:colId xmlns:a16="http://schemas.microsoft.com/office/drawing/2014/main" val="3341836015"/>
                    </a:ext>
                  </a:extLst>
                </a:gridCol>
                <a:gridCol w="925032">
                  <a:extLst>
                    <a:ext uri="{9D8B030D-6E8A-4147-A177-3AD203B41FA5}">
                      <a16:colId xmlns:a16="http://schemas.microsoft.com/office/drawing/2014/main" val="801977191"/>
                    </a:ext>
                  </a:extLst>
                </a:gridCol>
                <a:gridCol w="829340">
                  <a:extLst>
                    <a:ext uri="{9D8B030D-6E8A-4147-A177-3AD203B41FA5}">
                      <a16:colId xmlns:a16="http://schemas.microsoft.com/office/drawing/2014/main" val="4039743924"/>
                    </a:ext>
                  </a:extLst>
                </a:gridCol>
                <a:gridCol w="893135">
                  <a:extLst>
                    <a:ext uri="{9D8B030D-6E8A-4147-A177-3AD203B41FA5}">
                      <a16:colId xmlns:a16="http://schemas.microsoft.com/office/drawing/2014/main" val="2464320187"/>
                    </a:ext>
                  </a:extLst>
                </a:gridCol>
                <a:gridCol w="1020725">
                  <a:extLst>
                    <a:ext uri="{9D8B030D-6E8A-4147-A177-3AD203B41FA5}">
                      <a16:colId xmlns:a16="http://schemas.microsoft.com/office/drawing/2014/main" val="205085313"/>
                    </a:ext>
                  </a:extLst>
                </a:gridCol>
                <a:gridCol w="850605">
                  <a:extLst>
                    <a:ext uri="{9D8B030D-6E8A-4147-A177-3AD203B41FA5}">
                      <a16:colId xmlns:a16="http://schemas.microsoft.com/office/drawing/2014/main" val="895837489"/>
                    </a:ext>
                  </a:extLst>
                </a:gridCol>
                <a:gridCol w="978195">
                  <a:extLst>
                    <a:ext uri="{9D8B030D-6E8A-4147-A177-3AD203B41FA5}">
                      <a16:colId xmlns:a16="http://schemas.microsoft.com/office/drawing/2014/main" val="1976531244"/>
                    </a:ext>
                  </a:extLst>
                </a:gridCol>
                <a:gridCol w="893135">
                  <a:extLst>
                    <a:ext uri="{9D8B030D-6E8A-4147-A177-3AD203B41FA5}">
                      <a16:colId xmlns:a16="http://schemas.microsoft.com/office/drawing/2014/main" val="2155558790"/>
                    </a:ext>
                  </a:extLst>
                </a:gridCol>
                <a:gridCol w="836428">
                  <a:extLst>
                    <a:ext uri="{9D8B030D-6E8A-4147-A177-3AD203B41FA5}">
                      <a16:colId xmlns:a16="http://schemas.microsoft.com/office/drawing/2014/main" val="565852736"/>
                    </a:ext>
                  </a:extLst>
                </a:gridCol>
              </a:tblGrid>
              <a:tr h="370840">
                <a:tc>
                  <a:txBody>
                    <a:bodyPr/>
                    <a:lstStyle/>
                    <a:p>
                      <a:pPr algn="ctr"/>
                      <a:r>
                        <a:rPr lang="en-GB" sz="1200" dirty="0">
                          <a:solidFill>
                            <a:schemeClr val="tx1"/>
                          </a:solidFill>
                          <a:latin typeface="Arial "/>
                        </a:rPr>
                        <a:t>Jan 2023</a:t>
                      </a:r>
                    </a:p>
                  </a:txBody>
                  <a:tcPr>
                    <a:solidFill>
                      <a:schemeClr val="accent3">
                        <a:lumMod val="20000"/>
                        <a:lumOff val="80000"/>
                      </a:schemeClr>
                    </a:solidFill>
                  </a:tcPr>
                </a:tc>
                <a:tc>
                  <a:txBody>
                    <a:bodyPr/>
                    <a:lstStyle/>
                    <a:p>
                      <a:pPr algn="ctr"/>
                      <a:r>
                        <a:rPr lang="en-GB" sz="1200" dirty="0">
                          <a:solidFill>
                            <a:schemeClr val="tx1"/>
                          </a:solidFill>
                          <a:latin typeface="Arial "/>
                        </a:rPr>
                        <a:t>Feb </a:t>
                      </a:r>
                      <a:r>
                        <a:rPr lang="en-GB" sz="1200" baseline="0" dirty="0">
                          <a:solidFill>
                            <a:schemeClr val="tx1"/>
                          </a:solidFill>
                          <a:latin typeface="Arial "/>
                        </a:rPr>
                        <a:t>2023</a:t>
                      </a:r>
                      <a:endParaRPr lang="en-GB" sz="1200" dirty="0">
                        <a:solidFill>
                          <a:schemeClr val="tx1"/>
                        </a:solidFill>
                        <a:latin typeface="Arial "/>
                      </a:endParaRPr>
                    </a:p>
                  </a:txBody>
                  <a:tcPr>
                    <a:solidFill>
                      <a:schemeClr val="accent3">
                        <a:lumMod val="20000"/>
                        <a:lumOff val="80000"/>
                      </a:schemeClr>
                    </a:solidFill>
                  </a:tcPr>
                </a:tc>
                <a:tc>
                  <a:txBody>
                    <a:bodyPr/>
                    <a:lstStyle/>
                    <a:p>
                      <a:pPr algn="ctr"/>
                      <a:r>
                        <a:rPr lang="en-GB" sz="1200" dirty="0">
                          <a:solidFill>
                            <a:schemeClr val="tx1"/>
                          </a:solidFill>
                          <a:latin typeface="Arial "/>
                        </a:rPr>
                        <a:t>Mar 2023</a:t>
                      </a:r>
                    </a:p>
                  </a:txBody>
                  <a:tcPr>
                    <a:solidFill>
                      <a:schemeClr val="accent3">
                        <a:lumMod val="20000"/>
                        <a:lumOff val="80000"/>
                      </a:schemeClr>
                    </a:solidFill>
                  </a:tcPr>
                </a:tc>
                <a:tc>
                  <a:txBody>
                    <a:bodyPr/>
                    <a:lstStyle/>
                    <a:p>
                      <a:pPr algn="ctr"/>
                      <a:r>
                        <a:rPr lang="en-GB" sz="1200" dirty="0">
                          <a:solidFill>
                            <a:schemeClr val="tx1"/>
                          </a:solidFill>
                          <a:latin typeface="Arial "/>
                        </a:rPr>
                        <a:t>Apr 2023</a:t>
                      </a:r>
                    </a:p>
                  </a:txBody>
                  <a:tcPr>
                    <a:solidFill>
                      <a:schemeClr val="accent3">
                        <a:lumMod val="20000"/>
                        <a:lumOff val="80000"/>
                      </a:schemeClr>
                    </a:solidFill>
                  </a:tcPr>
                </a:tc>
                <a:tc>
                  <a:txBody>
                    <a:bodyPr/>
                    <a:lstStyle/>
                    <a:p>
                      <a:pPr algn="ctr"/>
                      <a:r>
                        <a:rPr lang="en-GB" sz="1200" dirty="0">
                          <a:solidFill>
                            <a:schemeClr val="tx1"/>
                          </a:solidFill>
                          <a:latin typeface="Arial "/>
                        </a:rPr>
                        <a:t>May 2023</a:t>
                      </a:r>
                    </a:p>
                  </a:txBody>
                  <a:tcPr>
                    <a:solidFill>
                      <a:schemeClr val="accent3">
                        <a:lumMod val="20000"/>
                        <a:lumOff val="80000"/>
                      </a:schemeClr>
                    </a:solidFill>
                  </a:tcPr>
                </a:tc>
                <a:tc>
                  <a:txBody>
                    <a:bodyPr/>
                    <a:lstStyle/>
                    <a:p>
                      <a:pPr algn="ctr"/>
                      <a:r>
                        <a:rPr lang="en-GB" sz="1200" dirty="0">
                          <a:solidFill>
                            <a:schemeClr val="tx1"/>
                          </a:solidFill>
                          <a:latin typeface="Arial "/>
                        </a:rPr>
                        <a:t>June 2023</a:t>
                      </a:r>
                    </a:p>
                  </a:txBody>
                  <a:tcPr>
                    <a:solidFill>
                      <a:schemeClr val="accent3">
                        <a:lumMod val="20000"/>
                        <a:lumOff val="80000"/>
                      </a:schemeClr>
                    </a:solidFill>
                  </a:tcPr>
                </a:tc>
                <a:tc>
                  <a:txBody>
                    <a:bodyPr/>
                    <a:lstStyle/>
                    <a:p>
                      <a:pPr algn="ctr"/>
                      <a:r>
                        <a:rPr lang="en-GB" sz="1200" dirty="0">
                          <a:solidFill>
                            <a:schemeClr val="tx1"/>
                          </a:solidFill>
                          <a:latin typeface="Arial "/>
                        </a:rPr>
                        <a:t>Jul</a:t>
                      </a:r>
                      <a:r>
                        <a:rPr lang="en-GB" sz="1200" baseline="0" dirty="0">
                          <a:solidFill>
                            <a:schemeClr val="tx1"/>
                          </a:solidFill>
                          <a:latin typeface="Arial "/>
                        </a:rPr>
                        <a:t> 2023</a:t>
                      </a:r>
                      <a:endParaRPr lang="en-GB" sz="1200" dirty="0">
                        <a:solidFill>
                          <a:schemeClr val="tx1"/>
                        </a:solidFill>
                        <a:latin typeface="Arial "/>
                      </a:endParaRPr>
                    </a:p>
                  </a:txBody>
                  <a:tcPr>
                    <a:solidFill>
                      <a:schemeClr val="accent3">
                        <a:lumMod val="20000"/>
                        <a:lumOff val="80000"/>
                      </a:schemeClr>
                    </a:solidFill>
                  </a:tcPr>
                </a:tc>
                <a:tc>
                  <a:txBody>
                    <a:bodyPr/>
                    <a:lstStyle/>
                    <a:p>
                      <a:pPr algn="ctr"/>
                      <a:r>
                        <a:rPr lang="en-GB" sz="1200" dirty="0">
                          <a:solidFill>
                            <a:schemeClr val="tx1"/>
                          </a:solidFill>
                          <a:latin typeface="Arial "/>
                        </a:rPr>
                        <a:t>Aug 2023</a:t>
                      </a:r>
                    </a:p>
                  </a:txBody>
                  <a:tcPr>
                    <a:solidFill>
                      <a:schemeClr val="accent3">
                        <a:lumMod val="20000"/>
                        <a:lumOff val="80000"/>
                      </a:schemeClr>
                    </a:solidFill>
                  </a:tcPr>
                </a:tc>
                <a:tc>
                  <a:txBody>
                    <a:bodyPr/>
                    <a:lstStyle/>
                    <a:p>
                      <a:pPr algn="ctr"/>
                      <a:r>
                        <a:rPr lang="en-GB" sz="1200" dirty="0">
                          <a:solidFill>
                            <a:schemeClr val="tx1"/>
                          </a:solidFill>
                          <a:latin typeface="Arial "/>
                        </a:rPr>
                        <a:t>Sep</a:t>
                      </a:r>
                      <a:r>
                        <a:rPr lang="en-GB" sz="1200" baseline="0" dirty="0">
                          <a:solidFill>
                            <a:schemeClr val="tx1"/>
                          </a:solidFill>
                          <a:latin typeface="Arial "/>
                        </a:rPr>
                        <a:t> 2023</a:t>
                      </a:r>
                      <a:endParaRPr lang="en-GB" sz="1200" dirty="0">
                        <a:solidFill>
                          <a:schemeClr val="tx1"/>
                        </a:solidFill>
                        <a:latin typeface="Arial "/>
                      </a:endParaRPr>
                    </a:p>
                  </a:txBody>
                  <a:tcPr>
                    <a:solidFill>
                      <a:schemeClr val="accent3">
                        <a:lumMod val="20000"/>
                        <a:lumOff val="80000"/>
                      </a:schemeClr>
                    </a:solidFill>
                  </a:tcPr>
                </a:tc>
                <a:tc>
                  <a:txBody>
                    <a:bodyPr/>
                    <a:lstStyle/>
                    <a:p>
                      <a:pPr algn="ctr"/>
                      <a:r>
                        <a:rPr lang="en-GB" sz="1200" dirty="0">
                          <a:solidFill>
                            <a:schemeClr val="tx1"/>
                          </a:solidFill>
                          <a:latin typeface="Arial "/>
                        </a:rPr>
                        <a:t>Oct</a:t>
                      </a:r>
                      <a:r>
                        <a:rPr lang="en-GB" sz="1200" baseline="0" dirty="0">
                          <a:solidFill>
                            <a:schemeClr val="tx1"/>
                          </a:solidFill>
                          <a:latin typeface="Arial "/>
                        </a:rPr>
                        <a:t> 2023</a:t>
                      </a:r>
                      <a:endParaRPr lang="en-GB" sz="1200" dirty="0">
                        <a:solidFill>
                          <a:schemeClr val="tx1"/>
                        </a:solidFill>
                        <a:latin typeface="Arial "/>
                      </a:endParaRPr>
                    </a:p>
                  </a:txBody>
                  <a:tcPr>
                    <a:solidFill>
                      <a:schemeClr val="accent3">
                        <a:lumMod val="20000"/>
                        <a:lumOff val="80000"/>
                      </a:schemeClr>
                    </a:solidFill>
                  </a:tcPr>
                </a:tc>
                <a:extLst>
                  <a:ext uri="{0D108BD9-81ED-4DB2-BD59-A6C34878D82A}">
                    <a16:rowId xmlns:a16="http://schemas.microsoft.com/office/drawing/2014/main" val="1383423987"/>
                  </a:ext>
                </a:extLst>
              </a:tr>
            </a:tbl>
          </a:graphicData>
        </a:graphic>
      </p:graphicFrame>
    </p:spTree>
    <p:extLst>
      <p:ext uri="{BB962C8B-B14F-4D97-AF65-F5344CB8AC3E}">
        <p14:creationId xmlns:p14="http://schemas.microsoft.com/office/powerpoint/2010/main" val="3444960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50421"/>
            <a:ext cx="10515600" cy="599152"/>
          </a:xfrm>
          <a:prstGeom prst="rect">
            <a:avLst/>
          </a:prstGeom>
        </p:spPr>
        <p:txBody>
          <a:bodyPr lIns="91440" tIns="45720" rIns="91440" bIns="4572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5"/>
                </a:solidFill>
                <a:latin typeface="Arial"/>
                <a:cs typeface="Arial"/>
              </a:rPr>
              <a:t>1.2 Why this matters</a:t>
            </a:r>
          </a:p>
        </p:txBody>
      </p:sp>
      <p:sp>
        <p:nvSpPr>
          <p:cNvPr id="3" name="Oval 2"/>
          <p:cNvSpPr/>
          <p:nvPr/>
        </p:nvSpPr>
        <p:spPr>
          <a:xfrm>
            <a:off x="582351" y="1123405"/>
            <a:ext cx="1645920" cy="161979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856672" y="1371600"/>
            <a:ext cx="1101633" cy="1110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Heart Care icon PNG and SVG Vector Free Downlo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791" y="1662352"/>
            <a:ext cx="651040" cy="54189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stCxn id="3" idx="4"/>
          </p:cNvCxnSpPr>
          <p:nvPr/>
        </p:nvCxnSpPr>
        <p:spPr>
          <a:xfrm>
            <a:off x="1405311" y="2743199"/>
            <a:ext cx="0" cy="888276"/>
          </a:xfrm>
          <a:prstGeom prst="line">
            <a:avLst/>
          </a:prstGeom>
        </p:spPr>
        <p:style>
          <a:lnRef idx="1">
            <a:schemeClr val="accent1"/>
          </a:lnRef>
          <a:fillRef idx="0">
            <a:schemeClr val="accent1"/>
          </a:fillRef>
          <a:effectRef idx="0">
            <a:schemeClr val="accent1"/>
          </a:effectRef>
          <a:fontRef idx="minor">
            <a:schemeClr val="tx1"/>
          </a:fontRef>
        </p:style>
      </p:cxnSp>
      <p:sp>
        <p:nvSpPr>
          <p:cNvPr id="7" name="Right Bracket 6"/>
          <p:cNvSpPr/>
          <p:nvPr/>
        </p:nvSpPr>
        <p:spPr>
          <a:xfrm rot="16200000">
            <a:off x="1279037" y="2934790"/>
            <a:ext cx="209006" cy="160237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p:cNvSpPr txBox="1"/>
          <p:nvPr/>
        </p:nvSpPr>
        <p:spPr>
          <a:xfrm>
            <a:off x="573643" y="3892731"/>
            <a:ext cx="1611086" cy="2462213"/>
          </a:xfrm>
          <a:prstGeom prst="rect">
            <a:avLst/>
          </a:prstGeom>
          <a:noFill/>
        </p:spPr>
        <p:txBody>
          <a:bodyPr wrap="square" rtlCol="0">
            <a:spAutoFit/>
          </a:bodyPr>
          <a:lstStyle/>
          <a:p>
            <a:pPr algn="ctr"/>
            <a:r>
              <a:rPr lang="en-GB" sz="1100" dirty="0">
                <a:latin typeface="Arial "/>
              </a:rPr>
              <a:t>Putting together a robust Section 117 plan ensures that service users have the </a:t>
            </a:r>
            <a:r>
              <a:rPr lang="en-GB" sz="1100" b="1" dirty="0">
                <a:latin typeface="Arial "/>
              </a:rPr>
              <a:t>resources</a:t>
            </a:r>
            <a:r>
              <a:rPr lang="en-GB" sz="1100" dirty="0">
                <a:latin typeface="Arial "/>
              </a:rPr>
              <a:t> and </a:t>
            </a:r>
            <a:r>
              <a:rPr lang="en-GB" sz="1100" b="1" dirty="0">
                <a:latin typeface="Arial "/>
              </a:rPr>
              <a:t>support</a:t>
            </a:r>
            <a:r>
              <a:rPr lang="en-GB" sz="1100" dirty="0">
                <a:latin typeface="Arial "/>
              </a:rPr>
              <a:t> required to stay well and understand who is going to be providing ongoing care and support. It is a </a:t>
            </a:r>
            <a:r>
              <a:rPr lang="en-GB" sz="1100" b="1" dirty="0">
                <a:latin typeface="Arial "/>
              </a:rPr>
              <a:t>bespoke</a:t>
            </a:r>
            <a:r>
              <a:rPr lang="en-GB" sz="1100" dirty="0">
                <a:latin typeface="Arial "/>
              </a:rPr>
              <a:t> support plan based on </a:t>
            </a:r>
            <a:r>
              <a:rPr lang="en-GB" sz="1100" b="1" dirty="0">
                <a:latin typeface="Arial "/>
              </a:rPr>
              <a:t>personal</a:t>
            </a:r>
            <a:r>
              <a:rPr lang="en-GB" sz="1100" dirty="0">
                <a:latin typeface="Arial "/>
              </a:rPr>
              <a:t> </a:t>
            </a:r>
            <a:r>
              <a:rPr lang="en-GB" sz="1100" b="1" dirty="0">
                <a:latin typeface="Arial "/>
              </a:rPr>
              <a:t>needs</a:t>
            </a:r>
          </a:p>
        </p:txBody>
      </p:sp>
      <p:sp>
        <p:nvSpPr>
          <p:cNvPr id="21" name="Oval 20"/>
          <p:cNvSpPr/>
          <p:nvPr/>
        </p:nvSpPr>
        <p:spPr>
          <a:xfrm>
            <a:off x="2748678" y="2076928"/>
            <a:ext cx="1645920" cy="161979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3022999" y="2325123"/>
            <a:ext cx="1101633" cy="1110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a:stCxn id="21" idx="4"/>
          </p:cNvCxnSpPr>
          <p:nvPr/>
        </p:nvCxnSpPr>
        <p:spPr>
          <a:xfrm>
            <a:off x="3571638" y="3696722"/>
            <a:ext cx="0" cy="888276"/>
          </a:xfrm>
          <a:prstGeom prst="line">
            <a:avLst/>
          </a:prstGeom>
        </p:spPr>
        <p:style>
          <a:lnRef idx="1">
            <a:schemeClr val="accent1"/>
          </a:lnRef>
          <a:fillRef idx="0">
            <a:schemeClr val="accent1"/>
          </a:fillRef>
          <a:effectRef idx="0">
            <a:schemeClr val="accent1"/>
          </a:effectRef>
          <a:fontRef idx="minor">
            <a:schemeClr val="tx1"/>
          </a:fontRef>
        </p:style>
      </p:cxnSp>
      <p:sp>
        <p:nvSpPr>
          <p:cNvPr id="30" name="Right Bracket 29"/>
          <p:cNvSpPr/>
          <p:nvPr/>
        </p:nvSpPr>
        <p:spPr>
          <a:xfrm rot="16200000">
            <a:off x="3445364" y="3888313"/>
            <a:ext cx="209006" cy="160237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4100" name="Picture 4" descr="Support Detailed Rounded Lineal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4591" y="2573248"/>
            <a:ext cx="614091" cy="61409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766093" y="4689501"/>
            <a:ext cx="1611086" cy="1954381"/>
          </a:xfrm>
          <a:prstGeom prst="rect">
            <a:avLst/>
          </a:prstGeom>
          <a:noFill/>
        </p:spPr>
        <p:txBody>
          <a:bodyPr wrap="square" rtlCol="0">
            <a:spAutoFit/>
          </a:bodyPr>
          <a:lstStyle/>
          <a:p>
            <a:pPr algn="ctr"/>
            <a:r>
              <a:rPr lang="en-GB" sz="1100" dirty="0">
                <a:latin typeface="Arial "/>
              </a:rPr>
              <a:t>Section 117 plans must be reviewed at least once a year involving carers, family and people involved in the service users’ care. This ensure that support needs are </a:t>
            </a:r>
            <a:r>
              <a:rPr lang="en-GB" sz="1100" b="1" dirty="0">
                <a:latin typeface="Arial "/>
              </a:rPr>
              <a:t>regularly</a:t>
            </a:r>
            <a:r>
              <a:rPr lang="en-GB" sz="1100" dirty="0">
                <a:latin typeface="Arial "/>
              </a:rPr>
              <a:t> </a:t>
            </a:r>
            <a:r>
              <a:rPr lang="en-GB" sz="1100" b="1" dirty="0">
                <a:latin typeface="Arial "/>
              </a:rPr>
              <a:t>updated</a:t>
            </a:r>
            <a:r>
              <a:rPr lang="en-GB" sz="1100" dirty="0">
                <a:latin typeface="Arial "/>
              </a:rPr>
              <a:t> according to ongoing changes</a:t>
            </a:r>
          </a:p>
        </p:txBody>
      </p:sp>
      <p:sp>
        <p:nvSpPr>
          <p:cNvPr id="33" name="Oval 32"/>
          <p:cNvSpPr/>
          <p:nvPr/>
        </p:nvSpPr>
        <p:spPr>
          <a:xfrm>
            <a:off x="4965008" y="1005770"/>
            <a:ext cx="1645920" cy="161979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5239329" y="1253965"/>
            <a:ext cx="1101633" cy="1110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p:cNvCxnSpPr>
            <a:stCxn id="33" idx="4"/>
          </p:cNvCxnSpPr>
          <p:nvPr/>
        </p:nvCxnSpPr>
        <p:spPr>
          <a:xfrm>
            <a:off x="5787968" y="2625564"/>
            <a:ext cx="0" cy="888276"/>
          </a:xfrm>
          <a:prstGeom prst="line">
            <a:avLst/>
          </a:prstGeom>
        </p:spPr>
        <p:style>
          <a:lnRef idx="1">
            <a:schemeClr val="accent1"/>
          </a:lnRef>
          <a:fillRef idx="0">
            <a:schemeClr val="accent1"/>
          </a:fillRef>
          <a:effectRef idx="0">
            <a:schemeClr val="accent1"/>
          </a:effectRef>
          <a:fontRef idx="minor">
            <a:schemeClr val="tx1"/>
          </a:fontRef>
        </p:style>
      </p:cxnSp>
      <p:sp>
        <p:nvSpPr>
          <p:cNvPr id="36" name="Right Bracket 35"/>
          <p:cNvSpPr/>
          <p:nvPr/>
        </p:nvSpPr>
        <p:spPr>
          <a:xfrm rot="16200000">
            <a:off x="5661694" y="2817155"/>
            <a:ext cx="209006" cy="160237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TextBox 37"/>
          <p:cNvSpPr txBox="1"/>
          <p:nvPr/>
        </p:nvSpPr>
        <p:spPr>
          <a:xfrm>
            <a:off x="4982423" y="3618343"/>
            <a:ext cx="1611086" cy="2462213"/>
          </a:xfrm>
          <a:prstGeom prst="rect">
            <a:avLst/>
          </a:prstGeom>
          <a:noFill/>
        </p:spPr>
        <p:txBody>
          <a:bodyPr wrap="square" rtlCol="0">
            <a:spAutoFit/>
          </a:bodyPr>
          <a:lstStyle/>
          <a:p>
            <a:pPr algn="ctr"/>
            <a:r>
              <a:rPr lang="en-GB" sz="1100" dirty="0">
                <a:latin typeface="Arial "/>
              </a:rPr>
              <a:t>Streamlining Section 117 documentation improves </a:t>
            </a:r>
            <a:r>
              <a:rPr lang="en-GB" sz="1100" b="1" dirty="0">
                <a:latin typeface="Arial "/>
              </a:rPr>
              <a:t>staff</a:t>
            </a:r>
            <a:r>
              <a:rPr lang="en-GB" sz="1100" dirty="0">
                <a:latin typeface="Arial "/>
              </a:rPr>
              <a:t> </a:t>
            </a:r>
            <a:r>
              <a:rPr lang="en-GB" sz="1100" b="1" dirty="0">
                <a:latin typeface="Arial "/>
              </a:rPr>
              <a:t>visibility</a:t>
            </a:r>
            <a:r>
              <a:rPr lang="en-GB" sz="1100" dirty="0">
                <a:latin typeface="Arial "/>
              </a:rPr>
              <a:t> of service users accessing aftercare support and allows staff to document and </a:t>
            </a:r>
            <a:r>
              <a:rPr lang="en-GB" sz="1100" b="1" dirty="0">
                <a:latin typeface="Arial "/>
              </a:rPr>
              <a:t>capture</a:t>
            </a:r>
            <a:r>
              <a:rPr lang="en-GB" sz="1100" dirty="0">
                <a:latin typeface="Arial "/>
              </a:rPr>
              <a:t> any evident changes when Section 117 is reviewed. Previously there has not been </a:t>
            </a:r>
            <a:r>
              <a:rPr lang="en-GB" sz="1100" b="1" dirty="0">
                <a:latin typeface="Arial "/>
              </a:rPr>
              <a:t>transparency</a:t>
            </a:r>
            <a:r>
              <a:rPr lang="en-GB" sz="1100" dirty="0">
                <a:latin typeface="Arial "/>
              </a:rPr>
              <a:t> and visibility of these cases</a:t>
            </a:r>
          </a:p>
        </p:txBody>
      </p:sp>
      <p:pic>
        <p:nvPicPr>
          <p:cNvPr id="4104" name="Picture 8" descr="Document - Free interface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2855" y="1476390"/>
            <a:ext cx="610226" cy="610226"/>
          </a:xfrm>
          <a:prstGeom prst="rect">
            <a:avLst/>
          </a:prstGeom>
          <a:noFill/>
          <a:extLst>
            <a:ext uri="{909E8E84-426E-40DD-AFC4-6F175D3DCCD1}">
              <a14:hiddenFill xmlns:a14="http://schemas.microsoft.com/office/drawing/2010/main">
                <a:solidFill>
                  <a:srgbClr val="FFFFFF"/>
                </a:solidFill>
              </a14:hiddenFill>
            </a:ext>
          </a:extLst>
        </p:spPr>
      </p:pic>
      <p:sp>
        <p:nvSpPr>
          <p:cNvPr id="39" name="Oval 38"/>
          <p:cNvSpPr/>
          <p:nvPr/>
        </p:nvSpPr>
        <p:spPr>
          <a:xfrm>
            <a:off x="7433887" y="1764565"/>
            <a:ext cx="1645920" cy="161979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7708208" y="2012760"/>
            <a:ext cx="1101633" cy="1110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p:cNvCxnSpPr>
            <a:stCxn id="39" idx="4"/>
          </p:cNvCxnSpPr>
          <p:nvPr/>
        </p:nvCxnSpPr>
        <p:spPr>
          <a:xfrm>
            <a:off x="8256847" y="3384359"/>
            <a:ext cx="0" cy="888276"/>
          </a:xfrm>
          <a:prstGeom prst="line">
            <a:avLst/>
          </a:prstGeom>
        </p:spPr>
        <p:style>
          <a:lnRef idx="1">
            <a:schemeClr val="accent1"/>
          </a:lnRef>
          <a:fillRef idx="0">
            <a:schemeClr val="accent1"/>
          </a:fillRef>
          <a:effectRef idx="0">
            <a:schemeClr val="accent1"/>
          </a:effectRef>
          <a:fontRef idx="minor">
            <a:schemeClr val="tx1"/>
          </a:fontRef>
        </p:style>
      </p:cxnSp>
      <p:sp>
        <p:nvSpPr>
          <p:cNvPr id="42" name="Right Bracket 41"/>
          <p:cNvSpPr/>
          <p:nvPr/>
        </p:nvSpPr>
        <p:spPr>
          <a:xfrm rot="16200000">
            <a:off x="8130573" y="3575950"/>
            <a:ext cx="209006" cy="160237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TextBox 42"/>
          <p:cNvSpPr txBox="1"/>
          <p:nvPr/>
        </p:nvSpPr>
        <p:spPr>
          <a:xfrm>
            <a:off x="7451302" y="4377138"/>
            <a:ext cx="1611086" cy="2292935"/>
          </a:xfrm>
          <a:prstGeom prst="rect">
            <a:avLst/>
          </a:prstGeom>
          <a:noFill/>
        </p:spPr>
        <p:txBody>
          <a:bodyPr wrap="square" rtlCol="0">
            <a:spAutoFit/>
          </a:bodyPr>
          <a:lstStyle/>
          <a:p>
            <a:pPr algn="ctr"/>
            <a:r>
              <a:rPr lang="en-GB" sz="1100" dirty="0">
                <a:latin typeface="Arial "/>
              </a:rPr>
              <a:t>Improves the </a:t>
            </a:r>
            <a:r>
              <a:rPr lang="en-GB" sz="1100" b="1" dirty="0">
                <a:latin typeface="Arial "/>
              </a:rPr>
              <a:t>interface</a:t>
            </a:r>
            <a:r>
              <a:rPr lang="en-GB" sz="1100" dirty="0">
                <a:latin typeface="Arial "/>
              </a:rPr>
              <a:t> between local authority partners and ELFT to coordinate care packages for service user and helps to </a:t>
            </a:r>
            <a:r>
              <a:rPr lang="en-GB" sz="1100" b="1" dirty="0">
                <a:latin typeface="Arial "/>
              </a:rPr>
              <a:t>document</a:t>
            </a:r>
            <a:r>
              <a:rPr lang="en-GB" sz="1100" dirty="0">
                <a:latin typeface="Arial "/>
              </a:rPr>
              <a:t> </a:t>
            </a:r>
            <a:r>
              <a:rPr lang="en-GB" sz="1100" b="1" dirty="0">
                <a:latin typeface="Arial "/>
              </a:rPr>
              <a:t>disputes</a:t>
            </a:r>
            <a:r>
              <a:rPr lang="en-GB" sz="1100" dirty="0">
                <a:latin typeface="Arial "/>
              </a:rPr>
              <a:t> around responsible Local Authority and ICB responsible for funding Section 117 packages of care</a:t>
            </a:r>
          </a:p>
        </p:txBody>
      </p:sp>
      <p:pic>
        <p:nvPicPr>
          <p:cNvPr id="4106" name="Picture 10" descr="User interface - Free art and design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2850" y="2213936"/>
            <a:ext cx="707990" cy="707990"/>
          </a:xfrm>
          <a:prstGeom prst="rect">
            <a:avLst/>
          </a:prstGeom>
          <a:noFill/>
          <a:extLst>
            <a:ext uri="{909E8E84-426E-40DD-AFC4-6F175D3DCCD1}">
              <a14:hiddenFill xmlns:a14="http://schemas.microsoft.com/office/drawing/2010/main">
                <a:solidFill>
                  <a:srgbClr val="FFFFFF"/>
                </a:solidFill>
              </a14:hiddenFill>
            </a:ext>
          </a:extLst>
        </p:spPr>
      </p:pic>
      <p:sp>
        <p:nvSpPr>
          <p:cNvPr id="45" name="Oval 44"/>
          <p:cNvSpPr/>
          <p:nvPr/>
        </p:nvSpPr>
        <p:spPr>
          <a:xfrm>
            <a:off x="9815680" y="979645"/>
            <a:ext cx="1645920" cy="1619794"/>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10090001" y="1227840"/>
            <a:ext cx="1101633" cy="1110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p:cNvCxnSpPr>
            <a:stCxn id="45" idx="4"/>
          </p:cNvCxnSpPr>
          <p:nvPr/>
        </p:nvCxnSpPr>
        <p:spPr>
          <a:xfrm>
            <a:off x="10638640" y="2599439"/>
            <a:ext cx="0" cy="888276"/>
          </a:xfrm>
          <a:prstGeom prst="line">
            <a:avLst/>
          </a:prstGeom>
        </p:spPr>
        <p:style>
          <a:lnRef idx="1">
            <a:schemeClr val="accent1"/>
          </a:lnRef>
          <a:fillRef idx="0">
            <a:schemeClr val="accent1"/>
          </a:fillRef>
          <a:effectRef idx="0">
            <a:schemeClr val="accent1"/>
          </a:effectRef>
          <a:fontRef idx="minor">
            <a:schemeClr val="tx1"/>
          </a:fontRef>
        </p:style>
      </p:cxnSp>
      <p:sp>
        <p:nvSpPr>
          <p:cNvPr id="48" name="Right Bracket 47"/>
          <p:cNvSpPr/>
          <p:nvPr/>
        </p:nvSpPr>
        <p:spPr>
          <a:xfrm rot="16200000">
            <a:off x="10512366" y="2791030"/>
            <a:ext cx="209006" cy="160237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TextBox 48"/>
          <p:cNvSpPr txBox="1"/>
          <p:nvPr/>
        </p:nvSpPr>
        <p:spPr>
          <a:xfrm>
            <a:off x="9833095" y="3592218"/>
            <a:ext cx="1611086" cy="1615827"/>
          </a:xfrm>
          <a:prstGeom prst="rect">
            <a:avLst/>
          </a:prstGeom>
          <a:noFill/>
        </p:spPr>
        <p:txBody>
          <a:bodyPr wrap="square" rtlCol="0">
            <a:spAutoFit/>
          </a:bodyPr>
          <a:lstStyle/>
          <a:p>
            <a:pPr algn="ctr"/>
            <a:r>
              <a:rPr lang="en-GB" sz="1100" dirty="0">
                <a:latin typeface="Arial "/>
              </a:rPr>
              <a:t>Improves the </a:t>
            </a:r>
            <a:r>
              <a:rPr lang="en-GB" sz="1100" b="1" dirty="0" err="1">
                <a:latin typeface="Arial "/>
              </a:rPr>
              <a:t>reportability</a:t>
            </a:r>
            <a:r>
              <a:rPr lang="en-GB" sz="1100" dirty="0">
                <a:latin typeface="Arial "/>
              </a:rPr>
              <a:t> of Section 117 activities through the development of a PowerBI dashboard that can be accessed across ELFT and local authorities. </a:t>
            </a:r>
          </a:p>
        </p:txBody>
      </p:sp>
      <p:pic>
        <p:nvPicPr>
          <p:cNvPr id="4108" name="Picture 12" descr="Data - Free business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12560" y="1485233"/>
            <a:ext cx="608618" cy="608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154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50421"/>
            <a:ext cx="10515600" cy="599152"/>
          </a:xfrm>
          <a:prstGeom prst="rect">
            <a:avLst/>
          </a:prstGeom>
        </p:spPr>
        <p:txBody>
          <a:bodyPr lIns="91440" tIns="45720" rIns="91440" bIns="45720" anchor="t">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5"/>
                </a:solidFill>
                <a:latin typeface="Arial"/>
                <a:cs typeface="Arial"/>
              </a:rPr>
              <a:t>2.1 How to access the Section 117 form on </a:t>
            </a:r>
            <a:r>
              <a:rPr lang="en-GB" dirty="0" err="1">
                <a:solidFill>
                  <a:schemeClr val="accent5"/>
                </a:solidFill>
                <a:latin typeface="Arial"/>
                <a:cs typeface="Arial"/>
              </a:rPr>
              <a:t>RiO</a:t>
            </a:r>
            <a:r>
              <a:rPr lang="en-GB" dirty="0">
                <a:solidFill>
                  <a:schemeClr val="accent5"/>
                </a:solidFill>
                <a:latin typeface="Arial"/>
                <a:cs typeface="Arial"/>
              </a:rPr>
              <a:t> </a:t>
            </a:r>
            <a:endParaRPr lang="en-GB" dirty="0">
              <a:solidFill>
                <a:schemeClr val="accent5"/>
              </a:solidFill>
              <a:latin typeface="Arial" panose="020B0604020202020204" pitchFamily="34" charset="0"/>
              <a:cs typeface="Arial" panose="020B0604020202020204" pitchFamily="34" charset="0"/>
            </a:endParaRPr>
          </a:p>
        </p:txBody>
      </p:sp>
      <p:sp>
        <p:nvSpPr>
          <p:cNvPr id="3" name="TextBox 2"/>
          <p:cNvSpPr txBox="1"/>
          <p:nvPr/>
        </p:nvSpPr>
        <p:spPr>
          <a:xfrm>
            <a:off x="0" y="957942"/>
            <a:ext cx="6958149" cy="369332"/>
          </a:xfrm>
          <a:prstGeom prst="rect">
            <a:avLst/>
          </a:prstGeom>
          <a:noFill/>
        </p:spPr>
        <p:txBody>
          <a:bodyPr wrap="square" lIns="91440" tIns="45720" rIns="91440" bIns="45720" rtlCol="0" anchor="t">
            <a:spAutoFit/>
          </a:bodyPr>
          <a:lstStyle/>
          <a:p>
            <a:r>
              <a:rPr lang="en-GB" dirty="0">
                <a:solidFill>
                  <a:srgbClr val="FF0000"/>
                </a:solidFill>
                <a:latin typeface="Arial "/>
              </a:rPr>
              <a:t>Screenshots to be included following formal launch</a:t>
            </a:r>
            <a:endParaRPr lang="en-US" dirty="0"/>
          </a:p>
        </p:txBody>
      </p:sp>
    </p:spTree>
    <p:extLst>
      <p:ext uri="{BB962C8B-B14F-4D97-AF65-F5344CB8AC3E}">
        <p14:creationId xmlns:p14="http://schemas.microsoft.com/office/powerpoint/2010/main" val="806177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50421"/>
            <a:ext cx="10515600" cy="599152"/>
          </a:xfrm>
          <a:prstGeom prst="rect">
            <a:avLst/>
          </a:prstGeom>
        </p:spPr>
        <p:txBody>
          <a:bodyPr lIns="91440" tIns="45720" rIns="91440" bIns="45720" anchor="t">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5"/>
                </a:solidFill>
                <a:latin typeface="Arial"/>
                <a:cs typeface="Arial"/>
              </a:rPr>
              <a:t>2.2 How to complete the Section 117 form on </a:t>
            </a:r>
            <a:r>
              <a:rPr lang="en-GB" dirty="0" err="1">
                <a:solidFill>
                  <a:schemeClr val="accent5"/>
                </a:solidFill>
                <a:latin typeface="Arial"/>
                <a:cs typeface="Arial"/>
              </a:rPr>
              <a:t>RiO</a:t>
            </a:r>
            <a:r>
              <a:rPr lang="en-GB" dirty="0">
                <a:solidFill>
                  <a:schemeClr val="accent5"/>
                </a:solidFill>
                <a:latin typeface="Arial"/>
                <a:cs typeface="Arial"/>
              </a:rPr>
              <a:t> </a:t>
            </a:r>
            <a:endParaRPr lang="en-GB" dirty="0">
              <a:solidFill>
                <a:schemeClr val="accent5"/>
              </a:solidFill>
              <a:latin typeface="Arial" panose="020B0604020202020204" pitchFamily="34" charset="0"/>
              <a:cs typeface="Arial" panose="020B0604020202020204" pitchFamily="34" charset="0"/>
            </a:endParaRPr>
          </a:p>
        </p:txBody>
      </p:sp>
      <p:pic>
        <p:nvPicPr>
          <p:cNvPr id="4" name="video-guidance-section-117-aftercare-arrangements_B8XvIJq1">
            <a:hlinkClick r:id="" action="ppaction://media"/>
            <a:extLst>
              <a:ext uri="{FF2B5EF4-FFF2-40B4-BE49-F238E27FC236}">
                <a16:creationId xmlns:a16="http://schemas.microsoft.com/office/drawing/2014/main" id="{38FB1DB9-313B-FB5D-5255-0A6EBD4AEA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9950" y="714375"/>
            <a:ext cx="10795000" cy="6096000"/>
          </a:xfrm>
          <a:prstGeom prst="rect">
            <a:avLst/>
          </a:prstGeom>
        </p:spPr>
      </p:pic>
    </p:spTree>
    <p:extLst>
      <p:ext uri="{BB962C8B-B14F-4D97-AF65-F5344CB8AC3E}">
        <p14:creationId xmlns:p14="http://schemas.microsoft.com/office/powerpoint/2010/main" val="26359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0432"/>
            <a:ext cx="10515600" cy="599152"/>
          </a:xfrm>
          <a:prstGeom prst="rect">
            <a:avLst/>
          </a:prstGeom>
        </p:spPr>
        <p:txBody>
          <a:bodyPr lIns="91440" tIns="45720" rIns="91440" bIns="4572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5"/>
                </a:solidFill>
                <a:latin typeface="Arial"/>
                <a:cs typeface="Arial"/>
              </a:rPr>
              <a:t>3.1 Recommended Process Flow </a:t>
            </a:r>
            <a:endParaRPr lang="en-GB" dirty="0">
              <a:solidFill>
                <a:schemeClr val="accent5"/>
              </a:solidFill>
              <a:latin typeface="Arial" panose="020B0604020202020204" pitchFamily="34" charset="0"/>
              <a:cs typeface="Arial" panose="020B0604020202020204" pitchFamily="34" charset="0"/>
            </a:endParaRPr>
          </a:p>
        </p:txBody>
      </p:sp>
      <p:sp>
        <p:nvSpPr>
          <p:cNvPr id="4" name="TextBox 3"/>
          <p:cNvSpPr txBox="1"/>
          <p:nvPr/>
        </p:nvSpPr>
        <p:spPr>
          <a:xfrm>
            <a:off x="2399212" y="704402"/>
            <a:ext cx="6936376" cy="415498"/>
          </a:xfrm>
          <a:prstGeom prst="rect">
            <a:avLst/>
          </a:prstGeom>
          <a:solidFill>
            <a:schemeClr val="bg1">
              <a:lumMod val="95000"/>
            </a:schemeClr>
          </a:solidFill>
        </p:spPr>
        <p:txBody>
          <a:bodyPr wrap="square" rtlCol="0">
            <a:spAutoFit/>
          </a:bodyPr>
          <a:lstStyle/>
          <a:p>
            <a:pPr algn="ctr"/>
            <a:r>
              <a:rPr lang="en-GB" sz="1050" dirty="0">
                <a:latin typeface="Arial "/>
              </a:rPr>
              <a:t>Has the patient been detained under Section 3, 37, 47, 48 or 45a by the Trust? If yes – MHA Administrator to add them on the Trust’s Section 117 register</a:t>
            </a:r>
          </a:p>
        </p:txBody>
      </p:sp>
      <p:sp>
        <p:nvSpPr>
          <p:cNvPr id="5" name="TextBox 4"/>
          <p:cNvSpPr txBox="1"/>
          <p:nvPr/>
        </p:nvSpPr>
        <p:spPr>
          <a:xfrm>
            <a:off x="2399211" y="1294709"/>
            <a:ext cx="6936377" cy="738664"/>
          </a:xfrm>
          <a:prstGeom prst="rect">
            <a:avLst/>
          </a:prstGeom>
          <a:solidFill>
            <a:schemeClr val="bg1">
              <a:lumMod val="95000"/>
            </a:schemeClr>
          </a:solidFill>
        </p:spPr>
        <p:txBody>
          <a:bodyPr wrap="square" rtlCol="0">
            <a:spAutoFit/>
          </a:bodyPr>
          <a:lstStyle/>
          <a:p>
            <a:pPr algn="ctr"/>
            <a:r>
              <a:rPr lang="en-GB" sz="1050" dirty="0">
                <a:latin typeface="Arial "/>
              </a:rPr>
              <a:t>When the patient is ready for discharge from the ward, the responsible clinicians should follow ELFT discharge planning procedures. An MDT pre-discharge Section 117 meeting should take place with the inclusion of the patient carer, clinician, care coordinator, social worker and representation from the community team. The outcome of this meeting should be recorded on the RiO care plan documentation</a:t>
            </a:r>
          </a:p>
        </p:txBody>
      </p:sp>
      <p:sp>
        <p:nvSpPr>
          <p:cNvPr id="6" name="TextBox 5"/>
          <p:cNvSpPr txBox="1"/>
          <p:nvPr/>
        </p:nvSpPr>
        <p:spPr>
          <a:xfrm>
            <a:off x="2399211" y="2241085"/>
            <a:ext cx="6936377" cy="415498"/>
          </a:xfrm>
          <a:prstGeom prst="rect">
            <a:avLst/>
          </a:prstGeom>
          <a:solidFill>
            <a:schemeClr val="bg1">
              <a:lumMod val="95000"/>
            </a:schemeClr>
          </a:solidFill>
        </p:spPr>
        <p:txBody>
          <a:bodyPr wrap="square" rtlCol="0">
            <a:spAutoFit/>
          </a:bodyPr>
          <a:lstStyle/>
          <a:p>
            <a:pPr algn="ctr"/>
            <a:r>
              <a:rPr lang="en-GB" sz="1050" dirty="0">
                <a:latin typeface="Arial "/>
              </a:rPr>
              <a:t>When the patient is discharged from section, the responsible clinician must complete the RiO Section 117 form and indicate if the patient is subject to Section 117 or not</a:t>
            </a:r>
          </a:p>
        </p:txBody>
      </p:sp>
      <p:sp>
        <p:nvSpPr>
          <p:cNvPr id="7" name="TextBox 6"/>
          <p:cNvSpPr txBox="1"/>
          <p:nvPr/>
        </p:nvSpPr>
        <p:spPr>
          <a:xfrm>
            <a:off x="2399211" y="2884458"/>
            <a:ext cx="6936377" cy="577081"/>
          </a:xfrm>
          <a:prstGeom prst="rect">
            <a:avLst/>
          </a:prstGeom>
          <a:solidFill>
            <a:schemeClr val="bg1">
              <a:lumMod val="95000"/>
            </a:schemeClr>
          </a:solidFill>
        </p:spPr>
        <p:txBody>
          <a:bodyPr wrap="square" rtlCol="0">
            <a:spAutoFit/>
          </a:bodyPr>
          <a:lstStyle/>
          <a:p>
            <a:pPr algn="ctr"/>
            <a:r>
              <a:rPr lang="en-GB" sz="1050" dirty="0">
                <a:latin typeface="Arial "/>
              </a:rPr>
              <a:t>Following discharge from the ward, the patient’s care coordinator must include a review of the Section 117 arrangements as part of any ongoing care and support plan reviews as per the ELFT policy. A minimum 12 month review requirement for Section 117 aftercare will be part of the care coordinators active caseload </a:t>
            </a:r>
          </a:p>
        </p:txBody>
      </p:sp>
      <p:sp>
        <p:nvSpPr>
          <p:cNvPr id="8" name="TextBox 7"/>
          <p:cNvSpPr txBox="1"/>
          <p:nvPr/>
        </p:nvSpPr>
        <p:spPr>
          <a:xfrm>
            <a:off x="2399211" y="3722915"/>
            <a:ext cx="6936377" cy="577081"/>
          </a:xfrm>
          <a:prstGeom prst="rect">
            <a:avLst/>
          </a:prstGeom>
          <a:solidFill>
            <a:schemeClr val="bg1">
              <a:lumMod val="95000"/>
            </a:schemeClr>
          </a:solidFill>
        </p:spPr>
        <p:txBody>
          <a:bodyPr wrap="square" rtlCol="0">
            <a:spAutoFit/>
          </a:bodyPr>
          <a:lstStyle/>
          <a:p>
            <a:pPr algn="ctr"/>
            <a:r>
              <a:rPr lang="en-GB" sz="1050" dirty="0">
                <a:latin typeface="Arial "/>
              </a:rPr>
              <a:t>Care coordinator to arrange a Section 117 review. This must be updated in the RiO Section 117 form as well as in the care plan. Relevant risk assessments must be considered in the My Safety Plan. The Section 117 review must involve the patient, carer, care coordinator, consultant and social worker</a:t>
            </a:r>
          </a:p>
        </p:txBody>
      </p:sp>
      <p:sp>
        <p:nvSpPr>
          <p:cNvPr id="9" name="TextBox 8"/>
          <p:cNvSpPr txBox="1"/>
          <p:nvPr/>
        </p:nvSpPr>
        <p:spPr>
          <a:xfrm>
            <a:off x="1715589" y="4521856"/>
            <a:ext cx="2192382" cy="577081"/>
          </a:xfrm>
          <a:prstGeom prst="rect">
            <a:avLst/>
          </a:prstGeom>
          <a:solidFill>
            <a:schemeClr val="accent6">
              <a:lumMod val="20000"/>
              <a:lumOff val="80000"/>
            </a:schemeClr>
          </a:solidFill>
        </p:spPr>
        <p:txBody>
          <a:bodyPr wrap="square" rtlCol="0">
            <a:spAutoFit/>
          </a:bodyPr>
          <a:lstStyle/>
          <a:p>
            <a:pPr algn="ctr"/>
            <a:r>
              <a:rPr lang="en-GB" sz="1050" dirty="0">
                <a:latin typeface="Arial "/>
              </a:rPr>
              <a:t>Following Section 117 review, is Section 117 aftercare still required? </a:t>
            </a:r>
          </a:p>
        </p:txBody>
      </p:sp>
      <p:sp>
        <p:nvSpPr>
          <p:cNvPr id="10" name="TextBox 9"/>
          <p:cNvSpPr txBox="1"/>
          <p:nvPr/>
        </p:nvSpPr>
        <p:spPr>
          <a:xfrm>
            <a:off x="272143" y="5320797"/>
            <a:ext cx="5310052" cy="1384995"/>
          </a:xfrm>
          <a:prstGeom prst="rect">
            <a:avLst/>
          </a:prstGeom>
          <a:solidFill>
            <a:schemeClr val="accent6">
              <a:lumMod val="20000"/>
              <a:lumOff val="80000"/>
            </a:schemeClr>
          </a:solidFill>
        </p:spPr>
        <p:txBody>
          <a:bodyPr wrap="square" rtlCol="0">
            <a:spAutoFit/>
          </a:bodyPr>
          <a:lstStyle/>
          <a:p>
            <a:pPr algn="ctr"/>
            <a:r>
              <a:rPr lang="en-GB" sz="1050" dirty="0">
                <a:latin typeface="Arial "/>
              </a:rPr>
              <a:t>If following the review, it is decided that the patient is still eligible to be subject to Section 117, then the patient cannot be discharged from ELFT services and will remain on the care coordinators caseload. </a:t>
            </a:r>
          </a:p>
          <a:p>
            <a:pPr algn="ctr"/>
            <a:r>
              <a:rPr lang="en-GB" sz="1050" dirty="0">
                <a:latin typeface="Arial "/>
              </a:rPr>
              <a:t>The RiO Section 117 form must be completed outlining this decision has been agreed by all individuals and emailed to the local MHA Administrator. </a:t>
            </a:r>
          </a:p>
          <a:p>
            <a:pPr algn="ctr"/>
            <a:r>
              <a:rPr lang="en-GB" sz="1050" dirty="0">
                <a:latin typeface="Arial "/>
              </a:rPr>
              <a:t>The care coordinator will document the outcome of the review on the patients’ care plan and co-produce a care plan with their patient and carers/relatives. A follow-up review should take place when necessary or within 12 months from last review</a:t>
            </a:r>
          </a:p>
        </p:txBody>
      </p:sp>
      <p:sp>
        <p:nvSpPr>
          <p:cNvPr id="11" name="TextBox 10"/>
          <p:cNvSpPr txBox="1"/>
          <p:nvPr/>
        </p:nvSpPr>
        <p:spPr>
          <a:xfrm>
            <a:off x="7415349" y="4521855"/>
            <a:ext cx="2192382" cy="577081"/>
          </a:xfrm>
          <a:prstGeom prst="rect">
            <a:avLst/>
          </a:prstGeom>
          <a:solidFill>
            <a:schemeClr val="accent2">
              <a:lumMod val="20000"/>
              <a:lumOff val="80000"/>
            </a:schemeClr>
          </a:solidFill>
        </p:spPr>
        <p:txBody>
          <a:bodyPr wrap="square" rtlCol="0">
            <a:spAutoFit/>
          </a:bodyPr>
          <a:lstStyle/>
          <a:p>
            <a:pPr algn="ctr"/>
            <a:r>
              <a:rPr lang="en-GB" sz="1050" dirty="0">
                <a:latin typeface="Arial "/>
              </a:rPr>
              <a:t>Following Section 117 review, is Section 117 aftercare is no longer required?</a:t>
            </a:r>
          </a:p>
        </p:txBody>
      </p:sp>
      <p:sp>
        <p:nvSpPr>
          <p:cNvPr id="12" name="TextBox 11"/>
          <p:cNvSpPr txBox="1"/>
          <p:nvPr/>
        </p:nvSpPr>
        <p:spPr>
          <a:xfrm>
            <a:off x="6050281" y="5320797"/>
            <a:ext cx="5310052" cy="1384995"/>
          </a:xfrm>
          <a:prstGeom prst="rect">
            <a:avLst/>
          </a:prstGeom>
          <a:solidFill>
            <a:schemeClr val="accent2">
              <a:lumMod val="20000"/>
              <a:lumOff val="80000"/>
            </a:schemeClr>
          </a:solidFill>
        </p:spPr>
        <p:txBody>
          <a:bodyPr wrap="square" rtlCol="0">
            <a:spAutoFit/>
          </a:bodyPr>
          <a:lstStyle/>
          <a:p>
            <a:pPr algn="ctr"/>
            <a:r>
              <a:rPr lang="en-GB" sz="1050" dirty="0">
                <a:latin typeface="Arial "/>
              </a:rPr>
              <a:t>If following the review and in collaboration with the service user and their carer/relatives, the agreed outcome is that the patient should be discharged from Section 117, this should be indicated in the RiO Section 117 form and agreed by all individuals. This should then be emailed and shared with Local MHA Administrator and Local Social Care Lead. </a:t>
            </a:r>
          </a:p>
          <a:p>
            <a:pPr algn="ctr"/>
            <a:endParaRPr lang="en-GB" sz="1050" dirty="0">
              <a:latin typeface="Arial "/>
            </a:endParaRPr>
          </a:p>
          <a:p>
            <a:pPr algn="ctr"/>
            <a:r>
              <a:rPr lang="en-GB" sz="1050" dirty="0">
                <a:latin typeface="Arial "/>
              </a:rPr>
              <a:t>The Care Coordinator will confirm the outcome in writing</a:t>
            </a:r>
          </a:p>
          <a:p>
            <a:pPr algn="ctr"/>
            <a:endParaRPr lang="en-GB" sz="1050" dirty="0">
              <a:latin typeface="Arial "/>
            </a:endParaRPr>
          </a:p>
        </p:txBody>
      </p:sp>
      <p:cxnSp>
        <p:nvCxnSpPr>
          <p:cNvPr id="14" name="Straight Arrow Connector 13"/>
          <p:cNvCxnSpPr>
            <a:stCxn id="4" idx="2"/>
            <a:endCxn id="5" idx="0"/>
          </p:cNvCxnSpPr>
          <p:nvPr/>
        </p:nvCxnSpPr>
        <p:spPr>
          <a:xfrm>
            <a:off x="5867400" y="1119900"/>
            <a:ext cx="0" cy="1748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2"/>
            <a:endCxn id="6" idx="0"/>
          </p:cNvCxnSpPr>
          <p:nvPr/>
        </p:nvCxnSpPr>
        <p:spPr>
          <a:xfrm>
            <a:off x="5867400" y="2033373"/>
            <a:ext cx="0" cy="2077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2"/>
            <a:endCxn id="7" idx="0"/>
          </p:cNvCxnSpPr>
          <p:nvPr/>
        </p:nvCxnSpPr>
        <p:spPr>
          <a:xfrm>
            <a:off x="5867400" y="2656583"/>
            <a:ext cx="0" cy="2278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2"/>
            <a:endCxn id="8" idx="0"/>
          </p:cNvCxnSpPr>
          <p:nvPr/>
        </p:nvCxnSpPr>
        <p:spPr>
          <a:xfrm>
            <a:off x="5867400" y="3461539"/>
            <a:ext cx="0" cy="2613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893415" y="4299996"/>
            <a:ext cx="6531" cy="2218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8601883" y="4299994"/>
            <a:ext cx="6531" cy="2218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9" idx="2"/>
          </p:cNvCxnSpPr>
          <p:nvPr/>
        </p:nvCxnSpPr>
        <p:spPr>
          <a:xfrm>
            <a:off x="2811780" y="5098937"/>
            <a:ext cx="0" cy="2218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583385" y="5098937"/>
            <a:ext cx="0" cy="2218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859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45918"/>
            <a:ext cx="10515600" cy="599152"/>
          </a:xfrm>
          <a:prstGeom prst="rect">
            <a:avLst/>
          </a:prstGeom>
        </p:spPr>
        <p:txBody>
          <a:bodyPr lIns="91440" tIns="45720" rIns="91440" bIns="45720" anchor="t">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5"/>
                </a:solidFill>
                <a:latin typeface="Arial"/>
                <a:cs typeface="Arial"/>
              </a:rPr>
              <a:t>3.2 Section 117 Standard Operating Procedure </a:t>
            </a:r>
            <a:endParaRPr lang="en-GB" dirty="0">
              <a:solidFill>
                <a:schemeClr val="accent5"/>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1887DE4E-6BFA-F5F9-4243-94A685D77793}"/>
              </a:ext>
            </a:extLst>
          </p:cNvPr>
          <p:cNvGraphicFramePr>
            <a:graphicFrameLocks noGrp="1"/>
          </p:cNvGraphicFramePr>
          <p:nvPr>
            <p:extLst>
              <p:ext uri="{D42A27DB-BD31-4B8C-83A1-F6EECF244321}">
                <p14:modId xmlns:p14="http://schemas.microsoft.com/office/powerpoint/2010/main" val="498358974"/>
              </p:ext>
            </p:extLst>
          </p:nvPr>
        </p:nvGraphicFramePr>
        <p:xfrm>
          <a:off x="109003" y="649278"/>
          <a:ext cx="11873991" cy="5677876"/>
        </p:xfrm>
        <a:graphic>
          <a:graphicData uri="http://schemas.openxmlformats.org/drawingml/2006/table">
            <a:tbl>
              <a:tblPr firstRow="1" bandRow="1">
                <a:tableStyleId>{5C22544A-7EE6-4342-B048-85BDC9FD1C3A}</a:tableStyleId>
              </a:tblPr>
              <a:tblGrid>
                <a:gridCol w="1432278">
                  <a:extLst>
                    <a:ext uri="{9D8B030D-6E8A-4147-A177-3AD203B41FA5}">
                      <a16:colId xmlns:a16="http://schemas.microsoft.com/office/drawing/2014/main" val="4069283297"/>
                    </a:ext>
                  </a:extLst>
                </a:gridCol>
                <a:gridCol w="1962949">
                  <a:extLst>
                    <a:ext uri="{9D8B030D-6E8A-4147-A177-3AD203B41FA5}">
                      <a16:colId xmlns:a16="http://schemas.microsoft.com/office/drawing/2014/main" val="2584620188"/>
                    </a:ext>
                  </a:extLst>
                </a:gridCol>
                <a:gridCol w="3942532">
                  <a:extLst>
                    <a:ext uri="{9D8B030D-6E8A-4147-A177-3AD203B41FA5}">
                      <a16:colId xmlns:a16="http://schemas.microsoft.com/office/drawing/2014/main" val="4009182213"/>
                    </a:ext>
                  </a:extLst>
                </a:gridCol>
                <a:gridCol w="2782961">
                  <a:extLst>
                    <a:ext uri="{9D8B030D-6E8A-4147-A177-3AD203B41FA5}">
                      <a16:colId xmlns:a16="http://schemas.microsoft.com/office/drawing/2014/main" val="350663657"/>
                    </a:ext>
                  </a:extLst>
                </a:gridCol>
                <a:gridCol w="1753271">
                  <a:extLst>
                    <a:ext uri="{9D8B030D-6E8A-4147-A177-3AD203B41FA5}">
                      <a16:colId xmlns:a16="http://schemas.microsoft.com/office/drawing/2014/main" val="3223200154"/>
                    </a:ext>
                  </a:extLst>
                </a:gridCol>
              </a:tblGrid>
              <a:tr h="304266">
                <a:tc>
                  <a:txBody>
                    <a:bodyPr/>
                    <a:lstStyle/>
                    <a:p>
                      <a:pPr fontAlgn="auto"/>
                      <a:r>
                        <a:rPr lang="en-US" sz="900" b="1" dirty="0">
                          <a:solidFill>
                            <a:srgbClr val="FFFFFF"/>
                          </a:solidFill>
                          <a:effectLst/>
                          <a:latin typeface="Arial"/>
                        </a:rPr>
                        <a:t>​</a:t>
                      </a:r>
                    </a:p>
                  </a:txBody>
                  <a:tcPr>
                    <a:lnL w="12697" cap="flat" cmpd="sng" algn="ctr">
                      <a:solidFill>
                        <a:srgbClr val="FFFFFF"/>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fontAlgn="base"/>
                      <a:r>
                        <a:rPr lang="en-US" sz="900" b="1" dirty="0">
                          <a:solidFill>
                            <a:srgbClr val="FFFFFF"/>
                          </a:solidFill>
                          <a:effectLst/>
                          <a:latin typeface="Arial"/>
                        </a:rPr>
                        <a:t>Who is responsible?​</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4472C4"/>
                    </a:solidFill>
                  </a:tcPr>
                </a:tc>
                <a:tc>
                  <a:txBody>
                    <a:bodyPr/>
                    <a:lstStyle/>
                    <a:p>
                      <a:pPr algn="ctr" fontAlgn="base"/>
                      <a:r>
                        <a:rPr lang="en-US" sz="900" b="1" dirty="0">
                          <a:solidFill>
                            <a:srgbClr val="FFFFFF"/>
                          </a:solidFill>
                          <a:effectLst/>
                          <a:latin typeface="Arial"/>
                        </a:rPr>
                        <a:t>What will they be expected to complete​</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4472C4"/>
                    </a:solidFill>
                  </a:tcPr>
                </a:tc>
                <a:tc>
                  <a:txBody>
                    <a:bodyPr/>
                    <a:lstStyle/>
                    <a:p>
                      <a:pPr algn="ctr" fontAlgn="base"/>
                      <a:r>
                        <a:rPr lang="en-US" sz="900" b="1" dirty="0">
                          <a:solidFill>
                            <a:srgbClr val="FFFFFF"/>
                          </a:solidFill>
                          <a:effectLst/>
                          <a:latin typeface="Arial"/>
                        </a:rPr>
                        <a:t>When will the documentation process take place?​</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4472C4"/>
                    </a:solidFill>
                  </a:tcPr>
                </a:tc>
                <a:tc>
                  <a:txBody>
                    <a:bodyPr/>
                    <a:lstStyle/>
                    <a:p>
                      <a:pPr algn="ctr" fontAlgn="base"/>
                      <a:r>
                        <a:rPr lang="en-US" sz="900" b="1" dirty="0">
                          <a:solidFill>
                            <a:srgbClr val="FFFFFF"/>
                          </a:solidFill>
                          <a:effectLst/>
                          <a:latin typeface="Arial"/>
                        </a:rPr>
                        <a:t>What would service user communication look like?​</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1922552537"/>
                  </a:ext>
                </a:extLst>
              </a:tr>
              <a:tr h="622715">
                <a:tc>
                  <a:txBody>
                    <a:bodyPr/>
                    <a:lstStyle/>
                    <a:p>
                      <a:pPr algn="ctr" fontAlgn="base"/>
                      <a:r>
                        <a:rPr lang="en-US" sz="900" b="1" dirty="0">
                          <a:effectLst/>
                          <a:latin typeface="Arial"/>
                        </a:rPr>
                        <a:t>Pre-</a:t>
                      </a:r>
                      <a:endParaRPr lang="en-US" sz="1600" dirty="0"/>
                    </a:p>
                    <a:p>
                      <a:pPr lvl="0" algn="ctr">
                        <a:buNone/>
                      </a:pPr>
                      <a:r>
                        <a:rPr lang="en-US" sz="900" b="1" dirty="0">
                          <a:effectLst/>
                          <a:latin typeface="Arial"/>
                        </a:rPr>
                        <a:t>admission Assessment process</a:t>
                      </a:r>
                      <a:r>
                        <a:rPr lang="en-US" sz="900" dirty="0">
                          <a:effectLst/>
                          <a:latin typeface="Arial"/>
                        </a:rPr>
                        <a:t>​</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EEBF7"/>
                    </a:solidFill>
                  </a:tcPr>
                </a:tc>
                <a:tc>
                  <a:txBody>
                    <a:bodyPr/>
                    <a:lstStyle/>
                    <a:p>
                      <a:pPr fontAlgn="base"/>
                      <a:r>
                        <a:rPr lang="en-US" sz="900" dirty="0">
                          <a:effectLst/>
                          <a:latin typeface="Arial"/>
                        </a:rPr>
                        <a:t>Mental Health Law Department is responsible for uploading section papers and recording the section on RiO. </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base"/>
                      <a:r>
                        <a:rPr lang="en-US" sz="900" dirty="0">
                          <a:effectLst/>
                          <a:latin typeface="Arial"/>
                        </a:rPr>
                        <a:t>The Mental Health Act Office will complete the Mental Health Act (MHA) form on RiO entering the qualifying section and the start of section date. </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base"/>
                      <a:r>
                        <a:rPr lang="en-US" sz="900" dirty="0">
                          <a:effectLst/>
                          <a:latin typeface="Arial"/>
                        </a:rPr>
                        <a:t>The Section 117 </a:t>
                      </a:r>
                      <a:r>
                        <a:rPr lang="en-US" sz="900" err="1">
                          <a:effectLst/>
                          <a:latin typeface="Arial"/>
                        </a:rPr>
                        <a:t>RiO</a:t>
                      </a:r>
                      <a:r>
                        <a:rPr lang="en-US" sz="900" dirty="0">
                          <a:effectLst/>
                          <a:latin typeface="Arial"/>
                        </a:rPr>
                        <a:t> documents need to be completed 24 hours after the initial clerking is uploaded at the MHA office or community team following the handover from an external provider</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base"/>
                      <a:r>
                        <a:rPr lang="en-US" sz="900" dirty="0">
                          <a:solidFill>
                            <a:schemeClr val="tx1"/>
                          </a:solidFill>
                          <a:effectLst/>
                          <a:latin typeface="Arial"/>
                        </a:rPr>
                        <a:t>Dialog Care Plan (TBC)</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3312156"/>
                  </a:ext>
                </a:extLst>
              </a:tr>
              <a:tr h="1067513">
                <a:tc>
                  <a:txBody>
                    <a:bodyPr/>
                    <a:lstStyle/>
                    <a:p>
                      <a:pPr algn="ctr" fontAlgn="base"/>
                      <a:r>
                        <a:rPr lang="en-US" sz="900" b="1" dirty="0">
                          <a:effectLst/>
                          <a:latin typeface="Arial"/>
                        </a:rPr>
                        <a:t>Inpatient admission</a:t>
                      </a:r>
                      <a:r>
                        <a:rPr lang="en-US" sz="900" dirty="0">
                          <a:effectLst/>
                          <a:latin typeface="Arial"/>
                        </a:rPr>
                        <a:t>​</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EEBF7"/>
                    </a:solidFill>
                  </a:tcPr>
                </a:tc>
                <a:tc>
                  <a:txBody>
                    <a:bodyPr/>
                    <a:lstStyle/>
                    <a:p>
                      <a:pPr fontAlgn="base"/>
                      <a:r>
                        <a:rPr lang="en-US" sz="900" dirty="0">
                          <a:effectLst/>
                          <a:latin typeface="Arial"/>
                        </a:rPr>
                        <a:t>3 options to be locally determined to completing the Section 117</a:t>
                      </a:r>
                      <a:r>
                        <a:rPr lang="en-US" sz="900" baseline="0" dirty="0">
                          <a:effectLst/>
                          <a:latin typeface="Arial"/>
                        </a:rPr>
                        <a:t> form</a:t>
                      </a:r>
                      <a:r>
                        <a:rPr lang="en-US" sz="900" dirty="0">
                          <a:effectLst/>
                          <a:latin typeface="Arial"/>
                        </a:rPr>
                        <a:t> being explored: </a:t>
                      </a:r>
                    </a:p>
                    <a:p>
                      <a:pPr marL="228600" lvl="0" indent="-228600">
                        <a:buAutoNum type="alphaLcParenR"/>
                      </a:pPr>
                      <a:r>
                        <a:rPr lang="en-US" sz="900" dirty="0">
                          <a:effectLst/>
                          <a:latin typeface="Arial"/>
                        </a:rPr>
                        <a:t>A hybrid approach including the discharging ward nurse and community team</a:t>
                      </a:r>
                    </a:p>
                    <a:p>
                      <a:pPr marL="228600" lvl="0" indent="-228600">
                        <a:buAutoNum type="alphaLcParenR"/>
                      </a:pPr>
                      <a:r>
                        <a:rPr lang="en-US" sz="900" dirty="0">
                          <a:effectLst/>
                          <a:latin typeface="Arial"/>
                        </a:rPr>
                        <a:t>Sole responsibility to community team</a:t>
                      </a:r>
                    </a:p>
                    <a:p>
                      <a:pPr marL="228600" lvl="0" indent="-228600">
                        <a:buAutoNum type="alphaLcParenR"/>
                      </a:pPr>
                      <a:r>
                        <a:rPr lang="en-US" sz="900" dirty="0">
                          <a:effectLst/>
                          <a:latin typeface="Arial"/>
                        </a:rPr>
                        <a:t>Discharge coordinators</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base"/>
                      <a:r>
                        <a:rPr lang="en-US" sz="900" dirty="0">
                          <a:effectLst/>
                          <a:latin typeface="Arial"/>
                        </a:rPr>
                        <a:t>The dedicated Section 117 form will need to be completed and then it will be combined with the My Recovery Care Plan Documentation as an output. This documentation process takes place within the discharge MDT huddle</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base"/>
                      <a:r>
                        <a:rPr lang="en-US" sz="900" dirty="0">
                          <a:effectLst/>
                          <a:latin typeface="Arial"/>
                        </a:rPr>
                        <a:t>Post-discharge from the ward, or if the hybrid approach is preferred then some of the details of the Section 117 form can be documented as part of the Section 117 pre-discharge planning.</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900" b="0" i="0" u="none" strike="noStrike" noProof="0" dirty="0">
                          <a:solidFill>
                            <a:schemeClr val="tx1"/>
                          </a:solidFill>
                          <a:effectLst/>
                          <a:latin typeface="Arial"/>
                        </a:rPr>
                        <a:t>Dialog Care Plan (TBC)</a:t>
                      </a:r>
                    </a:p>
                    <a:p>
                      <a:pPr lvl="0">
                        <a:buNone/>
                      </a:pPr>
                      <a:endParaRPr lang="en-US" sz="900" dirty="0">
                        <a:solidFill>
                          <a:schemeClr val="tx1"/>
                        </a:solidFill>
                        <a:effectLst/>
                        <a:latin typeface="Arial"/>
                      </a:endParaRP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65694062"/>
                  </a:ext>
                </a:extLst>
              </a:tr>
              <a:tr h="400317">
                <a:tc>
                  <a:txBody>
                    <a:bodyPr/>
                    <a:lstStyle/>
                    <a:p>
                      <a:pPr algn="ctr" fontAlgn="base"/>
                      <a:r>
                        <a:rPr lang="en-US" sz="900" b="1" dirty="0">
                          <a:effectLst/>
                          <a:latin typeface="Arial"/>
                        </a:rPr>
                        <a:t>Open solely to GP care (not discharged from S117)</a:t>
                      </a:r>
                      <a:r>
                        <a:rPr lang="en-US" sz="900" dirty="0">
                          <a:effectLst/>
                          <a:latin typeface="Arial"/>
                        </a:rPr>
                        <a:t>​</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EEBF7"/>
                    </a:solidFill>
                  </a:tcPr>
                </a:tc>
                <a:tc gridSpan="4">
                  <a:txBody>
                    <a:bodyPr/>
                    <a:lstStyle/>
                    <a:p>
                      <a:pPr algn="ctr" fontAlgn="base"/>
                      <a:r>
                        <a:rPr lang="en-US" sz="900" i="0" dirty="0">
                          <a:solidFill>
                            <a:schemeClr val="tx1"/>
                          </a:solidFill>
                          <a:effectLst/>
                          <a:latin typeface="Arial"/>
                        </a:rPr>
                        <a:t>For patients that are open solely to the GP,</a:t>
                      </a:r>
                      <a:r>
                        <a:rPr lang="en-US" sz="900" i="0" baseline="0" dirty="0">
                          <a:solidFill>
                            <a:schemeClr val="tx1"/>
                          </a:solidFill>
                          <a:effectLst/>
                          <a:latin typeface="Arial"/>
                        </a:rPr>
                        <a:t>  is subject to local arrangements</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7099066"/>
                  </a:ext>
                </a:extLst>
              </a:tr>
              <a:tr h="511516">
                <a:tc>
                  <a:txBody>
                    <a:bodyPr/>
                    <a:lstStyle/>
                    <a:p>
                      <a:pPr algn="ctr" fontAlgn="base"/>
                      <a:r>
                        <a:rPr lang="en-US" sz="900" b="1" dirty="0">
                          <a:effectLst/>
                          <a:latin typeface="Arial"/>
                        </a:rPr>
                        <a:t>Cross provider transfers</a:t>
                      </a:r>
                      <a:r>
                        <a:rPr lang="en-US" sz="900" dirty="0">
                          <a:effectLst/>
                          <a:latin typeface="Arial"/>
                        </a:rPr>
                        <a:t>​</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EEBF7"/>
                    </a:solidFill>
                  </a:tcPr>
                </a:tc>
                <a:tc>
                  <a:txBody>
                    <a:bodyPr/>
                    <a:lstStyle/>
                    <a:p>
                      <a:pPr fontAlgn="base"/>
                      <a:r>
                        <a:rPr lang="en-US" sz="900" dirty="0">
                          <a:effectLst/>
                          <a:latin typeface="Arial"/>
                        </a:rPr>
                        <a:t>ELFT Community Teams or dedicated team (e.g. rehab) and relevant care coordinator</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base"/>
                      <a:r>
                        <a:rPr lang="en-US" sz="900" dirty="0">
                          <a:effectLst/>
                          <a:latin typeface="Arial"/>
                        </a:rPr>
                        <a:t>Trainer of information from the referrer and ascertaining all of the details to complete S117 need to be updated on the </a:t>
                      </a:r>
                      <a:r>
                        <a:rPr lang="en-US" sz="900" err="1">
                          <a:effectLst/>
                          <a:latin typeface="Arial"/>
                        </a:rPr>
                        <a:t>RiO</a:t>
                      </a:r>
                      <a:r>
                        <a:rPr lang="en-US" sz="900" dirty="0">
                          <a:effectLst/>
                          <a:latin typeface="Arial"/>
                        </a:rPr>
                        <a:t> form accordingly.</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base"/>
                      <a:r>
                        <a:rPr lang="en-US" sz="900" dirty="0">
                          <a:effectLst/>
                          <a:latin typeface="Arial"/>
                        </a:rPr>
                        <a:t>Upon agreement to transfer the patient where the care coordinator and relevant community team are responsible for making transfer arrangements</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900" b="0" i="0" u="none" strike="noStrike" noProof="0" dirty="0">
                          <a:solidFill>
                            <a:schemeClr val="tx1"/>
                          </a:solidFill>
                          <a:effectLst/>
                          <a:latin typeface="Arial"/>
                        </a:rPr>
                        <a:t>Dialog Care Plan (TBC)</a:t>
                      </a:r>
                    </a:p>
                    <a:p>
                      <a:pPr lvl="0">
                        <a:buNone/>
                      </a:pPr>
                      <a:endParaRPr lang="en-US" sz="900" dirty="0">
                        <a:solidFill>
                          <a:schemeClr val="tx1"/>
                        </a:solidFill>
                        <a:effectLst/>
                        <a:latin typeface="Arial"/>
                      </a:endParaRP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3838075"/>
                  </a:ext>
                </a:extLst>
              </a:tr>
              <a:tr h="733915">
                <a:tc>
                  <a:txBody>
                    <a:bodyPr/>
                    <a:lstStyle/>
                    <a:p>
                      <a:pPr algn="ctr" fontAlgn="base"/>
                      <a:r>
                        <a:rPr lang="en-US" sz="900" b="1" dirty="0">
                          <a:effectLst/>
                          <a:latin typeface="Arial"/>
                        </a:rPr>
                        <a:t>Process for determining ICB/LA responsibility</a:t>
                      </a:r>
                      <a:r>
                        <a:rPr lang="en-US" sz="900" dirty="0">
                          <a:effectLst/>
                          <a:latin typeface="Arial"/>
                        </a:rPr>
                        <a:t>​</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EEBF7"/>
                    </a:solidFill>
                  </a:tcPr>
                </a:tc>
                <a:tc>
                  <a:txBody>
                    <a:bodyPr/>
                    <a:lstStyle/>
                    <a:p>
                      <a:pPr fontAlgn="auto"/>
                      <a:r>
                        <a:rPr lang="en-US" sz="900" dirty="0">
                          <a:effectLst/>
                          <a:latin typeface="Arial"/>
                        </a:rPr>
                        <a:t>Local Authorities and ICBs</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auto"/>
                      <a:r>
                        <a:rPr lang="en-US" sz="900" dirty="0">
                          <a:effectLst/>
                          <a:latin typeface="Arial"/>
                        </a:rPr>
                        <a:t>This is expected to be recorded on the dedicated Section 117 form. Under the who pays guidance, the originating ICB covering the GP practice where the patient registered is responsible for commissioning and payment. The Local Authority responsible for providing or commissioning aftercare services is the local authority in which the person is ordinarily resident</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auto"/>
                      <a:r>
                        <a:rPr lang="en-US" sz="900" dirty="0">
                          <a:effectLst/>
                          <a:latin typeface="Arial"/>
                        </a:rPr>
                        <a:t>As soon as the requirements to provide Section 117 aftercare services have been established</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900" b="0" i="0" u="none" strike="noStrike" noProof="0" dirty="0">
                          <a:solidFill>
                            <a:schemeClr val="tx1"/>
                          </a:solidFill>
                          <a:effectLst/>
                          <a:latin typeface="Arial"/>
                        </a:rPr>
                        <a:t>n/a</a:t>
                      </a:r>
                    </a:p>
                    <a:p>
                      <a:pPr lvl="0">
                        <a:buNone/>
                      </a:pPr>
                      <a:endParaRPr lang="en-US" sz="900" dirty="0">
                        <a:solidFill>
                          <a:schemeClr val="tx1"/>
                        </a:solidFill>
                        <a:effectLst/>
                        <a:latin typeface="Arial"/>
                      </a:endParaRP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952486"/>
                  </a:ext>
                </a:extLst>
              </a:tr>
              <a:tr h="511516">
                <a:tc>
                  <a:txBody>
                    <a:bodyPr/>
                    <a:lstStyle/>
                    <a:p>
                      <a:pPr lvl="0" algn="ctr">
                        <a:buNone/>
                      </a:pPr>
                      <a:r>
                        <a:rPr lang="en-US" sz="900" b="1" dirty="0">
                          <a:effectLst/>
                          <a:latin typeface="Arial"/>
                        </a:rPr>
                        <a:t>S117 Reviews</a:t>
                      </a:r>
                    </a:p>
                  </a:txBody>
                  <a:tcPr anchor="ctr">
                    <a:lnL w="12697">
                      <a:solidFill>
                        <a:srgbClr val="000000"/>
                      </a:solidFill>
                    </a:lnL>
                    <a:lnR w="12697">
                      <a:solidFill>
                        <a:srgbClr val="000000"/>
                      </a:solidFill>
                    </a:lnR>
                    <a:lnT w="12697">
                      <a:solidFill>
                        <a:srgbClr val="000000"/>
                      </a:solidFill>
                    </a:lnT>
                    <a:lnB w="12697">
                      <a:solidFill>
                        <a:srgbClr val="000000"/>
                      </a:solidFill>
                    </a:lnB>
                    <a:solidFill>
                      <a:srgbClr val="DEEBF7"/>
                    </a:solidFill>
                  </a:tcPr>
                </a:tc>
                <a:tc>
                  <a:txBody>
                    <a:bodyPr/>
                    <a:lstStyle/>
                    <a:p>
                      <a:pPr lvl="0">
                        <a:buNone/>
                      </a:pPr>
                      <a:r>
                        <a:rPr lang="en-US" sz="900" dirty="0">
                          <a:effectLst/>
                          <a:latin typeface="Arial"/>
                        </a:rPr>
                        <a:t>Care Coordinator</a:t>
                      </a:r>
                    </a:p>
                  </a:txBody>
                  <a:tcPr>
                    <a:lnL w="12697">
                      <a:solidFill>
                        <a:srgbClr val="000000"/>
                      </a:solidFill>
                    </a:lnL>
                    <a:lnR w="12697">
                      <a:solidFill>
                        <a:srgbClr val="000000"/>
                      </a:solidFill>
                    </a:lnR>
                    <a:lnT w="12697">
                      <a:solidFill>
                        <a:srgbClr val="000000"/>
                      </a:solidFill>
                    </a:lnT>
                    <a:lnB w="12697">
                      <a:solidFill>
                        <a:srgbClr val="000000"/>
                      </a:solidFill>
                    </a:lnB>
                    <a:solidFill>
                      <a:srgbClr val="FFFFFF"/>
                    </a:solidFill>
                  </a:tcPr>
                </a:tc>
                <a:tc>
                  <a:txBody>
                    <a:bodyPr/>
                    <a:lstStyle/>
                    <a:p>
                      <a:pPr lvl="0">
                        <a:buNone/>
                      </a:pPr>
                      <a:r>
                        <a:rPr lang="en-US" sz="900" dirty="0">
                          <a:effectLst/>
                          <a:latin typeface="Arial"/>
                        </a:rPr>
                        <a:t>Reviews should be documented in the Section 117 </a:t>
                      </a:r>
                      <a:r>
                        <a:rPr lang="en-US" sz="900" err="1">
                          <a:effectLst/>
                          <a:latin typeface="Arial"/>
                        </a:rPr>
                        <a:t>RiO</a:t>
                      </a:r>
                      <a:r>
                        <a:rPr lang="en-US" sz="900" dirty="0">
                          <a:effectLst/>
                          <a:latin typeface="Arial"/>
                        </a:rPr>
                        <a:t> form in order to assess whether the patients after needs still exist. This should be done as part of the MDT and any changes  to the support plan must be formally recorded</a:t>
                      </a:r>
                    </a:p>
                  </a:txBody>
                  <a:tcPr>
                    <a:lnL w="12697">
                      <a:solidFill>
                        <a:srgbClr val="000000"/>
                      </a:solidFill>
                    </a:lnL>
                    <a:lnR w="12697">
                      <a:solidFill>
                        <a:srgbClr val="000000"/>
                      </a:solidFill>
                    </a:lnR>
                    <a:lnT w="12697">
                      <a:solidFill>
                        <a:srgbClr val="000000"/>
                      </a:solidFill>
                    </a:lnT>
                    <a:lnB w="12697">
                      <a:solidFill>
                        <a:srgbClr val="000000"/>
                      </a:solidFill>
                    </a:lnB>
                    <a:solidFill>
                      <a:srgbClr val="FFFFFF"/>
                    </a:solidFill>
                  </a:tcPr>
                </a:tc>
                <a:tc>
                  <a:txBody>
                    <a:bodyPr/>
                    <a:lstStyle/>
                    <a:p>
                      <a:pPr lvl="0">
                        <a:buNone/>
                      </a:pPr>
                      <a:r>
                        <a:rPr lang="en-US" sz="900" dirty="0">
                          <a:effectLst/>
                          <a:latin typeface="Arial"/>
                        </a:rPr>
                        <a:t>The frequency for review is minimum of once a year when there is evidence of change. This will be driven by significant changes in clinical needs.</a:t>
                      </a:r>
                    </a:p>
                  </a:txBody>
                  <a:tcPr>
                    <a:lnL w="12697">
                      <a:solidFill>
                        <a:srgbClr val="000000"/>
                      </a:solidFill>
                    </a:lnL>
                    <a:lnR w="12697">
                      <a:solidFill>
                        <a:srgbClr val="000000"/>
                      </a:solidFill>
                    </a:lnR>
                    <a:lnT w="12697">
                      <a:solidFill>
                        <a:srgbClr val="000000"/>
                      </a:solidFill>
                    </a:lnT>
                    <a:lnB w="12697">
                      <a:solidFill>
                        <a:srgbClr val="000000"/>
                      </a:solidFill>
                    </a:lnB>
                    <a:solidFill>
                      <a:srgbClr val="FFFFFF"/>
                    </a:solidFill>
                  </a:tcPr>
                </a:tc>
                <a:tc>
                  <a:txBody>
                    <a:bodyPr/>
                    <a:lstStyle/>
                    <a:p>
                      <a:pPr lvl="0" algn="l">
                        <a:lnSpc>
                          <a:spcPct val="100000"/>
                        </a:lnSpc>
                        <a:spcBef>
                          <a:spcPts val="0"/>
                        </a:spcBef>
                        <a:spcAft>
                          <a:spcPts val="0"/>
                        </a:spcAft>
                        <a:buNone/>
                      </a:pPr>
                      <a:r>
                        <a:rPr lang="en-US" sz="900" b="0" i="0" u="none" strike="noStrike" noProof="0" dirty="0">
                          <a:solidFill>
                            <a:schemeClr val="tx1"/>
                          </a:solidFill>
                          <a:effectLst/>
                          <a:latin typeface="Arial"/>
                        </a:rPr>
                        <a:t>Dialog Care Plan (TBC)</a:t>
                      </a:r>
                    </a:p>
                    <a:p>
                      <a:pPr lvl="0">
                        <a:buNone/>
                      </a:pPr>
                      <a:endParaRPr lang="en-US" sz="900" dirty="0">
                        <a:solidFill>
                          <a:schemeClr val="tx1"/>
                        </a:solidFill>
                        <a:effectLst/>
                        <a:latin typeface="Arial"/>
                      </a:endParaRPr>
                    </a:p>
                  </a:txBody>
                  <a:tcPr>
                    <a:lnL w="12697">
                      <a:solidFill>
                        <a:srgbClr val="000000"/>
                      </a:solidFill>
                    </a:lnL>
                    <a:lnR w="12697">
                      <a:solidFill>
                        <a:srgbClr val="000000"/>
                      </a:solidFill>
                    </a:lnR>
                    <a:lnT w="12697">
                      <a:solidFill>
                        <a:srgbClr val="000000"/>
                      </a:solidFill>
                    </a:lnT>
                    <a:lnB w="12697">
                      <a:solidFill>
                        <a:srgbClr val="000000"/>
                      </a:solidFill>
                    </a:lnB>
                    <a:solidFill>
                      <a:srgbClr val="FFFFFF"/>
                    </a:solidFill>
                  </a:tcPr>
                </a:tc>
                <a:extLst>
                  <a:ext uri="{0D108BD9-81ED-4DB2-BD59-A6C34878D82A}">
                    <a16:rowId xmlns:a16="http://schemas.microsoft.com/office/drawing/2014/main" val="2720456243"/>
                  </a:ext>
                </a:extLst>
              </a:tr>
              <a:tr h="622715">
                <a:tc>
                  <a:txBody>
                    <a:bodyPr/>
                    <a:lstStyle/>
                    <a:p>
                      <a:pPr algn="ctr" fontAlgn="base"/>
                      <a:r>
                        <a:rPr lang="en-US" sz="900" b="1" dirty="0">
                          <a:effectLst/>
                          <a:latin typeface="Arial"/>
                        </a:rPr>
                        <a:t>Section 117 Discharge</a:t>
                      </a:r>
                      <a:r>
                        <a:rPr lang="en-US" sz="900" dirty="0">
                          <a:effectLst/>
                          <a:latin typeface="Arial"/>
                        </a:rPr>
                        <a:t>​</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EEBF7"/>
                    </a:solidFill>
                  </a:tcPr>
                </a:tc>
                <a:tc>
                  <a:txBody>
                    <a:bodyPr/>
                    <a:lstStyle/>
                    <a:p>
                      <a:pPr fontAlgn="auto"/>
                      <a:r>
                        <a:rPr lang="en-US" sz="900" dirty="0">
                          <a:effectLst/>
                          <a:latin typeface="Arial"/>
                        </a:rPr>
                        <a:t>Care Coordinator (in agreement with the relevant ICB and Local Authority)</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auto"/>
                      <a:r>
                        <a:rPr lang="en-US" sz="900" dirty="0">
                          <a:effectLst/>
                          <a:latin typeface="Arial"/>
                        </a:rPr>
                        <a:t>A proposed discharge for Section 117 aftercare must be documented in the Section 117 form on </a:t>
                      </a:r>
                      <a:r>
                        <a:rPr lang="en-US" sz="900" err="1">
                          <a:effectLst/>
                          <a:latin typeface="Arial"/>
                        </a:rPr>
                        <a:t>RiO</a:t>
                      </a:r>
                      <a:r>
                        <a:rPr lang="en-US" sz="900" dirty="0">
                          <a:effectLst/>
                          <a:latin typeface="Arial"/>
                        </a:rPr>
                        <a:t> and documented in the patients Dialog Care Plan. This should be formally presented to the ICB and LA to formally discharge from Section 117. Local S117 policies will need to determine how this is done</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auto"/>
                      <a:r>
                        <a:rPr lang="en-US" sz="900" dirty="0">
                          <a:effectLst/>
                          <a:latin typeface="Arial"/>
                        </a:rPr>
                        <a:t>Proposal to discharge from Section 117 should be done as part of the review process (minimum once a year) and reviews between the relevant processionals, individual, carer, nearest relatives and service where possible.</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auto"/>
                      <a:r>
                        <a:rPr lang="en-US" sz="900" dirty="0">
                          <a:effectLst/>
                          <a:latin typeface="Arial"/>
                        </a:rPr>
                        <a:t>A letter will be sent to the patient should eligibility be rescinded. A Section 117 leaflet will be distributed around the patients' rights. </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9769480"/>
                  </a:ext>
                </a:extLst>
              </a:tr>
            </a:tbl>
          </a:graphicData>
        </a:graphic>
      </p:graphicFrame>
      <p:sp>
        <p:nvSpPr>
          <p:cNvPr id="4" name="TextBox 3"/>
          <p:cNvSpPr txBox="1"/>
          <p:nvPr/>
        </p:nvSpPr>
        <p:spPr>
          <a:xfrm>
            <a:off x="109003" y="6505302"/>
            <a:ext cx="6387591" cy="276999"/>
          </a:xfrm>
          <a:prstGeom prst="rect">
            <a:avLst/>
          </a:prstGeom>
          <a:noFill/>
        </p:spPr>
        <p:txBody>
          <a:bodyPr wrap="square" rtlCol="0">
            <a:spAutoFit/>
          </a:bodyPr>
          <a:lstStyle/>
          <a:p>
            <a:r>
              <a:rPr lang="en-GB" sz="1200" b="1" i="1" dirty="0">
                <a:latin typeface="Arial "/>
              </a:rPr>
              <a:t>More detailed guidance can be found here: </a:t>
            </a:r>
          </a:p>
        </p:txBody>
      </p:sp>
    </p:spTree>
    <p:extLst>
      <p:ext uri="{BB962C8B-B14F-4D97-AF65-F5344CB8AC3E}">
        <p14:creationId xmlns:p14="http://schemas.microsoft.com/office/powerpoint/2010/main" val="1963164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519BAE8345774E8669FA46DF2DD9E1" ma:contentTypeVersion="19" ma:contentTypeDescription="Create a new document." ma:contentTypeScope="" ma:versionID="fa2263b710239e4f5d7ab157163caa0c">
  <xsd:schema xmlns:xsd="http://www.w3.org/2001/XMLSchema" xmlns:xs="http://www.w3.org/2001/XMLSchema" xmlns:p="http://schemas.microsoft.com/office/2006/metadata/properties" xmlns:ns1="http://schemas.microsoft.com/sharepoint/v3" xmlns:ns2="4d648a74-5c83-46a7-8e4c-7f989ae960a5" xmlns:ns3="6194e418-5875-4308-b033-74eb9c181361" targetNamespace="http://schemas.microsoft.com/office/2006/metadata/properties" ma:root="true" ma:fieldsID="8d3b0e2c279178309cdc8e9ab4488619" ns1:_="" ns2:_="" ns3:_="">
    <xsd:import namespace="http://schemas.microsoft.com/sharepoint/v3"/>
    <xsd:import namespace="4d648a74-5c83-46a7-8e4c-7f989ae960a5"/>
    <xsd:import namespace="6194e418-5875-4308-b033-74eb9c1813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648a74-5c83-46a7-8e4c-7f989ae960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94e418-5875-4308-b033-74eb9c181361"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6777f02-5793-47ea-9637-5fc0f7654bd6}" ma:internalName="TaxCatchAll" ma:showField="CatchAllData" ma:web="6194e418-5875-4308-b033-74eb9c1813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d648a74-5c83-46a7-8e4c-7f989ae960a5">
      <Terms xmlns="http://schemas.microsoft.com/office/infopath/2007/PartnerControls"/>
    </lcf76f155ced4ddcb4097134ff3c332f>
    <_ip_UnifiedCompliancePolicyProperties xmlns="http://schemas.microsoft.com/sharepoint/v3" xsi:nil="true"/>
    <TaxCatchAll xmlns="6194e418-5875-4308-b033-74eb9c181361" xsi:nil="true"/>
  </documentManagement>
</p:properties>
</file>

<file path=customXml/itemProps1.xml><?xml version="1.0" encoding="utf-8"?>
<ds:datastoreItem xmlns:ds="http://schemas.openxmlformats.org/officeDocument/2006/customXml" ds:itemID="{4BA5501B-8AF6-4B6E-B4BA-235EAC259E08}">
  <ds:schemaRefs>
    <ds:schemaRef ds:uri="http://schemas.microsoft.com/sharepoint/v3/contenttype/forms"/>
  </ds:schemaRefs>
</ds:datastoreItem>
</file>

<file path=customXml/itemProps2.xml><?xml version="1.0" encoding="utf-8"?>
<ds:datastoreItem xmlns:ds="http://schemas.openxmlformats.org/officeDocument/2006/customXml" ds:itemID="{7E98503C-476A-4A43-A54B-B700B6B225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d648a74-5c83-46a7-8e4c-7f989ae960a5"/>
    <ds:schemaRef ds:uri="6194e418-5875-4308-b033-74eb9c1813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1B6D33-D7E0-4B98-9EA9-138B49F023A0}">
  <ds:schemaRefs>
    <ds:schemaRef ds:uri="http://schemas.microsoft.com/office/2006/metadata/properties"/>
    <ds:schemaRef ds:uri="http://schemas.microsoft.com/office/infopath/2007/PartnerControls"/>
    <ds:schemaRef ds:uri="http://schemas.microsoft.com/sharepoint/v3"/>
    <ds:schemaRef ds:uri="4d648a74-5c83-46a7-8e4c-7f989ae960a5"/>
    <ds:schemaRef ds:uri="6194e418-5875-4308-b033-74eb9c181361"/>
  </ds:schemaRefs>
</ds:datastoreItem>
</file>

<file path=docProps/app.xml><?xml version="1.0" encoding="utf-8"?>
<Properties xmlns="http://schemas.openxmlformats.org/officeDocument/2006/extended-properties" xmlns:vt="http://schemas.openxmlformats.org/officeDocument/2006/docPropsVTypes">
  <TotalTime>1399</TotalTime>
  <Words>2186</Words>
  <Application>Microsoft Office PowerPoint</Application>
  <PresentationFormat>Widescreen</PresentationFormat>
  <Paragraphs>143</Paragraphs>
  <Slides>10</Slides>
  <Notes>1</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Resources for Documenting Section 117</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Resources for Documenting Section 117</dc:title>
  <dc:creator>Baksh de la Iglesia Amber</dc:creator>
  <cp:lastModifiedBy>Baksh de la Iglesia Amber</cp:lastModifiedBy>
  <cp:revision>56</cp:revision>
  <dcterms:created xsi:type="dcterms:W3CDTF">2023-10-12T14:51:31Z</dcterms:created>
  <dcterms:modified xsi:type="dcterms:W3CDTF">2023-10-23T13:31:12Z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0x0101007B519BAE8345774E8669FA46DF2DD9E1</vt:lpwstr>
  </property>
  <property fmtid="{D5CDD505-2E9C-101B-9397-08002B2CF9AE}" pid="3" name="MediaServiceImageTags">
    <vt:lpwstr/>
  </property>
</Properties>
</file>