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9" autoAdjust="0"/>
  </p:normalViewPr>
  <p:slideViewPr>
    <p:cSldViewPr snapToGrid="0">
      <p:cViewPr>
        <p:scale>
          <a:sx n="90" d="100"/>
          <a:sy n="90" d="100"/>
        </p:scale>
        <p:origin x="1234" y="379"/>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11e3002fc6c_0_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11e3002fc6c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83edbe4420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83edbe4420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Clr>
                <a:schemeClr val="dk1"/>
              </a:buClr>
              <a:buSzPts val="1100"/>
              <a:buFont typeface="Arial"/>
              <a:buNone/>
            </a:pPr>
            <a:r>
              <a:rPr lang="en-GB" u="sng">
                <a:solidFill>
                  <a:schemeClr val="dk1"/>
                </a:solidFill>
              </a:rPr>
              <a:t>Gathering information about the professional system </a:t>
            </a:r>
            <a:endParaRPr u="sng">
              <a:solidFill>
                <a:schemeClr val="dk1"/>
              </a:solidFill>
            </a:endParaRPr>
          </a:p>
          <a:p>
            <a:pPr marL="0" lvl="0" indent="0" algn="l" rtl="0">
              <a:spcBef>
                <a:spcPts val="0"/>
              </a:spcBef>
              <a:spcAft>
                <a:spcPts val="0"/>
              </a:spcAft>
              <a:buClr>
                <a:schemeClr val="dk1"/>
              </a:buClr>
              <a:buSzPts val="1100"/>
              <a:buFont typeface="Arial"/>
              <a:buNone/>
            </a:pPr>
            <a:endParaRPr sz="800">
              <a:solidFill>
                <a:schemeClr val="dk1"/>
              </a:solidFill>
            </a:endParaRPr>
          </a:p>
          <a:p>
            <a:pPr marL="0" lvl="0" indent="0" algn="l" rtl="0">
              <a:spcBef>
                <a:spcPts val="0"/>
              </a:spcBef>
              <a:spcAft>
                <a:spcPts val="0"/>
              </a:spcAft>
              <a:buClr>
                <a:schemeClr val="dk1"/>
              </a:buClr>
              <a:buSzPts val="1100"/>
              <a:buFont typeface="Arial"/>
              <a:buNone/>
            </a:pPr>
            <a:r>
              <a:rPr lang="en-GB">
                <a:solidFill>
                  <a:schemeClr val="dk1"/>
                </a:solidFill>
              </a:rPr>
              <a:t>Ensure that information is captured about the professional network around any client and relevant family members </a:t>
            </a:r>
            <a:endParaRPr>
              <a:solidFill>
                <a:schemeClr val="dk1"/>
              </a:solidFill>
            </a:endParaRPr>
          </a:p>
          <a:p>
            <a:pPr marL="0" lvl="0" indent="0" algn="l" rtl="0">
              <a:spcBef>
                <a:spcPts val="0"/>
              </a:spcBef>
              <a:spcAft>
                <a:spcPts val="0"/>
              </a:spcAft>
              <a:buClr>
                <a:schemeClr val="dk1"/>
              </a:buClr>
              <a:buSzPts val="1100"/>
              <a:buFont typeface="Arial"/>
              <a:buNone/>
            </a:pPr>
            <a:endParaRPr sz="800">
              <a:solidFill>
                <a:schemeClr val="dk1"/>
              </a:solidFill>
            </a:endParaRPr>
          </a:p>
          <a:p>
            <a:pPr marL="0" lvl="0" indent="0" algn="l" rtl="0">
              <a:spcBef>
                <a:spcPts val="0"/>
              </a:spcBef>
              <a:spcAft>
                <a:spcPts val="0"/>
              </a:spcAft>
              <a:buClr>
                <a:schemeClr val="dk1"/>
              </a:buClr>
              <a:buSzPts val="1100"/>
              <a:buFont typeface="Arial"/>
              <a:buNone/>
            </a:pPr>
            <a:r>
              <a:rPr lang="en-GB" u="sng">
                <a:solidFill>
                  <a:schemeClr val="dk1"/>
                </a:solidFill>
              </a:rPr>
              <a:t>Information sharing</a:t>
            </a:r>
            <a:endParaRPr u="sng">
              <a:solidFill>
                <a:schemeClr val="dk1"/>
              </a:solidFill>
            </a:endParaRPr>
          </a:p>
          <a:p>
            <a:pPr marL="0" lvl="0" indent="0" algn="l" rtl="0">
              <a:spcBef>
                <a:spcPts val="0"/>
              </a:spcBef>
              <a:spcAft>
                <a:spcPts val="0"/>
              </a:spcAft>
              <a:buClr>
                <a:schemeClr val="dk1"/>
              </a:buClr>
              <a:buSzPts val="1100"/>
              <a:buFont typeface="Arial"/>
              <a:buNone/>
            </a:pPr>
            <a:endParaRPr sz="800">
              <a:solidFill>
                <a:schemeClr val="dk1"/>
              </a:solidFill>
            </a:endParaRPr>
          </a:p>
          <a:p>
            <a:pPr marL="0" lvl="0" indent="0" algn="l" rtl="0">
              <a:spcBef>
                <a:spcPts val="0"/>
              </a:spcBef>
              <a:spcAft>
                <a:spcPts val="0"/>
              </a:spcAft>
              <a:buClr>
                <a:schemeClr val="dk1"/>
              </a:buClr>
              <a:buSzPts val="1100"/>
              <a:buFont typeface="Arial"/>
              <a:buNone/>
            </a:pPr>
            <a:r>
              <a:rPr lang="en-GB">
                <a:solidFill>
                  <a:schemeClr val="dk1"/>
                </a:solidFill>
              </a:rPr>
              <a:t>Establish what information can be shared routinely and make clear to the client when information will need to be shared </a:t>
            </a:r>
            <a:endParaRPr>
              <a:solidFill>
                <a:schemeClr val="dk1"/>
              </a:solidFill>
            </a:endParaRPr>
          </a:p>
          <a:p>
            <a:pPr marL="0" lvl="0" indent="0" algn="l" rtl="0">
              <a:spcBef>
                <a:spcPts val="0"/>
              </a:spcBef>
              <a:spcAft>
                <a:spcPts val="0"/>
              </a:spcAft>
              <a:buClr>
                <a:schemeClr val="dk1"/>
              </a:buClr>
              <a:buSzPts val="1100"/>
              <a:buFont typeface="Arial"/>
              <a:buNone/>
            </a:pPr>
            <a:r>
              <a:rPr lang="en-GB">
                <a:solidFill>
                  <a:schemeClr val="dk1"/>
                </a:solidFill>
              </a:rPr>
              <a:t>with or without consent if there are concerns about the safety of the client or their family members.</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10cd798f512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10cd798f512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rgbClr val="0B5394"/>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1e3002faf7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11e3002faf7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B5394"/>
                </a:solidFill>
              </a:rPr>
              <a:t>To look at in their own time</a:t>
            </a:r>
            <a:endParaRPr>
              <a:solidFill>
                <a:srgbClr val="0B5394"/>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9eaed78019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9eaed7801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solidFill>
                  <a:srgbClr val="0B5394"/>
                </a:solidFill>
              </a:rPr>
              <a:t>To look at in their own time</a:t>
            </a:r>
            <a:endParaRPr>
              <a:solidFill>
                <a:srgbClr val="0B5394"/>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1ab6416a9d9_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1ab6416a9d9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fc88ca2ded_1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fc88ca2ded_1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rgbClr val="0B5394"/>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940c9bb54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940c9bb54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940c9bb544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2940c9bb544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3d0f8cb63e_1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23d0f8cb63e_1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940c9bb544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1" name="Google Shape;111;g2940c9bb544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1ab5581f54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1ab5581f54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rgbClr val="0B5394"/>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1e3002fc6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1e3002fc6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Emma onwards </a:t>
            </a:r>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1ab6416a9d9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1ab6416a9d9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rtl="0">
              <a:spcBef>
                <a:spcPts val="0"/>
              </a:spcBef>
              <a:spcAft>
                <a:spcPts val="0"/>
              </a:spcAft>
              <a:buSzPts val="1800"/>
              <a:buChar char="●"/>
              <a:defRPr/>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duction">
  <p:cSld name="Introduction">
    <p:spTree>
      <p:nvGrpSpPr>
        <p:cNvPr id="1" name="Shape 50"/>
        <p:cNvGrpSpPr/>
        <p:nvPr/>
      </p:nvGrpSpPr>
      <p:grpSpPr>
        <a:xfrm>
          <a:off x="0" y="0"/>
          <a:ext cx="0" cy="0"/>
          <a:chOff x="0" y="0"/>
          <a:chExt cx="0" cy="0"/>
        </a:xfrm>
      </p:grpSpPr>
      <p:sp>
        <p:nvSpPr>
          <p:cNvPr id="51" name="Google Shape;51;p13"/>
          <p:cNvSpPr/>
          <p:nvPr/>
        </p:nvSpPr>
        <p:spPr>
          <a:xfrm>
            <a:off x="0" y="0"/>
            <a:ext cx="9144000" cy="17145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chemeClr val="lt1"/>
              </a:buClr>
              <a:buSzPts val="1400"/>
              <a:buFont typeface="Century Gothic"/>
              <a:buNone/>
            </a:pPr>
            <a:endParaRPr sz="1400" b="0" i="0" u="none" strike="noStrike" cap="none">
              <a:solidFill>
                <a:srgbClr val="FFFFFF"/>
              </a:solidFill>
              <a:latin typeface="Avenir"/>
              <a:ea typeface="Avenir"/>
              <a:cs typeface="Avenir"/>
              <a:sym typeface="Avenir"/>
            </a:endParaRPr>
          </a:p>
        </p:txBody>
      </p:sp>
      <p:sp>
        <p:nvSpPr>
          <p:cNvPr id="52" name="Google Shape;52;p13"/>
          <p:cNvSpPr txBox="1">
            <a:spLocks noGrp="1"/>
          </p:cNvSpPr>
          <p:nvPr>
            <p:ph type="title"/>
          </p:nvPr>
        </p:nvSpPr>
        <p:spPr>
          <a:xfrm>
            <a:off x="486784" y="273843"/>
            <a:ext cx="7143000" cy="1125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Clr>
                <a:schemeClr val="dk1"/>
              </a:buClr>
              <a:buSzPts val="2700"/>
              <a:buFont typeface="Century Gothic"/>
              <a:buNone/>
              <a:defRPr>
                <a:solidFill>
                  <a:schemeClr val="dk1"/>
                </a:solidFill>
              </a:defRPr>
            </a:lvl1pPr>
            <a:lvl2pPr lvl="1" algn="l" rtl="0">
              <a:lnSpc>
                <a:spcPct val="100000"/>
              </a:lnSpc>
              <a:spcBef>
                <a:spcPts val="0"/>
              </a:spcBef>
              <a:spcAft>
                <a:spcPts val="0"/>
              </a:spcAft>
              <a:buSzPts val="1100"/>
              <a:buNone/>
              <a:defRPr/>
            </a:lvl2pPr>
            <a:lvl3pPr lvl="2" algn="l" rtl="0">
              <a:lnSpc>
                <a:spcPct val="100000"/>
              </a:lnSpc>
              <a:spcBef>
                <a:spcPts val="0"/>
              </a:spcBef>
              <a:spcAft>
                <a:spcPts val="0"/>
              </a:spcAft>
              <a:buSzPts val="1100"/>
              <a:buNone/>
              <a:defRPr/>
            </a:lvl3pPr>
            <a:lvl4pPr lvl="3" algn="l" rtl="0">
              <a:lnSpc>
                <a:spcPct val="100000"/>
              </a:lnSpc>
              <a:spcBef>
                <a:spcPts val="0"/>
              </a:spcBef>
              <a:spcAft>
                <a:spcPts val="0"/>
              </a:spcAft>
              <a:buSzPts val="1100"/>
              <a:buNone/>
              <a:defRPr/>
            </a:lvl4pPr>
            <a:lvl5pPr lvl="4" algn="l" rtl="0">
              <a:lnSpc>
                <a:spcPct val="100000"/>
              </a:lnSpc>
              <a:spcBef>
                <a:spcPts val="0"/>
              </a:spcBef>
              <a:spcAft>
                <a:spcPts val="0"/>
              </a:spcAft>
              <a:buSzPts val="1100"/>
              <a:buNone/>
              <a:defRPr/>
            </a:lvl5pPr>
            <a:lvl6pPr lvl="5" algn="l" rtl="0">
              <a:lnSpc>
                <a:spcPct val="100000"/>
              </a:lnSpc>
              <a:spcBef>
                <a:spcPts val="0"/>
              </a:spcBef>
              <a:spcAft>
                <a:spcPts val="0"/>
              </a:spcAft>
              <a:buSzPts val="1100"/>
              <a:buNone/>
              <a:defRPr/>
            </a:lvl6pPr>
            <a:lvl7pPr lvl="6" algn="l" rtl="0">
              <a:lnSpc>
                <a:spcPct val="100000"/>
              </a:lnSpc>
              <a:spcBef>
                <a:spcPts val="0"/>
              </a:spcBef>
              <a:spcAft>
                <a:spcPts val="0"/>
              </a:spcAft>
              <a:buSzPts val="1100"/>
              <a:buNone/>
              <a:defRPr/>
            </a:lvl7pPr>
            <a:lvl8pPr lvl="7" algn="l" rtl="0">
              <a:lnSpc>
                <a:spcPct val="100000"/>
              </a:lnSpc>
              <a:spcBef>
                <a:spcPts val="0"/>
              </a:spcBef>
              <a:spcAft>
                <a:spcPts val="0"/>
              </a:spcAft>
              <a:buSzPts val="1100"/>
              <a:buNone/>
              <a:defRPr/>
            </a:lvl8pPr>
            <a:lvl9pPr lvl="8" algn="l" rtl="0">
              <a:lnSpc>
                <a:spcPct val="100000"/>
              </a:lnSpc>
              <a:spcBef>
                <a:spcPts val="0"/>
              </a:spcBef>
              <a:spcAft>
                <a:spcPts val="0"/>
              </a:spcAft>
              <a:buSzPts val="1100"/>
              <a:buNone/>
              <a:defRPr/>
            </a:lvl9pPr>
          </a:lstStyle>
          <a:p>
            <a:endParaRPr/>
          </a:p>
        </p:txBody>
      </p:sp>
      <p:sp>
        <p:nvSpPr>
          <p:cNvPr id="53" name="Google Shape;53;p13"/>
          <p:cNvSpPr>
            <a:spLocks noGrp="1"/>
          </p:cNvSpPr>
          <p:nvPr>
            <p:ph type="pic" idx="2"/>
          </p:nvPr>
        </p:nvSpPr>
        <p:spPr>
          <a:xfrm>
            <a:off x="0" y="1714500"/>
            <a:ext cx="3800400" cy="3429000"/>
          </a:xfrm>
          <a:prstGeom prst="rect">
            <a:avLst/>
          </a:prstGeom>
          <a:noFill/>
          <a:ln>
            <a:noFill/>
          </a:ln>
        </p:spPr>
      </p:sp>
      <p:sp>
        <p:nvSpPr>
          <p:cNvPr id="54" name="Google Shape;54;p13"/>
          <p:cNvSpPr txBox="1">
            <a:spLocks noGrp="1"/>
          </p:cNvSpPr>
          <p:nvPr>
            <p:ph type="ftr" idx="11"/>
          </p:nvPr>
        </p:nvSpPr>
        <p:spPr>
          <a:xfrm>
            <a:off x="150876" y="4767263"/>
            <a:ext cx="36279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defRPr sz="1100">
                <a:solidFill>
                  <a:schemeClr val="dk1"/>
                </a:solidFill>
              </a:defRPr>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5" name="Google Shape;55;p13"/>
          <p:cNvSpPr txBox="1">
            <a:spLocks noGrp="1"/>
          </p:cNvSpPr>
          <p:nvPr>
            <p:ph type="body" idx="1"/>
          </p:nvPr>
        </p:nvSpPr>
        <p:spPr>
          <a:xfrm>
            <a:off x="4364915" y="2174390"/>
            <a:ext cx="4207500" cy="2463300"/>
          </a:xfrm>
          <a:prstGeom prst="rect">
            <a:avLst/>
          </a:prstGeom>
          <a:noFill/>
          <a:ln>
            <a:noFill/>
          </a:ln>
        </p:spPr>
        <p:txBody>
          <a:bodyPr spcFirstLastPara="1" wrap="square" lIns="68575" tIns="34275" rIns="68575" bIns="34275" anchor="t" anchorCtr="0">
            <a:normAutofit/>
          </a:bodyPr>
          <a:lstStyle>
            <a:lvl1pPr marL="457200" lvl="0" indent="-228600" algn="l" rtl="0">
              <a:lnSpc>
                <a:spcPct val="100000"/>
              </a:lnSpc>
              <a:spcBef>
                <a:spcPts val="800"/>
              </a:spcBef>
              <a:spcAft>
                <a:spcPts val="0"/>
              </a:spcAft>
              <a:buSzPts val="1100"/>
              <a:buNone/>
              <a:defRPr/>
            </a:lvl1pPr>
            <a:lvl2pPr marL="914400" lvl="1" indent="-298450" algn="l" rtl="0">
              <a:lnSpc>
                <a:spcPct val="100000"/>
              </a:lnSpc>
              <a:spcBef>
                <a:spcPts val="800"/>
              </a:spcBef>
              <a:spcAft>
                <a:spcPts val="0"/>
              </a:spcAft>
              <a:buSzPts val="1100"/>
              <a:buChar char="►"/>
              <a:defRPr/>
            </a:lvl2pPr>
            <a:lvl3pPr marL="1371600" lvl="2" indent="-298450" algn="l" rtl="0">
              <a:lnSpc>
                <a:spcPct val="100000"/>
              </a:lnSpc>
              <a:spcBef>
                <a:spcPts val="800"/>
              </a:spcBef>
              <a:spcAft>
                <a:spcPts val="0"/>
              </a:spcAft>
              <a:buSzPts val="1100"/>
              <a:buChar char="►"/>
              <a:defRPr/>
            </a:lvl3pPr>
            <a:lvl4pPr marL="1828800" lvl="3" indent="-298450" algn="l" rtl="0">
              <a:lnSpc>
                <a:spcPct val="100000"/>
              </a:lnSpc>
              <a:spcBef>
                <a:spcPts val="800"/>
              </a:spcBef>
              <a:spcAft>
                <a:spcPts val="0"/>
              </a:spcAft>
              <a:buSzPts val="1100"/>
              <a:buChar char="►"/>
              <a:defRPr/>
            </a:lvl4pPr>
            <a:lvl5pPr marL="2286000" lvl="4" indent="-298450" algn="l" rtl="0">
              <a:lnSpc>
                <a:spcPct val="100000"/>
              </a:lnSpc>
              <a:spcBef>
                <a:spcPts val="800"/>
              </a:spcBef>
              <a:spcAft>
                <a:spcPts val="0"/>
              </a:spcAft>
              <a:buSzPts val="1100"/>
              <a:buChar char="►"/>
              <a:defRPr/>
            </a:lvl5pPr>
            <a:lvl6pPr marL="2743200" lvl="5" indent="-298450" algn="l" rtl="0">
              <a:lnSpc>
                <a:spcPct val="100000"/>
              </a:lnSpc>
              <a:spcBef>
                <a:spcPts val="800"/>
              </a:spcBef>
              <a:spcAft>
                <a:spcPts val="0"/>
              </a:spcAft>
              <a:buSzPts val="1100"/>
              <a:buChar char="►"/>
              <a:defRPr/>
            </a:lvl6pPr>
            <a:lvl7pPr marL="3200400" lvl="6" indent="-298450" algn="l" rtl="0">
              <a:lnSpc>
                <a:spcPct val="100000"/>
              </a:lnSpc>
              <a:spcBef>
                <a:spcPts val="800"/>
              </a:spcBef>
              <a:spcAft>
                <a:spcPts val="0"/>
              </a:spcAft>
              <a:buSzPts val="1100"/>
              <a:buChar char="►"/>
              <a:defRPr/>
            </a:lvl7pPr>
            <a:lvl8pPr marL="3657600" lvl="7" indent="-298450" algn="l" rtl="0">
              <a:lnSpc>
                <a:spcPct val="100000"/>
              </a:lnSpc>
              <a:spcBef>
                <a:spcPts val="800"/>
              </a:spcBef>
              <a:spcAft>
                <a:spcPts val="0"/>
              </a:spcAft>
              <a:buSzPts val="1100"/>
              <a:buChar char="►"/>
              <a:defRPr/>
            </a:lvl8pPr>
            <a:lvl9pPr marL="4114800" lvl="8" indent="-298450" algn="l" rtl="0">
              <a:lnSpc>
                <a:spcPct val="100000"/>
              </a:lnSpc>
              <a:spcBef>
                <a:spcPts val="800"/>
              </a:spcBef>
              <a:spcAft>
                <a:spcPts val="0"/>
              </a:spcAft>
              <a:buSzPts val="1100"/>
              <a:buChar char="►"/>
              <a:defRPr/>
            </a:lvl9pPr>
          </a:lstStyle>
          <a:p>
            <a:endParaRPr/>
          </a:p>
        </p:txBody>
      </p:sp>
      <p:sp>
        <p:nvSpPr>
          <p:cNvPr id="56" name="Google Shape;56;p13"/>
          <p:cNvSpPr txBox="1">
            <a:spLocks noGrp="1"/>
          </p:cNvSpPr>
          <p:nvPr>
            <p:ph type="dt" idx="10"/>
          </p:nvPr>
        </p:nvSpPr>
        <p:spPr>
          <a:xfrm>
            <a:off x="5260086" y="4766310"/>
            <a:ext cx="3264300" cy="273900"/>
          </a:xfrm>
          <a:prstGeom prst="rect">
            <a:avLst/>
          </a:prstGeom>
          <a:noFill/>
          <a:ln>
            <a:noFill/>
          </a:ln>
        </p:spPr>
        <p:txBody>
          <a:bodyPr spcFirstLastPara="1" wrap="square" lIns="68575" tIns="34275" rIns="68575" bIns="34275" anchor="ctr" anchorCtr="0">
            <a:noAutofit/>
          </a:bodyPr>
          <a:lstStyle>
            <a:lvl1pPr lvl="0" algn="r" rtl="0">
              <a:lnSpc>
                <a:spcPct val="100000"/>
              </a:lnSpc>
              <a:spcBef>
                <a:spcPts val="0"/>
              </a:spcBef>
              <a:spcAft>
                <a:spcPts val="0"/>
              </a:spcAft>
              <a:buSzPts val="1100"/>
              <a:buNone/>
              <a:defRPr sz="1100"/>
            </a:lvl1pPr>
            <a:lvl2pPr lvl="1" algn="l" rtl="0">
              <a:lnSpc>
                <a:spcPct val="100000"/>
              </a:lnSpc>
              <a:spcBef>
                <a:spcPts val="0"/>
              </a:spcBef>
              <a:spcAft>
                <a:spcPts val="0"/>
              </a:spcAft>
              <a:buSzPts val="1100"/>
              <a:buNone/>
              <a:defRPr sz="1100"/>
            </a:lvl2pPr>
            <a:lvl3pPr lvl="2" algn="l" rtl="0">
              <a:lnSpc>
                <a:spcPct val="100000"/>
              </a:lnSpc>
              <a:spcBef>
                <a:spcPts val="0"/>
              </a:spcBef>
              <a:spcAft>
                <a:spcPts val="0"/>
              </a:spcAft>
              <a:buSzPts val="1100"/>
              <a:buNone/>
              <a:defRPr sz="1100"/>
            </a:lvl3pPr>
            <a:lvl4pPr lvl="3" algn="l" rtl="0">
              <a:lnSpc>
                <a:spcPct val="100000"/>
              </a:lnSpc>
              <a:spcBef>
                <a:spcPts val="0"/>
              </a:spcBef>
              <a:spcAft>
                <a:spcPts val="0"/>
              </a:spcAft>
              <a:buSzPts val="1100"/>
              <a:buNone/>
              <a:defRPr sz="1100"/>
            </a:lvl4pPr>
            <a:lvl5pPr lvl="4" algn="l" rtl="0">
              <a:lnSpc>
                <a:spcPct val="100000"/>
              </a:lnSpc>
              <a:spcBef>
                <a:spcPts val="0"/>
              </a:spcBef>
              <a:spcAft>
                <a:spcPts val="0"/>
              </a:spcAft>
              <a:buSzPts val="1100"/>
              <a:buNone/>
              <a:defRPr sz="1100"/>
            </a:lvl5pPr>
            <a:lvl6pPr lvl="5" algn="l" rtl="0">
              <a:lnSpc>
                <a:spcPct val="100000"/>
              </a:lnSpc>
              <a:spcBef>
                <a:spcPts val="0"/>
              </a:spcBef>
              <a:spcAft>
                <a:spcPts val="0"/>
              </a:spcAft>
              <a:buSzPts val="1100"/>
              <a:buNone/>
              <a:defRPr sz="1100"/>
            </a:lvl6pPr>
            <a:lvl7pPr lvl="6" algn="l" rtl="0">
              <a:lnSpc>
                <a:spcPct val="100000"/>
              </a:lnSpc>
              <a:spcBef>
                <a:spcPts val="0"/>
              </a:spcBef>
              <a:spcAft>
                <a:spcPts val="0"/>
              </a:spcAft>
              <a:buSzPts val="1100"/>
              <a:buNone/>
              <a:defRPr sz="1100"/>
            </a:lvl7pPr>
            <a:lvl8pPr lvl="7" algn="l" rtl="0">
              <a:lnSpc>
                <a:spcPct val="100000"/>
              </a:lnSpc>
              <a:spcBef>
                <a:spcPts val="0"/>
              </a:spcBef>
              <a:spcAft>
                <a:spcPts val="0"/>
              </a:spcAft>
              <a:buSzPts val="1100"/>
              <a:buNone/>
              <a:defRPr sz="1100"/>
            </a:lvl8pPr>
            <a:lvl9pPr lvl="8" algn="l" rtl="0">
              <a:lnSpc>
                <a:spcPct val="100000"/>
              </a:lnSpc>
              <a:spcBef>
                <a:spcPts val="0"/>
              </a:spcBef>
              <a:spcAft>
                <a:spcPts val="0"/>
              </a:spcAft>
              <a:buSzPts val="1100"/>
              <a:buNone/>
              <a:defRPr sz="1100"/>
            </a:lvl9pPr>
          </a:lstStyle>
          <a:p>
            <a:endParaRPr/>
          </a:p>
        </p:txBody>
      </p:sp>
      <p:sp>
        <p:nvSpPr>
          <p:cNvPr id="57" name="Google Shape;57;p13"/>
          <p:cNvSpPr txBox="1">
            <a:spLocks noGrp="1"/>
          </p:cNvSpPr>
          <p:nvPr>
            <p:ph type="sldNum" idx="12"/>
          </p:nvPr>
        </p:nvSpPr>
        <p:spPr>
          <a:xfrm>
            <a:off x="8524494" y="4767263"/>
            <a:ext cx="473100" cy="273900"/>
          </a:xfrm>
          <a:prstGeom prst="rect">
            <a:avLst/>
          </a:prstGeom>
          <a:noFill/>
          <a:ln>
            <a:noFill/>
          </a:ln>
        </p:spPr>
        <p:txBody>
          <a:bodyPr spcFirstLastPara="1" wrap="square" lIns="68575" tIns="34275" rIns="68575" bIns="34275" anchor="b" anchorCtr="0">
            <a:noAutofit/>
          </a:bodyPr>
          <a:lstStyle>
            <a:lvl1pPr marL="0" marR="0" lvl="0"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1pPr>
            <a:lvl2pPr marL="0" marR="0" lvl="1"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2pPr>
            <a:lvl3pPr marL="0" marR="0" lvl="2"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3pPr>
            <a:lvl4pPr marL="0" marR="0" lvl="3"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4pPr>
            <a:lvl5pPr marL="0" marR="0" lvl="4"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5pPr>
            <a:lvl6pPr marL="0" marR="0" lvl="5"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6pPr>
            <a:lvl7pPr marL="0" marR="0" lvl="6"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7pPr>
            <a:lvl8pPr marL="0" marR="0" lvl="7"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8pPr>
            <a:lvl9pPr marL="0" marR="0" lvl="8" indent="0" algn="r" rtl="0">
              <a:lnSpc>
                <a:spcPct val="100000"/>
              </a:lnSpc>
              <a:spcBef>
                <a:spcPts val="0"/>
              </a:spcBef>
              <a:spcAft>
                <a:spcPts val="0"/>
              </a:spcAft>
              <a:buClr>
                <a:srgbClr val="000000"/>
              </a:buClr>
              <a:buSzPts val="800"/>
              <a:buFont typeface="Avenir"/>
              <a:buNone/>
              <a:defRPr sz="800" b="0" i="0" u="none" strike="noStrike" cap="none">
                <a:solidFill>
                  <a:srgbClr val="000000"/>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457200" y="1200150"/>
            <a:ext cx="4038600" cy="3394500"/>
          </a:xfrm>
          <a:prstGeom prst="rect">
            <a:avLst/>
          </a:prstGeom>
          <a:noFill/>
          <a:ln>
            <a:noFill/>
          </a:ln>
        </p:spPr>
        <p:txBody>
          <a:bodyPr spcFirstLastPara="1" wrap="square" lIns="91425" tIns="45700" rIns="91425" bIns="45700" anchor="t" anchorCtr="0">
            <a:noAutofit/>
          </a:bodyPr>
          <a:lstStyle>
            <a:lvl1pPr marL="457200" lvl="0" indent="-406400" algn="l" rtl="0">
              <a:lnSpc>
                <a:spcPct val="100000"/>
              </a:lnSpc>
              <a:spcBef>
                <a:spcPts val="560"/>
              </a:spcBef>
              <a:spcAft>
                <a:spcPts val="0"/>
              </a:spcAft>
              <a:buClr>
                <a:schemeClr val="dk1"/>
              </a:buClr>
              <a:buSzPts val="2800"/>
              <a:buChar char="•"/>
              <a:defRPr sz="2800"/>
            </a:lvl1pPr>
            <a:lvl2pPr marL="914400" lvl="1" indent="-381000" algn="l" rtl="0">
              <a:lnSpc>
                <a:spcPct val="100000"/>
              </a:lnSpc>
              <a:spcBef>
                <a:spcPts val="480"/>
              </a:spcBef>
              <a:spcAft>
                <a:spcPts val="0"/>
              </a:spcAft>
              <a:buClr>
                <a:schemeClr val="dk1"/>
              </a:buClr>
              <a:buSzPts val="2400"/>
              <a:buChar char="–"/>
              <a:defRPr sz="2400"/>
            </a:lvl2pPr>
            <a:lvl3pPr marL="1371600" lvl="2" indent="-355600" algn="l" rtl="0">
              <a:lnSpc>
                <a:spcPct val="100000"/>
              </a:lnSpc>
              <a:spcBef>
                <a:spcPts val="400"/>
              </a:spcBef>
              <a:spcAft>
                <a:spcPts val="0"/>
              </a:spcAft>
              <a:buClr>
                <a:schemeClr val="dk1"/>
              </a:buClr>
              <a:buSzPts val="2000"/>
              <a:buChar char="•"/>
              <a:defRPr sz="2000"/>
            </a:lvl3pPr>
            <a:lvl4pPr marL="1828800" lvl="3" indent="-342900" algn="l" rtl="0">
              <a:lnSpc>
                <a:spcPct val="100000"/>
              </a:lnSpc>
              <a:spcBef>
                <a:spcPts val="360"/>
              </a:spcBef>
              <a:spcAft>
                <a:spcPts val="0"/>
              </a:spcAft>
              <a:buClr>
                <a:schemeClr val="dk1"/>
              </a:buClr>
              <a:buSzPts val="1800"/>
              <a:buChar char="–"/>
              <a:defRPr sz="1800"/>
            </a:lvl4pPr>
            <a:lvl5pPr marL="2286000" lvl="4" indent="-342900" algn="l" rtl="0">
              <a:lnSpc>
                <a:spcPct val="100000"/>
              </a:lnSpc>
              <a:spcBef>
                <a:spcPts val="360"/>
              </a:spcBef>
              <a:spcAft>
                <a:spcPts val="0"/>
              </a:spcAft>
              <a:buClr>
                <a:schemeClr val="dk1"/>
              </a:buClr>
              <a:buSzPts val="1800"/>
              <a:buChar char="»"/>
              <a:defRPr sz="1800"/>
            </a:lvl5pPr>
            <a:lvl6pPr marL="2743200" lvl="5" indent="-342900" algn="l" rtl="0">
              <a:lnSpc>
                <a:spcPct val="100000"/>
              </a:lnSpc>
              <a:spcBef>
                <a:spcPts val="360"/>
              </a:spcBef>
              <a:spcAft>
                <a:spcPts val="0"/>
              </a:spcAft>
              <a:buClr>
                <a:schemeClr val="dk1"/>
              </a:buClr>
              <a:buSzPts val="1800"/>
              <a:buChar char="•"/>
              <a:defRPr sz="1800"/>
            </a:lvl6pPr>
            <a:lvl7pPr marL="3200400" lvl="6" indent="-342900" algn="l" rtl="0">
              <a:lnSpc>
                <a:spcPct val="100000"/>
              </a:lnSpc>
              <a:spcBef>
                <a:spcPts val="360"/>
              </a:spcBef>
              <a:spcAft>
                <a:spcPts val="0"/>
              </a:spcAft>
              <a:buClr>
                <a:schemeClr val="dk1"/>
              </a:buClr>
              <a:buSzPts val="1800"/>
              <a:buChar char="•"/>
              <a:defRPr sz="1800"/>
            </a:lvl7pPr>
            <a:lvl8pPr marL="3657600" lvl="7" indent="-342900" algn="l" rtl="0">
              <a:lnSpc>
                <a:spcPct val="100000"/>
              </a:lnSpc>
              <a:spcBef>
                <a:spcPts val="360"/>
              </a:spcBef>
              <a:spcAft>
                <a:spcPts val="0"/>
              </a:spcAft>
              <a:buClr>
                <a:schemeClr val="dk1"/>
              </a:buClr>
              <a:buSzPts val="1800"/>
              <a:buChar char="•"/>
              <a:defRPr sz="1800"/>
            </a:lvl8pPr>
            <a:lvl9pPr marL="4114800" lvl="8" indent="-342900" algn="l" rtl="0">
              <a:lnSpc>
                <a:spcPct val="100000"/>
              </a:lnSpc>
              <a:spcBef>
                <a:spcPts val="360"/>
              </a:spcBef>
              <a:spcAft>
                <a:spcPts val="0"/>
              </a:spcAft>
              <a:buClr>
                <a:schemeClr val="dk1"/>
              </a:buClr>
              <a:buSzPts val="1800"/>
              <a:buChar char="•"/>
              <a:defRPr sz="1800"/>
            </a:lvl9pPr>
          </a:lstStyle>
          <a:p>
            <a:endParaRPr/>
          </a:p>
        </p:txBody>
      </p:sp>
      <p:sp>
        <p:nvSpPr>
          <p:cNvPr id="61" name="Google Shape;61;p14"/>
          <p:cNvSpPr txBox="1">
            <a:spLocks noGrp="1"/>
          </p:cNvSpPr>
          <p:nvPr>
            <p:ph type="body" idx="2"/>
          </p:nvPr>
        </p:nvSpPr>
        <p:spPr>
          <a:xfrm>
            <a:off x="4648200" y="1200150"/>
            <a:ext cx="4038600" cy="3394500"/>
          </a:xfrm>
          <a:prstGeom prst="rect">
            <a:avLst/>
          </a:prstGeom>
          <a:noFill/>
          <a:ln>
            <a:noFill/>
          </a:ln>
        </p:spPr>
        <p:txBody>
          <a:bodyPr spcFirstLastPara="1" wrap="square" lIns="91425" tIns="45700" rIns="91425" bIns="45700" anchor="t" anchorCtr="0">
            <a:noAutofit/>
          </a:bodyPr>
          <a:lstStyle>
            <a:lvl1pPr marL="457200" lvl="0" indent="-406400" algn="l" rtl="0">
              <a:lnSpc>
                <a:spcPct val="100000"/>
              </a:lnSpc>
              <a:spcBef>
                <a:spcPts val="560"/>
              </a:spcBef>
              <a:spcAft>
                <a:spcPts val="0"/>
              </a:spcAft>
              <a:buClr>
                <a:schemeClr val="dk1"/>
              </a:buClr>
              <a:buSzPts val="2800"/>
              <a:buChar char="•"/>
              <a:defRPr sz="2800"/>
            </a:lvl1pPr>
            <a:lvl2pPr marL="914400" lvl="1" indent="-381000" algn="l" rtl="0">
              <a:lnSpc>
                <a:spcPct val="100000"/>
              </a:lnSpc>
              <a:spcBef>
                <a:spcPts val="480"/>
              </a:spcBef>
              <a:spcAft>
                <a:spcPts val="0"/>
              </a:spcAft>
              <a:buClr>
                <a:schemeClr val="dk1"/>
              </a:buClr>
              <a:buSzPts val="2400"/>
              <a:buChar char="–"/>
              <a:defRPr sz="2400"/>
            </a:lvl2pPr>
            <a:lvl3pPr marL="1371600" lvl="2" indent="-355600" algn="l" rtl="0">
              <a:lnSpc>
                <a:spcPct val="100000"/>
              </a:lnSpc>
              <a:spcBef>
                <a:spcPts val="400"/>
              </a:spcBef>
              <a:spcAft>
                <a:spcPts val="0"/>
              </a:spcAft>
              <a:buClr>
                <a:schemeClr val="dk1"/>
              </a:buClr>
              <a:buSzPts val="2000"/>
              <a:buChar char="•"/>
              <a:defRPr sz="2000"/>
            </a:lvl3pPr>
            <a:lvl4pPr marL="1828800" lvl="3" indent="-342900" algn="l" rtl="0">
              <a:lnSpc>
                <a:spcPct val="100000"/>
              </a:lnSpc>
              <a:spcBef>
                <a:spcPts val="360"/>
              </a:spcBef>
              <a:spcAft>
                <a:spcPts val="0"/>
              </a:spcAft>
              <a:buClr>
                <a:schemeClr val="dk1"/>
              </a:buClr>
              <a:buSzPts val="1800"/>
              <a:buChar char="–"/>
              <a:defRPr sz="1800"/>
            </a:lvl4pPr>
            <a:lvl5pPr marL="2286000" lvl="4" indent="-342900" algn="l" rtl="0">
              <a:lnSpc>
                <a:spcPct val="100000"/>
              </a:lnSpc>
              <a:spcBef>
                <a:spcPts val="360"/>
              </a:spcBef>
              <a:spcAft>
                <a:spcPts val="0"/>
              </a:spcAft>
              <a:buClr>
                <a:schemeClr val="dk1"/>
              </a:buClr>
              <a:buSzPts val="1800"/>
              <a:buChar char="»"/>
              <a:defRPr sz="1800"/>
            </a:lvl5pPr>
            <a:lvl6pPr marL="2743200" lvl="5" indent="-342900" algn="l" rtl="0">
              <a:lnSpc>
                <a:spcPct val="100000"/>
              </a:lnSpc>
              <a:spcBef>
                <a:spcPts val="360"/>
              </a:spcBef>
              <a:spcAft>
                <a:spcPts val="0"/>
              </a:spcAft>
              <a:buClr>
                <a:schemeClr val="dk1"/>
              </a:buClr>
              <a:buSzPts val="1800"/>
              <a:buChar char="•"/>
              <a:defRPr sz="1800"/>
            </a:lvl6pPr>
            <a:lvl7pPr marL="3200400" lvl="6" indent="-342900" algn="l" rtl="0">
              <a:lnSpc>
                <a:spcPct val="100000"/>
              </a:lnSpc>
              <a:spcBef>
                <a:spcPts val="360"/>
              </a:spcBef>
              <a:spcAft>
                <a:spcPts val="0"/>
              </a:spcAft>
              <a:buClr>
                <a:schemeClr val="dk1"/>
              </a:buClr>
              <a:buSzPts val="1800"/>
              <a:buChar char="•"/>
              <a:defRPr sz="1800"/>
            </a:lvl7pPr>
            <a:lvl8pPr marL="3657600" lvl="7" indent="-342900" algn="l" rtl="0">
              <a:lnSpc>
                <a:spcPct val="100000"/>
              </a:lnSpc>
              <a:spcBef>
                <a:spcPts val="360"/>
              </a:spcBef>
              <a:spcAft>
                <a:spcPts val="0"/>
              </a:spcAft>
              <a:buClr>
                <a:schemeClr val="dk1"/>
              </a:buClr>
              <a:buSzPts val="1800"/>
              <a:buChar char="•"/>
              <a:defRPr sz="1800"/>
            </a:lvl8pPr>
            <a:lvl9pPr marL="4114800" lvl="8" indent="-342900" algn="l" rtl="0">
              <a:lnSpc>
                <a:spcPct val="100000"/>
              </a:lnSpc>
              <a:spcBef>
                <a:spcPts val="360"/>
              </a:spcBef>
              <a:spcAft>
                <a:spcPts val="0"/>
              </a:spcAft>
              <a:buClr>
                <a:schemeClr val="dk1"/>
              </a:buClr>
              <a:buSzPts val="1800"/>
              <a:buChar char="•"/>
              <a:defRPr sz="1800"/>
            </a:lvl9pPr>
          </a:lstStyle>
          <a:p>
            <a:endParaRPr/>
          </a:p>
        </p:txBody>
      </p:sp>
      <p:sp>
        <p:nvSpPr>
          <p:cNvPr id="62" name="Google Shape;62;p14"/>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7" name="Google Shape;67;p15"/>
          <p:cNvSpPr txBox="1">
            <a:spLocks noGrp="1"/>
          </p:cNvSpPr>
          <p:nvPr>
            <p:ph type="body" idx="1"/>
          </p:nvPr>
        </p:nvSpPr>
        <p:spPr>
          <a:xfrm>
            <a:off x="457200" y="1200150"/>
            <a:ext cx="8229600" cy="3394500"/>
          </a:xfrm>
          <a:prstGeom prst="rect">
            <a:avLst/>
          </a:prstGeom>
          <a:noFill/>
          <a:ln>
            <a:noFill/>
          </a:ln>
        </p:spPr>
        <p:txBody>
          <a:bodyPr spcFirstLastPara="1" wrap="square" lIns="91425" tIns="45700" rIns="91425" bIns="45700" anchor="t" anchorCtr="0">
            <a:noAutofit/>
          </a:bodyPr>
          <a:lstStyle>
            <a:lvl1pPr marL="457200" lvl="0" indent="-342900" algn="l" rtl="0">
              <a:lnSpc>
                <a:spcPct val="100000"/>
              </a:lnSpc>
              <a:spcBef>
                <a:spcPts val="360"/>
              </a:spcBef>
              <a:spcAft>
                <a:spcPts val="0"/>
              </a:spcAft>
              <a:buClr>
                <a:schemeClr val="dk1"/>
              </a:buClr>
              <a:buSzPts val="1800"/>
              <a:buChar char="•"/>
              <a:defRPr/>
            </a:lvl1pPr>
            <a:lvl2pPr marL="914400" lvl="1" indent="-342900" algn="l" rtl="0">
              <a:lnSpc>
                <a:spcPct val="100000"/>
              </a:lnSpc>
              <a:spcBef>
                <a:spcPts val="360"/>
              </a:spcBef>
              <a:spcAft>
                <a:spcPts val="0"/>
              </a:spcAft>
              <a:buClr>
                <a:schemeClr val="dk1"/>
              </a:buClr>
              <a:buSzPts val="1800"/>
              <a:buChar char="–"/>
              <a:defRPr/>
            </a:lvl2pPr>
            <a:lvl3pPr marL="1371600" lvl="2" indent="-342900" algn="l" rtl="0">
              <a:lnSpc>
                <a:spcPct val="100000"/>
              </a:lnSpc>
              <a:spcBef>
                <a:spcPts val="360"/>
              </a:spcBef>
              <a:spcAft>
                <a:spcPts val="0"/>
              </a:spcAft>
              <a:buClr>
                <a:schemeClr val="dk1"/>
              </a:buClr>
              <a:buSzPts val="1800"/>
              <a:buChar char="•"/>
              <a:defRPr/>
            </a:lvl3pPr>
            <a:lvl4pPr marL="1828800" lvl="3" indent="-342900" algn="l" rtl="0">
              <a:lnSpc>
                <a:spcPct val="100000"/>
              </a:lnSpc>
              <a:spcBef>
                <a:spcPts val="360"/>
              </a:spcBef>
              <a:spcAft>
                <a:spcPts val="0"/>
              </a:spcAft>
              <a:buClr>
                <a:schemeClr val="dk1"/>
              </a:buClr>
              <a:buSzPts val="1800"/>
              <a:buChar char="–"/>
              <a:defRPr/>
            </a:lvl4pPr>
            <a:lvl5pPr marL="2286000" lvl="4" indent="-342900" algn="l" rtl="0">
              <a:lnSpc>
                <a:spcPct val="100000"/>
              </a:lnSpc>
              <a:spcBef>
                <a:spcPts val="360"/>
              </a:spcBef>
              <a:spcAft>
                <a:spcPts val="0"/>
              </a:spcAft>
              <a:buClr>
                <a:schemeClr val="dk1"/>
              </a:buClr>
              <a:buSzPts val="1800"/>
              <a:buChar char="»"/>
              <a:defRPr/>
            </a:lvl5pPr>
            <a:lvl6pPr marL="2743200" lvl="5" indent="-342900" algn="l" rtl="0">
              <a:lnSpc>
                <a:spcPct val="100000"/>
              </a:lnSpc>
              <a:spcBef>
                <a:spcPts val="360"/>
              </a:spcBef>
              <a:spcAft>
                <a:spcPts val="0"/>
              </a:spcAft>
              <a:buClr>
                <a:schemeClr val="dk1"/>
              </a:buClr>
              <a:buSzPts val="1800"/>
              <a:buChar char="•"/>
              <a:defRPr/>
            </a:lvl6pPr>
            <a:lvl7pPr marL="3200400" lvl="6" indent="-342900" algn="l" rtl="0">
              <a:lnSpc>
                <a:spcPct val="100000"/>
              </a:lnSpc>
              <a:spcBef>
                <a:spcPts val="360"/>
              </a:spcBef>
              <a:spcAft>
                <a:spcPts val="0"/>
              </a:spcAft>
              <a:buClr>
                <a:schemeClr val="dk1"/>
              </a:buClr>
              <a:buSzPts val="1800"/>
              <a:buChar char="•"/>
              <a:defRPr/>
            </a:lvl7pPr>
            <a:lvl8pPr marL="3657600" lvl="7" indent="-342900" algn="l" rtl="0">
              <a:lnSpc>
                <a:spcPct val="100000"/>
              </a:lnSpc>
              <a:spcBef>
                <a:spcPts val="360"/>
              </a:spcBef>
              <a:spcAft>
                <a:spcPts val="0"/>
              </a:spcAft>
              <a:buClr>
                <a:schemeClr val="dk1"/>
              </a:buClr>
              <a:buSzPts val="1800"/>
              <a:buChar char="•"/>
              <a:defRPr/>
            </a:lvl8pPr>
            <a:lvl9pPr marL="4114800" lvl="8" indent="-342900" algn="l" rtl="0">
              <a:lnSpc>
                <a:spcPct val="100000"/>
              </a:lnSpc>
              <a:spcBef>
                <a:spcPts val="360"/>
              </a:spcBef>
              <a:spcAft>
                <a:spcPts val="0"/>
              </a:spcAft>
              <a:buClr>
                <a:schemeClr val="dk1"/>
              </a:buClr>
              <a:buSzPts val="1800"/>
              <a:buChar char="•"/>
              <a:defRPr/>
            </a:lvl9pPr>
          </a:lstStyle>
          <a:p>
            <a:endParaRPr/>
          </a:p>
        </p:txBody>
      </p:sp>
      <p:sp>
        <p:nvSpPr>
          <p:cNvPr id="68" name="Google Shape;68;p15"/>
          <p:cNvSpPr txBox="1">
            <a:spLocks noGrp="1"/>
          </p:cNvSpPr>
          <p:nvPr>
            <p:ph type="dt" idx="10"/>
          </p:nvPr>
        </p:nvSpPr>
        <p:spPr>
          <a:xfrm>
            <a:off x="457200" y="4767263"/>
            <a:ext cx="2133600" cy="273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latin typeface="Calibri"/>
                <a:ea typeface="Calibri"/>
                <a:cs typeface="Calibri"/>
                <a:sym typeface="Calibri"/>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9" name="Google Shape;69;p15"/>
          <p:cNvSpPr txBox="1">
            <a:spLocks noGrp="1"/>
          </p:cNvSpPr>
          <p:nvPr>
            <p:ph type="ftr" idx="11"/>
          </p:nvPr>
        </p:nvSpPr>
        <p:spPr>
          <a:xfrm>
            <a:off x="3124200" y="4767263"/>
            <a:ext cx="2895600" cy="2739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0" name="Google Shape;70;p15"/>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rtl="0">
              <a:spcBef>
                <a:spcPts val="0"/>
              </a:spcBef>
              <a:spcAft>
                <a:spcPts val="0"/>
              </a:spcAft>
              <a:buSzPts val="1200"/>
              <a:buChar char="●"/>
              <a:defRPr sz="12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rtl="0">
              <a:spcBef>
                <a:spcPts val="0"/>
              </a:spcBef>
              <a:spcAft>
                <a:spcPts val="0"/>
              </a:spcAft>
              <a:buSzPts val="18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rtl="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0"/>
              </a:spcBef>
              <a:spcAft>
                <a:spcPts val="0"/>
              </a:spcAft>
              <a:buClr>
                <a:schemeClr val="dk2"/>
              </a:buClr>
              <a:buSzPts val="1400"/>
              <a:buChar char="○"/>
              <a:defRPr>
                <a:solidFill>
                  <a:schemeClr val="dk2"/>
                </a:solidFill>
              </a:defRPr>
            </a:lvl2pPr>
            <a:lvl3pPr marL="1371600" lvl="2" indent="-317500" rtl="0">
              <a:lnSpc>
                <a:spcPct val="115000"/>
              </a:lnSpc>
              <a:spcBef>
                <a:spcPts val="0"/>
              </a:spcBef>
              <a:spcAft>
                <a:spcPts val="0"/>
              </a:spcAft>
              <a:buClr>
                <a:schemeClr val="dk2"/>
              </a:buClr>
              <a:buSzPts val="1400"/>
              <a:buChar char="■"/>
              <a:defRPr>
                <a:solidFill>
                  <a:schemeClr val="dk2"/>
                </a:solidFill>
              </a:defRPr>
            </a:lvl3pPr>
            <a:lvl4pPr marL="1828800" lvl="3" indent="-317500" rtl="0">
              <a:lnSpc>
                <a:spcPct val="115000"/>
              </a:lnSpc>
              <a:spcBef>
                <a:spcPts val="0"/>
              </a:spcBef>
              <a:spcAft>
                <a:spcPts val="0"/>
              </a:spcAft>
              <a:buClr>
                <a:schemeClr val="dk2"/>
              </a:buClr>
              <a:buSzPts val="1400"/>
              <a:buChar char="●"/>
              <a:defRPr>
                <a:solidFill>
                  <a:schemeClr val="dk2"/>
                </a:solidFill>
              </a:defRPr>
            </a:lvl4pPr>
            <a:lvl5pPr marL="2286000" lvl="4" indent="-317500" rtl="0">
              <a:lnSpc>
                <a:spcPct val="115000"/>
              </a:lnSpc>
              <a:spcBef>
                <a:spcPts val="0"/>
              </a:spcBef>
              <a:spcAft>
                <a:spcPts val="0"/>
              </a:spcAft>
              <a:buClr>
                <a:schemeClr val="dk2"/>
              </a:buClr>
              <a:buSzPts val="1400"/>
              <a:buChar char="○"/>
              <a:defRPr>
                <a:solidFill>
                  <a:schemeClr val="dk2"/>
                </a:solidFill>
              </a:defRPr>
            </a:lvl5pPr>
            <a:lvl6pPr marL="2743200" lvl="5" indent="-317500" rtl="0">
              <a:lnSpc>
                <a:spcPct val="115000"/>
              </a:lnSpc>
              <a:spcBef>
                <a:spcPts val="0"/>
              </a:spcBef>
              <a:spcAft>
                <a:spcPts val="0"/>
              </a:spcAft>
              <a:buClr>
                <a:schemeClr val="dk2"/>
              </a:buClr>
              <a:buSzPts val="1400"/>
              <a:buChar char="■"/>
              <a:defRPr>
                <a:solidFill>
                  <a:schemeClr val="dk2"/>
                </a:solidFill>
              </a:defRPr>
            </a:lvl6pPr>
            <a:lvl7pPr marL="3200400" lvl="6" indent="-317500" rtl="0">
              <a:lnSpc>
                <a:spcPct val="115000"/>
              </a:lnSpc>
              <a:spcBef>
                <a:spcPts val="0"/>
              </a:spcBef>
              <a:spcAft>
                <a:spcPts val="0"/>
              </a:spcAft>
              <a:buClr>
                <a:schemeClr val="dk2"/>
              </a:buClr>
              <a:buSzPts val="1400"/>
              <a:buChar char="●"/>
              <a:defRPr>
                <a:solidFill>
                  <a:schemeClr val="dk2"/>
                </a:solidFill>
              </a:defRPr>
            </a:lvl7pPr>
            <a:lvl8pPr marL="3657600" lvl="7" indent="-317500" rtl="0">
              <a:lnSpc>
                <a:spcPct val="115000"/>
              </a:lnSpc>
              <a:spcBef>
                <a:spcPts val="0"/>
              </a:spcBef>
              <a:spcAft>
                <a:spcPts val="0"/>
              </a:spcAft>
              <a:buClr>
                <a:schemeClr val="dk2"/>
              </a:buClr>
              <a:buSzPts val="1400"/>
              <a:buChar char="○"/>
              <a:defRPr>
                <a:solidFill>
                  <a:schemeClr val="dk2"/>
                </a:solidFill>
              </a:defRPr>
            </a:lvl8pPr>
            <a:lvl9pPr marL="4114800" lvl="8" indent="-317500" rtl="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rtl="0">
              <a:buNone/>
              <a:defRPr sz="1000">
                <a:solidFill>
                  <a:schemeClr val="dk2"/>
                </a:solidFill>
              </a:defRPr>
            </a:lvl1pPr>
            <a:lvl2pPr lvl="1" algn="r" rtl="0">
              <a:buNone/>
              <a:defRPr sz="1000">
                <a:solidFill>
                  <a:schemeClr val="dk2"/>
                </a:solidFill>
              </a:defRPr>
            </a:lvl2pPr>
            <a:lvl3pPr lvl="2" algn="r" rtl="0">
              <a:buNone/>
              <a:defRPr sz="1000">
                <a:solidFill>
                  <a:schemeClr val="dk2"/>
                </a:solidFill>
              </a:defRPr>
            </a:lvl3pPr>
            <a:lvl4pPr lvl="3" algn="r" rtl="0">
              <a:buNone/>
              <a:defRPr sz="1000">
                <a:solidFill>
                  <a:schemeClr val="dk2"/>
                </a:solidFill>
              </a:defRPr>
            </a:lvl4pPr>
            <a:lvl5pPr lvl="4" algn="r" rtl="0">
              <a:buNone/>
              <a:defRPr sz="1000">
                <a:solidFill>
                  <a:schemeClr val="dk2"/>
                </a:solidFill>
              </a:defRPr>
            </a:lvl5pPr>
            <a:lvl6pPr lvl="5" algn="r" rtl="0">
              <a:buNone/>
              <a:defRPr sz="1000">
                <a:solidFill>
                  <a:schemeClr val="dk2"/>
                </a:solidFill>
              </a:defRPr>
            </a:lvl6pPr>
            <a:lvl7pPr lvl="6" algn="r" rtl="0">
              <a:buNone/>
              <a:defRPr sz="1000">
                <a:solidFill>
                  <a:schemeClr val="dk2"/>
                </a:solidFill>
              </a:defRPr>
            </a:lvl7pPr>
            <a:lvl8pPr lvl="7" algn="r" rtl="0">
              <a:buNone/>
              <a:defRPr sz="1000">
                <a:solidFill>
                  <a:schemeClr val="dk2"/>
                </a:solidFill>
              </a:defRPr>
            </a:lvl8pPr>
            <a:lvl9pPr lvl="8" algn="r" rtl="0">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spd="med">
    <p:push/>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is@hackney.gov.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www.hackneylocaloffer.co.uk/kb5/hackney/localoffer/service.page?id=_B7Bm1XBLBM"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hyperlink" Target="https://docs.google.com/document/d/1e6DHwfH4CEZyzQTOVqTeeIt8CTZkovPl7YXycU_egBo/edit?usp=sharing" TargetMode="External"/><Relationship Id="rId5" Type="http://schemas.openxmlformats.org/officeDocument/2006/relationships/hyperlink" Target="mailto:dais@hackney.gov.uk" TargetMode="External"/><Relationship Id="rId4" Type="http://schemas.openxmlformats.org/officeDocument/2006/relationships/hyperlink" Target="https://docs.google.com/document/d/1Ti44KRKCQzeK369Rgmm_AxPuT7rV0BGjNjFHDzb6lWg/edit?usp=sharin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8" Type="http://schemas.openxmlformats.org/officeDocument/2006/relationships/hyperlink" Target="https://www.sistahspace.org/" TargetMode="External"/><Relationship Id="rId13" Type="http://schemas.openxmlformats.org/officeDocument/2006/relationships/hyperlink" Target="https://womanstrust.org.uk/" TargetMode="External"/><Relationship Id="rId3" Type="http://schemas.openxmlformats.org/officeDocument/2006/relationships/hyperlink" Target="https://hackney.gov.uk/domestic-abuse-support" TargetMode="External"/><Relationship Id="rId7" Type="http://schemas.openxmlformats.org/officeDocument/2006/relationships/hyperlink" Target="http://claudiajones.org/" TargetMode="External"/><Relationship Id="rId12" Type="http://schemas.openxmlformats.org/officeDocument/2006/relationships/hyperlink" Target="https://galop.org.uk/domesticabuse/?gclid=CK3XytPxxtECFY8Q0wodZOYAxA" TargetMode="External"/><Relationship Id="rId2" Type="http://schemas.openxmlformats.org/officeDocument/2006/relationships/notesSlide" Target="../notesSlides/notesSlide13.xml"/><Relationship Id="rId16" Type="http://schemas.openxmlformats.org/officeDocument/2006/relationships/image" Target="../media/image1.png"/><Relationship Id="rId1" Type="http://schemas.openxmlformats.org/officeDocument/2006/relationships/slideLayout" Target="../slideLayouts/slideLayout3.xml"/><Relationship Id="rId6" Type="http://schemas.openxmlformats.org/officeDocument/2006/relationships/hyperlink" Target="https://niaendingviolence.org.uk/get-help/sexual-violence-and-abuse/" TargetMode="External"/><Relationship Id="rId11" Type="http://schemas.openxmlformats.org/officeDocument/2006/relationships/hyperlink" Target="https://lawadv.org.uk/en/get-help-coronavirus/" TargetMode="External"/><Relationship Id="rId5" Type="http://schemas.openxmlformats.org/officeDocument/2006/relationships/hyperlink" Target="https://niaendingviolence.org.uk/" TargetMode="External"/><Relationship Id="rId15" Type="http://schemas.openxmlformats.org/officeDocument/2006/relationships/hyperlink" Target="https://hackney.gov.uk/domestic-abuse-support#other" TargetMode="External"/><Relationship Id="rId10" Type="http://schemas.openxmlformats.org/officeDocument/2006/relationships/hyperlink" Target="https://www.jwa.org.uk/" TargetMode="External"/><Relationship Id="rId4" Type="http://schemas.openxmlformats.org/officeDocument/2006/relationships/hyperlink" Target="https://gps.cityandhackneyccg.nhs.uk/coronavirus-covid-19/safeguarding/iris-domestic-violence-guidance-resources-for-gps" TargetMode="External"/><Relationship Id="rId9" Type="http://schemas.openxmlformats.org/officeDocument/2006/relationships/hyperlink" Target="https://imece.org.uk/" TargetMode="External"/><Relationship Id="rId14" Type="http://schemas.openxmlformats.org/officeDocument/2006/relationships/hyperlink" Target="https://www.solacewomensaid.org/our-services/solace-therapeutic-service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solacewomensaid.org/our-services/solace-tower-hamlets-sass/" TargetMode="External"/><Relationship Id="rId7"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hyperlink" Target="https://www.newham.gov.uk/health-adult-social-care/domestic-violence-support" TargetMode="External"/><Relationship Id="rId5" Type="http://schemas.openxmlformats.org/officeDocument/2006/relationships/hyperlink" Target="https://www.solacewomensaid.org/our-services/solace-islington-sass/" TargetMode="External"/><Relationship Id="rId4" Type="http://schemas.openxmlformats.org/officeDocument/2006/relationships/hyperlink" Target="https://www.solacewomensaid.org/our-services/solace-waltham-forest-sas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docs.google.com/document/d/1lDRa_tlNBTsXKT0kW3BG--Q76XFy0t43UsnybUr-7Y4/edit" TargetMode="External"/><Relationship Id="rId13" Type="http://schemas.openxmlformats.org/officeDocument/2006/relationships/hyperlink" Target="https://docs.google.com/forms/d/e/1FAIpQLSe45CLGvuzGy53iPJxBJ2Sdoy2s6Goq1QPV_7nDuDx_jiukwA/viewform?usp=sf_link" TargetMode="External"/><Relationship Id="rId3" Type="http://schemas.openxmlformats.org/officeDocument/2006/relationships/hyperlink" Target="mailto:emma.mcmanus@hackney.gov.uk" TargetMode="External"/><Relationship Id="rId7" Type="http://schemas.openxmlformats.org/officeDocument/2006/relationships/hyperlink" Target="https://docs.google.com/presentation/d/1DHHfcD3FvAKQusK4GP8QCzzDFsnTQqcz1xZxWzS9IYc/edit#slide=id.g174ea89408a_0_0" TargetMode="External"/><Relationship Id="rId12"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hyperlink" Target="https://chscp.event-booking.org.uk/events-list?c=382" TargetMode="External"/><Relationship Id="rId11" Type="http://schemas.openxmlformats.org/officeDocument/2006/relationships/image" Target="../media/image1.png"/><Relationship Id="rId5" Type="http://schemas.openxmlformats.org/officeDocument/2006/relationships/hyperlink" Target="https://docs.google.com/forms/d/e/1FAIpQLSeAR3_vE0PB9J8MexAKt7bKMUkNaPd9_lGjfIYCd02VxB5tTQ/viewform?usp=sf_link" TargetMode="External"/><Relationship Id="rId10" Type="http://schemas.openxmlformats.org/officeDocument/2006/relationships/hyperlink" Target="https://docs.google.com/document/d/1uiTpGCs-91waAk909mHTCAlSgfPUDoCy/edit" TargetMode="External"/><Relationship Id="rId4" Type="http://schemas.openxmlformats.org/officeDocument/2006/relationships/hyperlink" Target="mailto:anila.ismaili@hackney.gov.uk" TargetMode="External"/><Relationship Id="rId9" Type="http://schemas.openxmlformats.org/officeDocument/2006/relationships/hyperlink" Target="https://docs.google.com/document/d/1aaP4A_Cr98EU6vAB8qRSNdKXzkN6FYfcO3v3x28ukoU/edi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news/more-support-for-victims-of-domestic-abuse-at-risk-of-homelessness?utm_medium=email&amp;utm_campaign=govuk-notifications&amp;utm_source=078c25cb-3734-4ba3-b60f-5fb13e4d1e2b&amp;utm_content=daily"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hyperlink" Target="https://www.legislation.gov.uk/ukpga/2021/17/section/3/enacted" TargetMode="External"/><Relationship Id="rId4" Type="http://schemas.openxmlformats.org/officeDocument/2006/relationships/hyperlink" Target="https://www.womensaid.org.uk/information-support/what-is-domestic-abuse/coercive-contro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refuge.org.uk/our-work/forms-of-violence-and-abuse/domestic-violence/domestic-violence-the-fact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hyperlink" Target="https://safelives.org.uk/sites/default/files/resources/DV%20Employer's%20guidance%20FINAL%20Update%203%20-%20SafeLives%20rebranded.pdf"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74"/>
        <p:cNvGrpSpPr/>
        <p:nvPr/>
      </p:nvGrpSpPr>
      <p:grpSpPr>
        <a:xfrm>
          <a:off x="0" y="0"/>
          <a:ext cx="0" cy="0"/>
          <a:chOff x="0" y="0"/>
          <a:chExt cx="0" cy="0"/>
        </a:xfrm>
      </p:grpSpPr>
      <p:sp>
        <p:nvSpPr>
          <p:cNvPr id="75" name="Google Shape;75;p16"/>
          <p:cNvSpPr txBox="1">
            <a:spLocks noGrp="1"/>
          </p:cNvSpPr>
          <p:nvPr>
            <p:ph type="ctrTitle"/>
          </p:nvPr>
        </p:nvSpPr>
        <p:spPr>
          <a:xfrm>
            <a:off x="341650" y="404325"/>
            <a:ext cx="8520600" cy="703800"/>
          </a:xfrm>
          <a:prstGeom prst="rect">
            <a:avLst/>
          </a:prstGeom>
        </p:spPr>
        <p:txBody>
          <a:bodyPr spcFirstLastPara="1" wrap="square" lIns="91425" tIns="91425" rIns="91425" bIns="91425" anchor="b" anchorCtr="0">
            <a:normAutofit fontScale="90000"/>
          </a:bodyPr>
          <a:lstStyle/>
          <a:p>
            <a:pPr marL="0" lvl="0" indent="0" algn="ctr" rtl="0">
              <a:lnSpc>
                <a:spcPct val="150000"/>
              </a:lnSpc>
              <a:spcBef>
                <a:spcPts val="2300"/>
              </a:spcBef>
              <a:spcAft>
                <a:spcPts val="0"/>
              </a:spcAft>
              <a:buNone/>
            </a:pPr>
            <a:endParaRPr sz="2700" b="1">
              <a:highlight>
                <a:srgbClr val="FFFFFF"/>
              </a:highlight>
              <a:latin typeface="Montserrat"/>
              <a:ea typeface="Montserrat"/>
              <a:cs typeface="Montserrat"/>
              <a:sym typeface="Montserrat"/>
            </a:endParaRPr>
          </a:p>
          <a:p>
            <a:pPr marL="0" lvl="0" indent="0" algn="ctr" rtl="0">
              <a:spcBef>
                <a:spcPts val="1500"/>
              </a:spcBef>
              <a:spcAft>
                <a:spcPts val="0"/>
              </a:spcAft>
              <a:buClr>
                <a:schemeClr val="dk1"/>
              </a:buClr>
              <a:buSzPct val="55000"/>
              <a:buFont typeface="Arial"/>
              <a:buNone/>
            </a:pPr>
            <a:endParaRPr sz="2000" b="1">
              <a:solidFill>
                <a:srgbClr val="000000"/>
              </a:solidFill>
            </a:endParaRPr>
          </a:p>
        </p:txBody>
      </p:sp>
      <p:sp>
        <p:nvSpPr>
          <p:cNvPr id="76" name="Google Shape;76;p16"/>
          <p:cNvSpPr txBox="1">
            <a:spLocks noGrp="1"/>
          </p:cNvSpPr>
          <p:nvPr>
            <p:ph type="subTitle" idx="1"/>
          </p:nvPr>
        </p:nvSpPr>
        <p:spPr>
          <a:xfrm>
            <a:off x="304150" y="1273650"/>
            <a:ext cx="8595600" cy="3705900"/>
          </a:xfrm>
          <a:prstGeom prst="rect">
            <a:avLst/>
          </a:prstGeom>
        </p:spPr>
        <p:txBody>
          <a:bodyPr spcFirstLastPara="1" wrap="square" lIns="91425" tIns="91425" rIns="91425" bIns="91425" anchor="t" anchorCtr="0">
            <a:normAutofit fontScale="25000" lnSpcReduction="20000"/>
          </a:bodyPr>
          <a:lstStyle/>
          <a:p>
            <a:pPr marL="0" lvl="0" indent="0" algn="ctr" rtl="0">
              <a:spcBef>
                <a:spcPts val="0"/>
              </a:spcBef>
              <a:spcAft>
                <a:spcPts val="0"/>
              </a:spcAft>
              <a:buNone/>
            </a:pPr>
            <a:endParaRPr sz="2933" b="1" dirty="0">
              <a:solidFill>
                <a:srgbClr val="999999"/>
              </a:solidFill>
              <a:latin typeface="Montserrat"/>
              <a:ea typeface="Montserrat"/>
              <a:cs typeface="Montserrat"/>
              <a:sym typeface="Montserrat"/>
            </a:endParaRPr>
          </a:p>
          <a:p>
            <a:pPr marL="0" lvl="0" indent="0" algn="ctr" rtl="0">
              <a:spcBef>
                <a:spcPts val="0"/>
              </a:spcBef>
              <a:spcAft>
                <a:spcPts val="0"/>
              </a:spcAft>
              <a:buNone/>
            </a:pPr>
            <a:r>
              <a:rPr lang="en-GB" sz="10946" b="1" u="sng" dirty="0">
                <a:solidFill>
                  <a:srgbClr val="000000"/>
                </a:solidFill>
              </a:rPr>
              <a:t>Coercive Control</a:t>
            </a:r>
            <a:endParaRPr sz="10946" b="1" u="sng" dirty="0">
              <a:solidFill>
                <a:srgbClr val="000000"/>
              </a:solidFill>
            </a:endParaRPr>
          </a:p>
          <a:p>
            <a:pPr marL="0" lvl="0" indent="0" algn="ctr" rtl="0">
              <a:spcBef>
                <a:spcPts val="0"/>
              </a:spcBef>
              <a:spcAft>
                <a:spcPts val="0"/>
              </a:spcAft>
              <a:buNone/>
            </a:pPr>
            <a:r>
              <a:rPr lang="en-GB" sz="9346" b="1" dirty="0">
                <a:solidFill>
                  <a:srgbClr val="000000"/>
                </a:solidFill>
              </a:rPr>
              <a:t> </a:t>
            </a:r>
            <a:endParaRPr sz="9346" b="1" dirty="0">
              <a:solidFill>
                <a:srgbClr val="000000"/>
              </a:solidFill>
            </a:endParaRPr>
          </a:p>
          <a:p>
            <a:pPr marL="0" lvl="0" indent="0" algn="ctr" rtl="0">
              <a:spcBef>
                <a:spcPts val="0"/>
              </a:spcBef>
              <a:spcAft>
                <a:spcPts val="0"/>
              </a:spcAft>
              <a:buNone/>
            </a:pPr>
            <a:r>
              <a:rPr lang="en-GB" sz="9346" b="1" dirty="0">
                <a:solidFill>
                  <a:srgbClr val="000000"/>
                </a:solidFill>
              </a:rPr>
              <a:t>How to </a:t>
            </a:r>
            <a:r>
              <a:rPr lang="en-GB" sz="9346" b="1" dirty="0">
                <a:solidFill>
                  <a:srgbClr val="FF0000"/>
                </a:solidFill>
              </a:rPr>
              <a:t>R</a:t>
            </a:r>
            <a:r>
              <a:rPr lang="en-GB" sz="9346" b="1" dirty="0">
                <a:solidFill>
                  <a:srgbClr val="000000"/>
                </a:solidFill>
              </a:rPr>
              <a:t>ecognise, </a:t>
            </a:r>
            <a:r>
              <a:rPr lang="en-GB" sz="9346" b="1" dirty="0">
                <a:solidFill>
                  <a:srgbClr val="FF0000"/>
                </a:solidFill>
              </a:rPr>
              <a:t>R</a:t>
            </a:r>
            <a:r>
              <a:rPr lang="en-GB" sz="9346" b="1" dirty="0">
                <a:solidFill>
                  <a:srgbClr val="000000"/>
                </a:solidFill>
              </a:rPr>
              <a:t>espond, </a:t>
            </a:r>
            <a:r>
              <a:rPr lang="en-GB" sz="9346" b="1" dirty="0">
                <a:solidFill>
                  <a:srgbClr val="FF0000"/>
                </a:solidFill>
              </a:rPr>
              <a:t>R</a:t>
            </a:r>
            <a:r>
              <a:rPr lang="en-GB" sz="9346" b="1" dirty="0">
                <a:solidFill>
                  <a:srgbClr val="000000"/>
                </a:solidFill>
              </a:rPr>
              <a:t>efer, </a:t>
            </a:r>
            <a:r>
              <a:rPr lang="en-GB" sz="9346" b="1" dirty="0">
                <a:solidFill>
                  <a:srgbClr val="FF0000"/>
                </a:solidFill>
              </a:rPr>
              <a:t>R</a:t>
            </a:r>
            <a:r>
              <a:rPr lang="en-GB" sz="9346" b="1" dirty="0">
                <a:solidFill>
                  <a:srgbClr val="000000"/>
                </a:solidFill>
              </a:rPr>
              <a:t>ecord</a:t>
            </a:r>
            <a:endParaRPr sz="9346" b="1" dirty="0">
              <a:solidFill>
                <a:srgbClr val="000000"/>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44000"/>
              <a:buFont typeface="Arial"/>
              <a:buNone/>
            </a:pPr>
            <a:endParaRPr sz="2500" b="1" dirty="0">
              <a:solidFill>
                <a:schemeClr val="dk1"/>
              </a:solidFill>
            </a:endParaRPr>
          </a:p>
          <a:p>
            <a:pPr marL="0" lvl="0" indent="0" algn="l" rtl="0">
              <a:spcBef>
                <a:spcPts val="0"/>
              </a:spcBef>
              <a:spcAft>
                <a:spcPts val="0"/>
              </a:spcAft>
              <a:buClr>
                <a:schemeClr val="dk1"/>
              </a:buClr>
              <a:buSzPct val="29484"/>
              <a:buFont typeface="Arial"/>
              <a:buNone/>
            </a:pPr>
            <a:endParaRPr sz="3730" b="1" dirty="0">
              <a:solidFill>
                <a:schemeClr val="dk1"/>
              </a:solidFill>
            </a:endParaRPr>
          </a:p>
          <a:p>
            <a:pPr marL="0" lvl="0" indent="0" algn="l" rtl="0">
              <a:spcBef>
                <a:spcPts val="0"/>
              </a:spcBef>
              <a:spcAft>
                <a:spcPts val="0"/>
              </a:spcAft>
              <a:buClr>
                <a:schemeClr val="dk1"/>
              </a:buClr>
              <a:buSzPct val="29484"/>
              <a:buFont typeface="Arial"/>
              <a:buNone/>
            </a:pPr>
            <a:endParaRPr sz="3730" b="1" dirty="0">
              <a:solidFill>
                <a:schemeClr val="dk1"/>
              </a:solidFill>
            </a:endParaRPr>
          </a:p>
          <a:p>
            <a:pPr marL="0" lvl="0" indent="0" algn="l" rtl="0">
              <a:spcBef>
                <a:spcPts val="0"/>
              </a:spcBef>
              <a:spcAft>
                <a:spcPts val="0"/>
              </a:spcAft>
              <a:buClr>
                <a:schemeClr val="dk1"/>
              </a:buClr>
              <a:buSzPct val="29484"/>
              <a:buFont typeface="Arial"/>
              <a:buNone/>
            </a:pPr>
            <a:endParaRPr sz="3730" b="1" dirty="0">
              <a:solidFill>
                <a:schemeClr val="dk1"/>
              </a:solidFill>
            </a:endParaRPr>
          </a:p>
          <a:p>
            <a:pPr marL="0" lvl="0" indent="0" algn="l" rtl="0">
              <a:spcBef>
                <a:spcPts val="0"/>
              </a:spcBef>
              <a:spcAft>
                <a:spcPts val="0"/>
              </a:spcAft>
              <a:buClr>
                <a:schemeClr val="dk1"/>
              </a:buClr>
              <a:buSzPts val="275"/>
              <a:buFont typeface="Arial"/>
              <a:buNone/>
            </a:pPr>
            <a:r>
              <a:rPr lang="en-GB" sz="5600" b="1" dirty="0">
                <a:solidFill>
                  <a:schemeClr val="dk1"/>
                </a:solidFill>
              </a:rPr>
              <a:t>Emma Mc Manus				 Dr Rachel Tolfree	</a:t>
            </a:r>
            <a:endParaRPr sz="5600" b="1" dirty="0">
              <a:solidFill>
                <a:schemeClr val="dk1"/>
              </a:solidFill>
            </a:endParaRPr>
          </a:p>
          <a:p>
            <a:pPr marL="0" lvl="0" indent="0" algn="l" rtl="0">
              <a:spcBef>
                <a:spcPts val="0"/>
              </a:spcBef>
              <a:spcAft>
                <a:spcPts val="0"/>
              </a:spcAft>
              <a:buClr>
                <a:schemeClr val="dk1"/>
              </a:buClr>
              <a:buSzPts val="275"/>
              <a:buFont typeface="Arial"/>
              <a:buNone/>
            </a:pPr>
            <a:r>
              <a:rPr lang="en-GB" sz="5600" b="1" dirty="0">
                <a:solidFill>
                  <a:schemeClr val="dk1"/>
                </a:solidFill>
              </a:rPr>
              <a:t>Intervention officer				 Clinical Psychologist</a:t>
            </a:r>
            <a:endParaRPr sz="5600" b="1" dirty="0">
              <a:solidFill>
                <a:schemeClr val="dk1"/>
              </a:solidFill>
            </a:endParaRPr>
          </a:p>
          <a:p>
            <a:pPr marL="0" indent="0" algn="l">
              <a:lnSpc>
                <a:spcPct val="115000"/>
              </a:lnSpc>
              <a:buClr>
                <a:schemeClr val="dk1"/>
              </a:buClr>
              <a:buSzPts val="275"/>
            </a:pPr>
            <a:r>
              <a:rPr lang="en-GB" sz="5600" b="1" u="sng" dirty="0">
                <a:solidFill>
                  <a:srgbClr val="0000FF"/>
                </a:solidFill>
              </a:rPr>
              <a:t>Domestic Abuse Intervention Service</a:t>
            </a:r>
            <a:r>
              <a:rPr lang="en-GB" sz="5600" b="1" dirty="0">
                <a:solidFill>
                  <a:srgbClr val="0000FF"/>
                </a:solidFill>
              </a:rPr>
              <a:t>		 </a:t>
            </a:r>
            <a:r>
              <a:rPr lang="en-GB" sz="5600" b="1" dirty="0">
                <a:solidFill>
                  <a:schemeClr val="tx1"/>
                </a:solidFill>
              </a:rPr>
              <a:t>City &amp; Hackney Centre for Mental Health</a:t>
            </a:r>
            <a:endParaRPr sz="5600" b="1" dirty="0">
              <a:solidFill>
                <a:schemeClr val="tx1"/>
              </a:solidFill>
            </a:endParaRPr>
          </a:p>
          <a:p>
            <a:pPr marL="0" lvl="0" indent="0" algn="l" rtl="0">
              <a:lnSpc>
                <a:spcPct val="115000"/>
              </a:lnSpc>
              <a:spcBef>
                <a:spcPts val="0"/>
              </a:spcBef>
              <a:spcAft>
                <a:spcPts val="0"/>
              </a:spcAft>
              <a:buClr>
                <a:schemeClr val="dk1"/>
              </a:buClr>
              <a:buSzPts val="275"/>
              <a:buFont typeface="Arial"/>
              <a:buNone/>
            </a:pPr>
            <a:r>
              <a:rPr lang="en-GB" sz="5600" b="1" u="sng" dirty="0">
                <a:solidFill>
                  <a:srgbClr val="0000FF"/>
                </a:solidFill>
                <a:hlinkClick r:id="rId3">
                  <a:extLst>
                    <a:ext uri="{A12FA001-AC4F-418D-AE19-62706E023703}">
                      <ahyp:hlinkClr xmlns:ahyp="http://schemas.microsoft.com/office/drawing/2018/hyperlinkcolor" val="tx"/>
                    </a:ext>
                  </a:extLst>
                </a:hlinkClick>
              </a:rPr>
              <a:t>dais@hackney.gov.uk  </a:t>
            </a:r>
            <a:endParaRPr sz="5600" b="1" dirty="0">
              <a:solidFill>
                <a:srgbClr val="0000FF"/>
              </a:solidFill>
            </a:endParaRPr>
          </a:p>
          <a:p>
            <a:pPr marL="0" lvl="0" indent="0" algn="l" rtl="0">
              <a:lnSpc>
                <a:spcPct val="115000"/>
              </a:lnSpc>
              <a:spcBef>
                <a:spcPts val="0"/>
              </a:spcBef>
              <a:spcAft>
                <a:spcPts val="0"/>
              </a:spcAft>
              <a:buClr>
                <a:schemeClr val="dk1"/>
              </a:buClr>
              <a:buSzPts val="275"/>
              <a:buFont typeface="Arial"/>
              <a:buNone/>
            </a:pPr>
            <a:r>
              <a:rPr lang="en-GB" sz="5600" b="1" dirty="0">
                <a:solidFill>
                  <a:schemeClr val="dk1"/>
                </a:solidFill>
              </a:rPr>
              <a:t>020 8356 4458 / 4459</a:t>
            </a:r>
            <a:endParaRPr sz="5600" b="1" dirty="0">
              <a:solidFill>
                <a:schemeClr val="dk1"/>
              </a:solidFill>
            </a:endParaRPr>
          </a:p>
          <a:p>
            <a:pPr marL="0" lvl="0" indent="0" algn="l" rtl="0">
              <a:spcBef>
                <a:spcPts val="0"/>
              </a:spcBef>
              <a:spcAft>
                <a:spcPts val="0"/>
              </a:spcAft>
              <a:buClr>
                <a:schemeClr val="dk1"/>
              </a:buClr>
              <a:buSzPts val="275"/>
              <a:buFont typeface="Arial"/>
              <a:buNone/>
            </a:pPr>
            <a:endParaRPr sz="5600" dirty="0"/>
          </a:p>
        </p:txBody>
      </p:sp>
      <p:pic>
        <p:nvPicPr>
          <p:cNvPr id="77" name="Google Shape;77;p16"/>
          <p:cNvPicPr preferRelativeResize="0"/>
          <p:nvPr/>
        </p:nvPicPr>
        <p:blipFill>
          <a:blip r:embed="rId4">
            <a:alphaModFix/>
          </a:blip>
          <a:stretch>
            <a:fillRect/>
          </a:stretch>
        </p:blipFill>
        <p:spPr>
          <a:xfrm>
            <a:off x="6491150" y="4320800"/>
            <a:ext cx="2652850" cy="8227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43"/>
        <p:cNvGrpSpPr/>
        <p:nvPr/>
      </p:nvGrpSpPr>
      <p:grpSpPr>
        <a:xfrm>
          <a:off x="0" y="0"/>
          <a:ext cx="0" cy="0"/>
          <a:chOff x="0" y="0"/>
          <a:chExt cx="0" cy="0"/>
        </a:xfrm>
      </p:grpSpPr>
      <p:sp>
        <p:nvSpPr>
          <p:cNvPr id="144" name="Google Shape;144;p25"/>
          <p:cNvSpPr txBox="1">
            <a:spLocks noGrp="1"/>
          </p:cNvSpPr>
          <p:nvPr>
            <p:ph type="title"/>
          </p:nvPr>
        </p:nvSpPr>
        <p:spPr>
          <a:xfrm>
            <a:off x="0" y="0"/>
            <a:ext cx="9144000" cy="572700"/>
          </a:xfrm>
          <a:prstGeom prst="rect">
            <a:avLst/>
          </a:prstGeom>
        </p:spPr>
        <p:txBody>
          <a:bodyPr spcFirstLastPara="1" wrap="square" lIns="91425" tIns="91425" rIns="91425" bIns="91425" anchor="t" anchorCtr="0">
            <a:normAutofit/>
          </a:bodyPr>
          <a:lstStyle/>
          <a:p>
            <a:pPr marL="457200" lvl="0" indent="0" algn="l" rtl="0">
              <a:spcBef>
                <a:spcPts val="0"/>
              </a:spcBef>
              <a:spcAft>
                <a:spcPts val="0"/>
              </a:spcAft>
              <a:buNone/>
            </a:pPr>
            <a:r>
              <a:rPr lang="en-GB" sz="2400" b="1">
                <a:solidFill>
                  <a:srgbClr val="FF0000"/>
                </a:solidFill>
              </a:rPr>
              <a:t>R</a:t>
            </a:r>
            <a:r>
              <a:rPr lang="en-GB" sz="2400" b="1">
                <a:solidFill>
                  <a:srgbClr val="000000"/>
                </a:solidFill>
              </a:rPr>
              <a:t>espond</a:t>
            </a:r>
            <a:endParaRPr sz="2400" b="1">
              <a:solidFill>
                <a:srgbClr val="000000"/>
              </a:solidFill>
            </a:endParaRPr>
          </a:p>
        </p:txBody>
      </p:sp>
      <p:sp>
        <p:nvSpPr>
          <p:cNvPr id="145" name="Google Shape;145;p25"/>
          <p:cNvSpPr txBox="1">
            <a:spLocks noGrp="1"/>
          </p:cNvSpPr>
          <p:nvPr>
            <p:ph type="body" idx="1"/>
          </p:nvPr>
        </p:nvSpPr>
        <p:spPr>
          <a:xfrm>
            <a:off x="250900" y="723750"/>
            <a:ext cx="3402000" cy="4274400"/>
          </a:xfrm>
          <a:prstGeom prst="rect">
            <a:avLst/>
          </a:prstGeom>
          <a:ln w="19050" cap="flat" cmpd="sng">
            <a:solidFill>
              <a:srgbClr val="84BD00"/>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200" b="1">
                <a:solidFill>
                  <a:schemeClr val="dk1"/>
                </a:solidFill>
              </a:rPr>
              <a:t>Respond </a:t>
            </a:r>
            <a:endParaRPr sz="1200" b="1">
              <a:solidFill>
                <a:schemeClr val="dk1"/>
              </a:solidFill>
            </a:endParaRPr>
          </a:p>
          <a:p>
            <a:pPr marL="0" lvl="0" indent="0" algn="l" rtl="0">
              <a:lnSpc>
                <a:spcPct val="100000"/>
              </a:lnSpc>
              <a:spcBef>
                <a:spcPts val="0"/>
              </a:spcBef>
              <a:spcAft>
                <a:spcPts val="0"/>
              </a:spcAft>
              <a:buNone/>
            </a:pPr>
            <a:endParaRPr sz="1200" b="1">
              <a:solidFill>
                <a:schemeClr val="dk1"/>
              </a:solidFill>
            </a:endParaRPr>
          </a:p>
          <a:p>
            <a:pPr marL="457200" lvl="0" indent="-304800" algn="l" rtl="0">
              <a:lnSpc>
                <a:spcPct val="100000"/>
              </a:lnSpc>
              <a:spcBef>
                <a:spcPts val="0"/>
              </a:spcBef>
              <a:spcAft>
                <a:spcPts val="0"/>
              </a:spcAft>
              <a:buClr>
                <a:schemeClr val="dk1"/>
              </a:buClr>
              <a:buSzPts val="1200"/>
              <a:buChar char="❖"/>
            </a:pPr>
            <a:r>
              <a:rPr lang="en-GB" sz="1200">
                <a:solidFill>
                  <a:schemeClr val="dk1"/>
                </a:solidFill>
              </a:rPr>
              <a:t>Be clear the victim is not to blame for the perpetrator’s behaviour </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Don’t ask for proof of abuse </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Don't push your opinions on what they should do i.e. to leave</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Don’t involve the perpetrator in discussions</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Make sure you know a safe way or time for the victim/survivor to discuss again either with you or the specialist professional you will be referring to</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Be clear on confidentiality and sharing information</a:t>
            </a:r>
            <a:endParaRPr sz="1200">
              <a:solidFill>
                <a:schemeClr val="dk1"/>
              </a:solidFill>
            </a:endParaRPr>
          </a:p>
          <a:p>
            <a:pPr marL="457200" lvl="0" indent="-304800" algn="l" rtl="0">
              <a:spcBef>
                <a:spcPts val="0"/>
              </a:spcBef>
              <a:spcAft>
                <a:spcPts val="0"/>
              </a:spcAft>
              <a:buClr>
                <a:schemeClr val="dk1"/>
              </a:buClr>
              <a:buSzPts val="1200"/>
              <a:buChar char="❖"/>
            </a:pPr>
            <a:r>
              <a:rPr lang="en-GB" sz="1200">
                <a:solidFill>
                  <a:schemeClr val="dk1"/>
                </a:solidFill>
              </a:rPr>
              <a:t>Ask if they feel safe to go home/stay home</a:t>
            </a:r>
            <a:endParaRPr sz="1200">
              <a:solidFill>
                <a:schemeClr val="dk1"/>
              </a:solidFill>
            </a:endParaRPr>
          </a:p>
          <a:p>
            <a:pPr marL="457200" lvl="0" indent="-304800" algn="l" rtl="0">
              <a:spcBef>
                <a:spcPts val="0"/>
              </a:spcBef>
              <a:spcAft>
                <a:spcPts val="0"/>
              </a:spcAft>
              <a:buClr>
                <a:srgbClr val="000000"/>
              </a:buClr>
              <a:buSzPts val="1200"/>
              <a:buChar char="❖"/>
            </a:pPr>
            <a:r>
              <a:rPr lang="en-GB" sz="1200">
                <a:solidFill>
                  <a:srgbClr val="000000"/>
                </a:solidFill>
              </a:rPr>
              <a:t>Take advice if necessary e.g. from DAIS if needed</a:t>
            </a:r>
            <a:endParaRPr sz="1200">
              <a:solidFill>
                <a:srgbClr val="000000"/>
              </a:solidFill>
            </a:endParaRPr>
          </a:p>
          <a:p>
            <a:pPr marL="457200" lvl="0" indent="-304800" algn="l" rtl="0">
              <a:spcBef>
                <a:spcPts val="0"/>
              </a:spcBef>
              <a:spcAft>
                <a:spcPts val="0"/>
              </a:spcAft>
              <a:buClr>
                <a:srgbClr val="000000"/>
              </a:buClr>
              <a:buSzPts val="1200"/>
              <a:buChar char="❖"/>
            </a:pPr>
            <a:r>
              <a:rPr lang="en-GB" sz="1200">
                <a:solidFill>
                  <a:srgbClr val="000000"/>
                </a:solidFill>
              </a:rPr>
              <a:t>Call police 999 in an emergency </a:t>
            </a:r>
            <a:endParaRPr sz="1200">
              <a:solidFill>
                <a:srgbClr val="000000"/>
              </a:solidFill>
            </a:endParaRPr>
          </a:p>
          <a:p>
            <a:pPr marL="457200" lvl="0" indent="0" algn="l" rtl="0">
              <a:spcBef>
                <a:spcPts val="1200"/>
              </a:spcBef>
              <a:spcAft>
                <a:spcPts val="1200"/>
              </a:spcAft>
              <a:buNone/>
            </a:pPr>
            <a:endParaRPr sz="1200">
              <a:solidFill>
                <a:srgbClr val="000000"/>
              </a:solidFill>
            </a:endParaRPr>
          </a:p>
        </p:txBody>
      </p:sp>
      <p:pic>
        <p:nvPicPr>
          <p:cNvPr id="146" name="Google Shape;146;p25"/>
          <p:cNvPicPr preferRelativeResize="0"/>
          <p:nvPr/>
        </p:nvPicPr>
        <p:blipFill>
          <a:blip r:embed="rId3">
            <a:alphaModFix/>
          </a:blip>
          <a:stretch>
            <a:fillRect/>
          </a:stretch>
        </p:blipFill>
        <p:spPr>
          <a:xfrm>
            <a:off x="6898850" y="4447225"/>
            <a:ext cx="2245150" cy="696275"/>
          </a:xfrm>
          <a:prstGeom prst="rect">
            <a:avLst/>
          </a:prstGeom>
          <a:noFill/>
          <a:ln>
            <a:noFill/>
          </a:ln>
        </p:spPr>
      </p:pic>
      <p:sp>
        <p:nvSpPr>
          <p:cNvPr id="147" name="Google Shape;147;p25"/>
          <p:cNvSpPr/>
          <p:nvPr/>
        </p:nvSpPr>
        <p:spPr>
          <a:xfrm>
            <a:off x="3935525" y="377525"/>
            <a:ext cx="1940400" cy="1366200"/>
          </a:xfrm>
          <a:prstGeom prst="wedgeEllipseCallout">
            <a:avLst>
              <a:gd name="adj1" fmla="val -20833"/>
              <a:gd name="adj2" fmla="val 62500"/>
            </a:avLst>
          </a:prstGeom>
          <a:solidFill>
            <a:srgbClr val="B6D7A8"/>
          </a:solidFill>
          <a:ln w="19050" cap="flat"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The abuse is not your fault</a:t>
            </a:r>
            <a:endParaRPr/>
          </a:p>
        </p:txBody>
      </p:sp>
      <p:sp>
        <p:nvSpPr>
          <p:cNvPr id="148" name="Google Shape;148;p25"/>
          <p:cNvSpPr/>
          <p:nvPr/>
        </p:nvSpPr>
        <p:spPr>
          <a:xfrm>
            <a:off x="7177750" y="511625"/>
            <a:ext cx="1848300" cy="1232100"/>
          </a:xfrm>
          <a:prstGeom prst="wedgeEllipseCallout">
            <a:avLst>
              <a:gd name="adj1" fmla="val -20833"/>
              <a:gd name="adj2" fmla="val 62500"/>
            </a:avLst>
          </a:prstGeom>
          <a:solidFill>
            <a:srgbClr val="B6D7A8"/>
          </a:solidFill>
          <a:ln w="19050" cap="flat"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We believe you </a:t>
            </a:r>
            <a:endParaRPr/>
          </a:p>
        </p:txBody>
      </p:sp>
      <p:sp>
        <p:nvSpPr>
          <p:cNvPr id="149" name="Google Shape;149;p25"/>
          <p:cNvSpPr/>
          <p:nvPr/>
        </p:nvSpPr>
        <p:spPr>
          <a:xfrm>
            <a:off x="3816275" y="2774575"/>
            <a:ext cx="2178900" cy="1366200"/>
          </a:xfrm>
          <a:prstGeom prst="wedgeEllipseCallout">
            <a:avLst>
              <a:gd name="adj1" fmla="val -20833"/>
              <a:gd name="adj2" fmla="val 62500"/>
            </a:avLst>
          </a:prstGeom>
          <a:solidFill>
            <a:srgbClr val="B6D7A8"/>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What's being done to you is abuse and it is not okay </a:t>
            </a:r>
            <a:endParaRPr/>
          </a:p>
        </p:txBody>
      </p:sp>
      <p:sp>
        <p:nvSpPr>
          <p:cNvPr id="150" name="Google Shape;150;p25"/>
          <p:cNvSpPr/>
          <p:nvPr/>
        </p:nvSpPr>
        <p:spPr>
          <a:xfrm>
            <a:off x="6546225" y="2576050"/>
            <a:ext cx="2178900" cy="1366200"/>
          </a:xfrm>
          <a:prstGeom prst="wedgeEllipseCallout">
            <a:avLst>
              <a:gd name="adj1" fmla="val -20833"/>
              <a:gd name="adj2" fmla="val 62500"/>
            </a:avLst>
          </a:prstGeom>
          <a:solidFill>
            <a:srgbClr val="B6D7A8"/>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Support is available for you, would you like me to make a referral? </a:t>
            </a:r>
            <a:endParaRPr/>
          </a:p>
        </p:txBody>
      </p:sp>
      <p:sp>
        <p:nvSpPr>
          <p:cNvPr id="151" name="Google Shape;151;p25"/>
          <p:cNvSpPr/>
          <p:nvPr/>
        </p:nvSpPr>
        <p:spPr>
          <a:xfrm>
            <a:off x="5386625" y="1408375"/>
            <a:ext cx="2017500" cy="1366200"/>
          </a:xfrm>
          <a:prstGeom prst="wedgeEllipseCallout">
            <a:avLst>
              <a:gd name="adj1" fmla="val -20833"/>
              <a:gd name="adj2" fmla="val 62500"/>
            </a:avLst>
          </a:prstGeom>
          <a:solidFill>
            <a:srgbClr val="B6D7A8"/>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a:t>I am so sorry you have experienced this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45"/>
                                        </p:tgtEl>
                                        <p:attrNameLst>
                                          <p:attrName>style.visibility</p:attrName>
                                        </p:attrNameLst>
                                      </p:cBhvr>
                                      <p:to>
                                        <p:strVal val="visible"/>
                                      </p:to>
                                    </p:set>
                                    <p:anim calcmode="lin" valueType="num">
                                      <p:cBhvr additive="base">
                                        <p:cTn id="7" dur="1000"/>
                                        <p:tgtEl>
                                          <p:spTgt spid="145"/>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7"/>
                                        </p:tgtEl>
                                        <p:attrNameLst>
                                          <p:attrName>style.visibility</p:attrName>
                                        </p:attrNameLst>
                                      </p:cBhvr>
                                      <p:to>
                                        <p:strVal val="visible"/>
                                      </p:to>
                                    </p:set>
                                    <p:animEffect transition="in" filter="fade">
                                      <p:cBhvr>
                                        <p:cTn id="12" dur="1000"/>
                                        <p:tgtEl>
                                          <p:spTgt spid="147"/>
                                        </p:tgtEl>
                                      </p:cBhvr>
                                    </p:animEffect>
                                  </p:childTnLst>
                                </p:cTn>
                              </p:par>
                              <p:par>
                                <p:cTn id="13" presetID="10" presetClass="entr" presetSubtype="0" fill="hold" nodeType="withEffect">
                                  <p:stCondLst>
                                    <p:cond delay="0"/>
                                  </p:stCondLst>
                                  <p:childTnLst>
                                    <p:set>
                                      <p:cBhvr>
                                        <p:cTn id="14" dur="1" fill="hold">
                                          <p:stCondLst>
                                            <p:cond delay="0"/>
                                          </p:stCondLst>
                                        </p:cTn>
                                        <p:tgtEl>
                                          <p:spTgt spid="148"/>
                                        </p:tgtEl>
                                        <p:attrNameLst>
                                          <p:attrName>style.visibility</p:attrName>
                                        </p:attrNameLst>
                                      </p:cBhvr>
                                      <p:to>
                                        <p:strVal val="visible"/>
                                      </p:to>
                                    </p:set>
                                    <p:animEffect transition="in" filter="fade">
                                      <p:cBhvr>
                                        <p:cTn id="15" dur="1000"/>
                                        <p:tgtEl>
                                          <p:spTgt spid="148"/>
                                        </p:tgtEl>
                                      </p:cBhvr>
                                    </p:animEffect>
                                  </p:childTnLst>
                                </p:cTn>
                              </p:par>
                              <p:par>
                                <p:cTn id="16" presetID="10" presetClass="entr" presetSubtype="0" fill="hold" nodeType="withEffect">
                                  <p:stCondLst>
                                    <p:cond delay="0"/>
                                  </p:stCondLst>
                                  <p:childTnLst>
                                    <p:set>
                                      <p:cBhvr>
                                        <p:cTn id="17" dur="1" fill="hold">
                                          <p:stCondLst>
                                            <p:cond delay="0"/>
                                          </p:stCondLst>
                                        </p:cTn>
                                        <p:tgtEl>
                                          <p:spTgt spid="149"/>
                                        </p:tgtEl>
                                        <p:attrNameLst>
                                          <p:attrName>style.visibility</p:attrName>
                                        </p:attrNameLst>
                                      </p:cBhvr>
                                      <p:to>
                                        <p:strVal val="visible"/>
                                      </p:to>
                                    </p:set>
                                    <p:animEffect transition="in" filter="fade">
                                      <p:cBhvr>
                                        <p:cTn id="18" dur="1000"/>
                                        <p:tgtEl>
                                          <p:spTgt spid="149"/>
                                        </p:tgtEl>
                                      </p:cBhvr>
                                    </p:animEffect>
                                  </p:childTnLst>
                                </p:cTn>
                              </p:par>
                              <p:par>
                                <p:cTn id="19" presetID="10" presetClass="entr" presetSubtype="0" fill="hold" nodeType="withEffect">
                                  <p:stCondLst>
                                    <p:cond delay="0"/>
                                  </p:stCondLst>
                                  <p:childTnLst>
                                    <p:set>
                                      <p:cBhvr>
                                        <p:cTn id="20" dur="1" fill="hold">
                                          <p:stCondLst>
                                            <p:cond delay="0"/>
                                          </p:stCondLst>
                                        </p:cTn>
                                        <p:tgtEl>
                                          <p:spTgt spid="151"/>
                                        </p:tgtEl>
                                        <p:attrNameLst>
                                          <p:attrName>style.visibility</p:attrName>
                                        </p:attrNameLst>
                                      </p:cBhvr>
                                      <p:to>
                                        <p:strVal val="visible"/>
                                      </p:to>
                                    </p:set>
                                    <p:animEffect transition="in" filter="fade">
                                      <p:cBhvr>
                                        <p:cTn id="21" dur="1000"/>
                                        <p:tgtEl>
                                          <p:spTgt spid="151"/>
                                        </p:tgtEl>
                                      </p:cBhvr>
                                    </p:animEffect>
                                  </p:childTnLst>
                                </p:cTn>
                              </p:par>
                              <p:par>
                                <p:cTn id="22" presetID="10" presetClass="entr" presetSubtype="0" fill="hold" nodeType="withEffect">
                                  <p:stCondLst>
                                    <p:cond delay="0"/>
                                  </p:stCondLst>
                                  <p:childTnLst>
                                    <p:set>
                                      <p:cBhvr>
                                        <p:cTn id="23" dur="1" fill="hold">
                                          <p:stCondLst>
                                            <p:cond delay="0"/>
                                          </p:stCondLst>
                                        </p:cTn>
                                        <p:tgtEl>
                                          <p:spTgt spid="150"/>
                                        </p:tgtEl>
                                        <p:attrNameLst>
                                          <p:attrName>style.visibility</p:attrName>
                                        </p:attrNameLst>
                                      </p:cBhvr>
                                      <p:to>
                                        <p:strVal val="visible"/>
                                      </p:to>
                                    </p:set>
                                    <p:animEffect transition="in" filter="fade">
                                      <p:cBhvr>
                                        <p:cTn id="24"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55"/>
        <p:cNvGrpSpPr/>
        <p:nvPr/>
      </p:nvGrpSpPr>
      <p:grpSpPr>
        <a:xfrm>
          <a:off x="0" y="0"/>
          <a:ext cx="0" cy="0"/>
          <a:chOff x="0" y="0"/>
          <a:chExt cx="0" cy="0"/>
        </a:xfrm>
      </p:grpSpPr>
      <p:sp>
        <p:nvSpPr>
          <p:cNvPr id="156" name="Google Shape;156;p26"/>
          <p:cNvSpPr txBox="1">
            <a:spLocks noGrp="1"/>
          </p:cNvSpPr>
          <p:nvPr>
            <p:ph type="title"/>
          </p:nvPr>
        </p:nvSpPr>
        <p:spPr>
          <a:xfrm>
            <a:off x="124550" y="0"/>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400" b="1">
                <a:solidFill>
                  <a:srgbClr val="FF0000"/>
                </a:solidFill>
              </a:rPr>
              <a:t>R</a:t>
            </a:r>
            <a:r>
              <a:rPr lang="en-GB" sz="2400" b="1">
                <a:solidFill>
                  <a:srgbClr val="000000"/>
                </a:solidFill>
              </a:rPr>
              <a:t>efer, </a:t>
            </a:r>
            <a:r>
              <a:rPr lang="en-GB" sz="2400" b="1">
                <a:solidFill>
                  <a:srgbClr val="FF0000"/>
                </a:solidFill>
              </a:rPr>
              <a:t>R</a:t>
            </a:r>
            <a:r>
              <a:rPr lang="en-GB" sz="2400" b="1">
                <a:solidFill>
                  <a:srgbClr val="000000"/>
                </a:solidFill>
              </a:rPr>
              <a:t>ecord</a:t>
            </a:r>
            <a:endParaRPr sz="2400" b="1">
              <a:solidFill>
                <a:srgbClr val="000000"/>
              </a:solidFill>
            </a:endParaRPr>
          </a:p>
        </p:txBody>
      </p:sp>
      <p:pic>
        <p:nvPicPr>
          <p:cNvPr id="157" name="Google Shape;157;p26"/>
          <p:cNvPicPr preferRelativeResize="0"/>
          <p:nvPr/>
        </p:nvPicPr>
        <p:blipFill>
          <a:blip r:embed="rId3">
            <a:alphaModFix/>
          </a:blip>
          <a:stretch>
            <a:fillRect/>
          </a:stretch>
        </p:blipFill>
        <p:spPr>
          <a:xfrm>
            <a:off x="6898850" y="4447225"/>
            <a:ext cx="2245150" cy="696275"/>
          </a:xfrm>
          <a:prstGeom prst="rect">
            <a:avLst/>
          </a:prstGeom>
          <a:noFill/>
          <a:ln>
            <a:noFill/>
          </a:ln>
        </p:spPr>
      </p:pic>
      <p:sp>
        <p:nvSpPr>
          <p:cNvPr id="158" name="Google Shape;158;p26"/>
          <p:cNvSpPr txBox="1"/>
          <p:nvPr/>
        </p:nvSpPr>
        <p:spPr>
          <a:xfrm>
            <a:off x="5983650" y="873000"/>
            <a:ext cx="2858700" cy="25410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a:t>Record </a:t>
            </a:r>
            <a:endParaRPr sz="1100" b="1"/>
          </a:p>
          <a:p>
            <a:pPr marL="457200" lvl="0" indent="0" algn="l" rtl="0">
              <a:lnSpc>
                <a:spcPct val="115000"/>
              </a:lnSpc>
              <a:spcBef>
                <a:spcPts val="0"/>
              </a:spcBef>
              <a:spcAft>
                <a:spcPts val="0"/>
              </a:spcAft>
              <a:buNone/>
            </a:pPr>
            <a:endParaRPr sz="1100"/>
          </a:p>
          <a:p>
            <a:pPr marL="457200" lvl="0" indent="-298450" algn="l" rtl="0">
              <a:lnSpc>
                <a:spcPct val="115000"/>
              </a:lnSpc>
              <a:spcBef>
                <a:spcPts val="0"/>
              </a:spcBef>
              <a:spcAft>
                <a:spcPts val="0"/>
              </a:spcAft>
              <a:buSzPts val="1100"/>
              <a:buChar char="●"/>
            </a:pPr>
            <a:r>
              <a:rPr lang="en-GB" sz="1100">
                <a:solidFill>
                  <a:schemeClr val="dk1"/>
                </a:solidFill>
              </a:rPr>
              <a:t>Keep information confidential</a:t>
            </a:r>
            <a:r>
              <a:rPr lang="en-GB" sz="1100">
                <a:solidFill>
                  <a:schemeClr val="dk2"/>
                </a:solidFill>
              </a:rPr>
              <a:t> </a:t>
            </a:r>
            <a:endParaRPr sz="1100">
              <a:solidFill>
                <a:schemeClr val="dk1"/>
              </a:solidFill>
            </a:endParaRPr>
          </a:p>
          <a:p>
            <a:pPr marL="457200" lvl="0" indent="-298450" algn="l" rtl="0">
              <a:lnSpc>
                <a:spcPct val="115000"/>
              </a:lnSpc>
              <a:spcBef>
                <a:spcPts val="0"/>
              </a:spcBef>
              <a:spcAft>
                <a:spcPts val="0"/>
              </a:spcAft>
              <a:buClr>
                <a:schemeClr val="dk1"/>
              </a:buClr>
              <a:buSzPts val="1100"/>
              <a:buChar char="●"/>
            </a:pPr>
            <a:r>
              <a:rPr lang="en-GB" sz="1100">
                <a:solidFill>
                  <a:schemeClr val="dk1"/>
                </a:solidFill>
              </a:rPr>
              <a:t>Keep a record of what you’ve been told and the action you have taken.</a:t>
            </a:r>
            <a:endParaRPr sz="1100" b="1">
              <a:solidFill>
                <a:schemeClr val="dk1"/>
              </a:solidFill>
            </a:endParaRPr>
          </a:p>
          <a:p>
            <a:pPr marL="457200" lvl="0" indent="-298450" algn="l" rtl="0">
              <a:lnSpc>
                <a:spcPct val="115000"/>
              </a:lnSpc>
              <a:spcBef>
                <a:spcPts val="0"/>
              </a:spcBef>
              <a:spcAft>
                <a:spcPts val="0"/>
              </a:spcAft>
              <a:buClr>
                <a:schemeClr val="dk1"/>
              </a:buClr>
              <a:buSzPts val="1100"/>
              <a:buChar char="●"/>
            </a:pPr>
            <a:r>
              <a:rPr lang="en-GB" sz="1100">
                <a:solidFill>
                  <a:schemeClr val="dk1"/>
                </a:solidFill>
              </a:rPr>
              <a:t>Your agency’s records could be an exhibit and should be given to the police if there are criminal proceedings</a:t>
            </a:r>
            <a:endParaRPr sz="1100"/>
          </a:p>
        </p:txBody>
      </p:sp>
      <p:sp>
        <p:nvSpPr>
          <p:cNvPr id="159" name="Google Shape;159;p26"/>
          <p:cNvSpPr txBox="1"/>
          <p:nvPr/>
        </p:nvSpPr>
        <p:spPr>
          <a:xfrm>
            <a:off x="300525" y="677800"/>
            <a:ext cx="5533800" cy="4182600"/>
          </a:xfrm>
          <a:prstGeom prst="rect">
            <a:avLst/>
          </a:prstGeom>
          <a:noFill/>
          <a:ln w="19050"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u="sng">
                <a:solidFill>
                  <a:srgbClr val="FF0000"/>
                </a:solidFill>
              </a:rPr>
              <a:t>Share and gather information with professionals </a:t>
            </a:r>
            <a:endParaRPr sz="1100" b="1" u="sng">
              <a:solidFill>
                <a:srgbClr val="FF0000"/>
              </a:solidFill>
            </a:endParaRPr>
          </a:p>
          <a:p>
            <a:pPr marL="0" lvl="0" indent="0" algn="l" rtl="0">
              <a:spcBef>
                <a:spcPts val="0"/>
              </a:spcBef>
              <a:spcAft>
                <a:spcPts val="0"/>
              </a:spcAft>
              <a:buNone/>
            </a:pPr>
            <a:endParaRPr sz="1100" b="1"/>
          </a:p>
          <a:p>
            <a:pPr marL="0" lvl="0" indent="0" algn="l" rtl="0">
              <a:spcBef>
                <a:spcPts val="0"/>
              </a:spcBef>
              <a:spcAft>
                <a:spcPts val="0"/>
              </a:spcAft>
              <a:buNone/>
            </a:pPr>
            <a:r>
              <a:rPr lang="en-GB" sz="1100" b="1"/>
              <a:t>Refer to DAIS (Hackney)</a:t>
            </a:r>
            <a:endParaRPr sz="1300"/>
          </a:p>
          <a:p>
            <a:pPr marL="457200" lvl="0" indent="-298450" algn="l" rtl="0">
              <a:spcBef>
                <a:spcPts val="0"/>
              </a:spcBef>
              <a:spcAft>
                <a:spcPts val="0"/>
              </a:spcAft>
              <a:buSzPts val="1100"/>
              <a:buChar char="●"/>
            </a:pPr>
            <a:r>
              <a:rPr lang="en-GB" sz="1100"/>
              <a:t>Make a referral to DAIS via </a:t>
            </a:r>
            <a:r>
              <a:rPr lang="en-GB" sz="1100" u="sng">
                <a:solidFill>
                  <a:schemeClr val="hlink"/>
                </a:solidFill>
                <a:hlinkClick r:id="rId4"/>
              </a:rPr>
              <a:t>referral form</a:t>
            </a:r>
            <a:r>
              <a:rPr lang="en-GB" sz="1100"/>
              <a:t> and email to </a:t>
            </a:r>
            <a:r>
              <a:rPr lang="en-GB" sz="1100" u="sng">
                <a:solidFill>
                  <a:schemeClr val="hlink"/>
                </a:solidFill>
                <a:hlinkClick r:id="rId5"/>
              </a:rPr>
              <a:t>dais@hackney.gov.uk</a:t>
            </a:r>
            <a:r>
              <a:rPr lang="en-GB" sz="1100"/>
              <a:t>. </a:t>
            </a:r>
            <a:endParaRPr sz="1100"/>
          </a:p>
          <a:p>
            <a:pPr marL="457200" lvl="0" indent="-298450" algn="l" rtl="0">
              <a:spcBef>
                <a:spcPts val="0"/>
              </a:spcBef>
              <a:spcAft>
                <a:spcPts val="0"/>
              </a:spcAft>
              <a:buSzPts val="1100"/>
              <a:buChar char="●"/>
            </a:pPr>
            <a:r>
              <a:rPr lang="en-GB" sz="1100">
                <a:solidFill>
                  <a:schemeClr val="dk1"/>
                </a:solidFill>
              </a:rPr>
              <a:t>If you are unsure, contact DAIS duty line on </a:t>
            </a:r>
            <a:r>
              <a:rPr lang="en-GB" sz="1100">
                <a:solidFill>
                  <a:srgbClr val="0B0C0C"/>
                </a:solidFill>
              </a:rPr>
              <a:t>020 8356 4458, 020 8356 4459 or 0800 056 0905. </a:t>
            </a:r>
            <a:endParaRPr sz="1100"/>
          </a:p>
          <a:p>
            <a:pPr marL="0" lvl="0" indent="0" algn="l" rtl="0">
              <a:spcBef>
                <a:spcPts val="0"/>
              </a:spcBef>
              <a:spcAft>
                <a:spcPts val="0"/>
              </a:spcAft>
              <a:buNone/>
            </a:pPr>
            <a:endParaRPr sz="1100"/>
          </a:p>
          <a:p>
            <a:pPr marL="0" lvl="0" indent="0" algn="l" rtl="0">
              <a:spcBef>
                <a:spcPts val="0"/>
              </a:spcBef>
              <a:spcAft>
                <a:spcPts val="0"/>
              </a:spcAft>
              <a:buNone/>
            </a:pPr>
            <a:r>
              <a:rPr lang="en-GB" sz="1100" b="1"/>
              <a:t>Refer to MARAC </a:t>
            </a:r>
            <a:endParaRPr sz="1100"/>
          </a:p>
          <a:p>
            <a:pPr marL="0" lvl="0" indent="0" algn="l" rtl="0">
              <a:spcBef>
                <a:spcPts val="0"/>
              </a:spcBef>
              <a:spcAft>
                <a:spcPts val="0"/>
              </a:spcAft>
              <a:buNone/>
            </a:pPr>
            <a:r>
              <a:rPr lang="en-GB" sz="1100"/>
              <a:t>Make a MARAC (multi agency risk assessment conference) </a:t>
            </a:r>
            <a:r>
              <a:rPr lang="en-GB" sz="1100" u="sng">
                <a:solidFill>
                  <a:schemeClr val="hlink"/>
                </a:solidFill>
                <a:hlinkClick r:id="rId6"/>
              </a:rPr>
              <a:t>referral</a:t>
            </a:r>
            <a:r>
              <a:rPr lang="en-GB" sz="1100"/>
              <a:t> if the abuse is high risk. </a:t>
            </a:r>
            <a:endParaRPr sz="1100"/>
          </a:p>
          <a:p>
            <a:pPr marL="0" lvl="0" indent="0" algn="l" rtl="0">
              <a:spcBef>
                <a:spcPts val="0"/>
              </a:spcBef>
              <a:spcAft>
                <a:spcPts val="0"/>
              </a:spcAft>
              <a:buNone/>
            </a:pPr>
            <a:endParaRPr sz="1100"/>
          </a:p>
          <a:p>
            <a:pPr marL="457200" lvl="0" indent="-298450" algn="just" rtl="0">
              <a:spcBef>
                <a:spcPts val="0"/>
              </a:spcBef>
              <a:spcAft>
                <a:spcPts val="0"/>
              </a:spcAft>
              <a:buClr>
                <a:schemeClr val="dk1"/>
              </a:buClr>
              <a:buSzPts val="1100"/>
              <a:buChar char="●"/>
            </a:pPr>
            <a:r>
              <a:rPr lang="en-GB" sz="1100">
                <a:solidFill>
                  <a:schemeClr val="dk1"/>
                </a:solidFill>
              </a:rPr>
              <a:t>The MARAC is a fortnightly meeting attended by core agencies in the Borough to discuss all </a:t>
            </a:r>
            <a:r>
              <a:rPr lang="en-GB" sz="1100" b="1" u="sng">
                <a:solidFill>
                  <a:schemeClr val="dk1"/>
                </a:solidFill>
              </a:rPr>
              <a:t>high-risk </a:t>
            </a:r>
            <a:r>
              <a:rPr lang="en-GB" sz="1100">
                <a:solidFill>
                  <a:schemeClr val="dk1"/>
                </a:solidFill>
              </a:rPr>
              <a:t>cases of domestic abuse</a:t>
            </a:r>
            <a:endParaRPr sz="1100">
              <a:solidFill>
                <a:schemeClr val="dk1"/>
              </a:solidFill>
            </a:endParaRPr>
          </a:p>
          <a:p>
            <a:pPr marL="457200" lvl="0" indent="-298450" algn="just" rtl="0">
              <a:spcBef>
                <a:spcPts val="0"/>
              </a:spcBef>
              <a:spcAft>
                <a:spcPts val="0"/>
              </a:spcAft>
              <a:buClr>
                <a:schemeClr val="dk1"/>
              </a:buClr>
              <a:buSzPts val="1100"/>
              <a:buChar char="●"/>
            </a:pPr>
            <a:r>
              <a:rPr lang="en-GB" sz="1100">
                <a:solidFill>
                  <a:schemeClr val="dk1"/>
                </a:solidFill>
              </a:rPr>
              <a:t>Agencies share information and make plans to reduce risk through targeting the perpetrator and supporting the victim</a:t>
            </a:r>
            <a:endParaRPr sz="1100">
              <a:solidFill>
                <a:schemeClr val="dk1"/>
              </a:solidFill>
            </a:endParaRPr>
          </a:p>
          <a:p>
            <a:pPr marL="457200" lvl="0" indent="-298450" algn="just" rtl="0">
              <a:spcBef>
                <a:spcPts val="0"/>
              </a:spcBef>
              <a:spcAft>
                <a:spcPts val="0"/>
              </a:spcAft>
              <a:buClr>
                <a:schemeClr val="dk1"/>
              </a:buClr>
              <a:buSzPts val="1100"/>
              <a:buChar char="●"/>
            </a:pPr>
            <a:r>
              <a:rPr lang="en-GB" sz="1100">
                <a:solidFill>
                  <a:schemeClr val="dk1"/>
                </a:solidFill>
              </a:rPr>
              <a:t>Sharing information, targeting perpetrators and reducing risk should begin right away; </a:t>
            </a:r>
            <a:r>
              <a:rPr lang="en-GB" sz="1100" b="1">
                <a:solidFill>
                  <a:schemeClr val="dk1"/>
                </a:solidFill>
              </a:rPr>
              <a:t>do not wait </a:t>
            </a:r>
            <a:r>
              <a:rPr lang="en-GB" sz="1100">
                <a:solidFill>
                  <a:schemeClr val="dk1"/>
                </a:solidFill>
              </a:rPr>
              <a:t>for the MARAC meeting   </a:t>
            </a:r>
            <a:endParaRPr sz="1100">
              <a:solidFill>
                <a:schemeClr val="dk1"/>
              </a:solidFill>
            </a:endParaRPr>
          </a:p>
          <a:p>
            <a:pPr marL="0" lvl="0" indent="0" algn="just" rtl="0">
              <a:spcBef>
                <a:spcPts val="0"/>
              </a:spcBef>
              <a:spcAft>
                <a:spcPts val="0"/>
              </a:spcAft>
              <a:buNone/>
            </a:pPr>
            <a:endParaRPr sz="1100">
              <a:solidFill>
                <a:schemeClr val="dk1"/>
              </a:solidFill>
            </a:endParaRPr>
          </a:p>
          <a:p>
            <a:pPr marL="0" lvl="0" indent="0" algn="l" rtl="0">
              <a:spcBef>
                <a:spcPts val="0"/>
              </a:spcBef>
              <a:spcAft>
                <a:spcPts val="0"/>
              </a:spcAft>
              <a:buNone/>
            </a:pPr>
            <a:r>
              <a:rPr lang="en-GB" sz="1100" b="1">
                <a:solidFill>
                  <a:srgbClr val="FF0000"/>
                </a:solidFill>
              </a:rPr>
              <a:t>Follow your children and adult safeguarding procedures</a:t>
            </a:r>
            <a:endParaRPr sz="1100" b="1">
              <a:solidFill>
                <a:srgbClr val="FF0000"/>
              </a:solidFill>
            </a:endParaRPr>
          </a:p>
          <a:p>
            <a:pPr marL="0" lvl="0" indent="0" algn="l" rtl="0">
              <a:spcBef>
                <a:spcPts val="0"/>
              </a:spcBef>
              <a:spcAft>
                <a:spcPts val="0"/>
              </a:spcAft>
              <a:buNone/>
            </a:pPr>
            <a:endParaRPr sz="1100">
              <a:solidFill>
                <a:schemeClr val="dk1"/>
              </a:solidFill>
            </a:endParaRPr>
          </a:p>
          <a:p>
            <a:pPr marL="0" lvl="0" indent="0" algn="l" rtl="0">
              <a:spcBef>
                <a:spcPts val="0"/>
              </a:spcBef>
              <a:spcAft>
                <a:spcPts val="0"/>
              </a:spcAft>
              <a:buNone/>
            </a:pPr>
            <a:r>
              <a:rPr lang="en-GB" sz="1100" b="1">
                <a:solidFill>
                  <a:schemeClr val="dk1"/>
                </a:solidFill>
              </a:rPr>
              <a:t>Children</a:t>
            </a:r>
            <a:r>
              <a:rPr lang="en-GB" sz="1100">
                <a:solidFill>
                  <a:schemeClr val="dk1"/>
                </a:solidFill>
              </a:rPr>
              <a:t>: Refer to to </a:t>
            </a:r>
            <a:r>
              <a:rPr lang="en-GB" sz="1100" u="sng">
                <a:solidFill>
                  <a:schemeClr val="hlink"/>
                </a:solidFill>
                <a:hlinkClick r:id="rId7"/>
              </a:rPr>
              <a:t>MASH </a:t>
            </a:r>
            <a:r>
              <a:rPr lang="en-GB" sz="1100">
                <a:solidFill>
                  <a:schemeClr val="dk1"/>
                </a:solidFill>
              </a:rPr>
              <a:t>Multi Agency Safeguarding Hub. </a:t>
            </a:r>
            <a:endParaRPr sz="1100">
              <a:solidFill>
                <a:schemeClr val="dk1"/>
              </a:solidFill>
            </a:endParaRPr>
          </a:p>
          <a:p>
            <a:pPr marL="0" lvl="0" indent="0" algn="l" rtl="0">
              <a:spcBef>
                <a:spcPts val="0"/>
              </a:spcBef>
              <a:spcAft>
                <a:spcPts val="0"/>
              </a:spcAft>
              <a:buNone/>
            </a:pPr>
            <a:r>
              <a:rPr lang="en-GB" sz="1100" b="1">
                <a:solidFill>
                  <a:schemeClr val="dk1"/>
                </a:solidFill>
              </a:rPr>
              <a:t>Adults</a:t>
            </a:r>
            <a:r>
              <a:rPr lang="en-GB" sz="1100">
                <a:solidFill>
                  <a:schemeClr val="dk1"/>
                </a:solidFill>
              </a:rPr>
              <a:t>: Refer to adultprotection@hackney.gov.uk/ elft.safeguardingadults@nhs.net </a:t>
            </a:r>
            <a:endParaRPr sz="1100">
              <a:solidFill>
                <a:schemeClr val="dk1"/>
              </a:solidFill>
            </a:endParaRPr>
          </a:p>
          <a:p>
            <a:pPr marL="0" lvl="0" indent="0" algn="just" rtl="0">
              <a:spcBef>
                <a:spcPts val="0"/>
              </a:spcBef>
              <a:spcAft>
                <a:spcPts val="0"/>
              </a:spcAft>
              <a:buNone/>
            </a:pPr>
            <a:endParaRPr sz="1200" b="1">
              <a:solidFill>
                <a:schemeClr val="dk1"/>
              </a:solidFill>
            </a:endParaRPr>
          </a:p>
          <a:p>
            <a:pPr marL="0" lvl="0" indent="0" algn="just" rtl="0">
              <a:spcBef>
                <a:spcPts val="0"/>
              </a:spcBef>
              <a:spcAft>
                <a:spcPts val="0"/>
              </a:spcAft>
              <a:buNone/>
            </a:pPr>
            <a:endParaRPr sz="1200" b="1">
              <a:solidFill>
                <a:schemeClr val="dk1"/>
              </a:solidFill>
            </a:endParaRPr>
          </a:p>
          <a:p>
            <a:pPr marL="0" lvl="0" indent="0" algn="just" rtl="0">
              <a:spcBef>
                <a:spcPts val="0"/>
              </a:spcBef>
              <a:spcAft>
                <a:spcPts val="0"/>
              </a:spcAft>
              <a:buNone/>
            </a:pPr>
            <a:endParaRPr sz="1200" b="1">
              <a:solidFill>
                <a:schemeClr val="dk1"/>
              </a:solidFill>
            </a:endParaRPr>
          </a:p>
          <a:p>
            <a:pPr marL="0" lvl="0" indent="0" algn="l" rtl="0">
              <a:spcBef>
                <a:spcPts val="0"/>
              </a:spcBef>
              <a:spcAft>
                <a:spcPts val="0"/>
              </a:spcAft>
              <a:buNone/>
            </a:pPr>
            <a:endParaRPr sz="1200">
              <a:solidFill>
                <a:srgbClr val="0B0C0C"/>
              </a:solidFill>
            </a:endParaRPr>
          </a:p>
        </p:txBody>
      </p:sp>
      <p:sp>
        <p:nvSpPr>
          <p:cNvPr id="160" name="Google Shape;160;p26"/>
          <p:cNvSpPr/>
          <p:nvPr/>
        </p:nvSpPr>
        <p:spPr>
          <a:xfrm rot="849100">
            <a:off x="6228326" y="2904370"/>
            <a:ext cx="2564528" cy="1568360"/>
          </a:xfrm>
          <a:prstGeom prst="cloudCallout">
            <a:avLst>
              <a:gd name="adj1" fmla="val -51647"/>
              <a:gd name="adj2" fmla="val 71964"/>
            </a:avLst>
          </a:prstGeom>
          <a:solidFill>
            <a:srgbClr val="B6D7A8"/>
          </a:solidFill>
          <a:ln w="19050" cap="flat" cmpd="sng">
            <a:solidFill>
              <a:srgbClr val="0B0C0C"/>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GB" sz="1100"/>
              <a:t>Remember children are now victims if they see, hear or experience the effects of domestic abuse</a:t>
            </a:r>
            <a:endParaRPr sz="11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59"/>
                                        </p:tgtEl>
                                        <p:attrNameLst>
                                          <p:attrName>style.visibility</p:attrName>
                                        </p:attrNameLst>
                                      </p:cBhvr>
                                      <p:to>
                                        <p:strVal val="visible"/>
                                      </p:to>
                                    </p:set>
                                    <p:anim calcmode="lin" valueType="num">
                                      <p:cBhvr additive="base">
                                        <p:cTn id="7" dur="1000"/>
                                        <p:tgtEl>
                                          <p:spTgt spid="159"/>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0"/>
                                        </p:tgtEl>
                                        <p:attrNameLst>
                                          <p:attrName>style.visibility</p:attrName>
                                        </p:attrNameLst>
                                      </p:cBhvr>
                                      <p:to>
                                        <p:strVal val="visible"/>
                                      </p:to>
                                    </p:set>
                                    <p:animEffect transition="in" filter="fade">
                                      <p:cBhvr>
                                        <p:cTn id="12" dur="1000"/>
                                        <p:tgtEl>
                                          <p:spTgt spid="16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158"/>
                                        </p:tgtEl>
                                        <p:attrNameLst>
                                          <p:attrName>style.visibility</p:attrName>
                                        </p:attrNameLst>
                                      </p:cBhvr>
                                      <p:to>
                                        <p:strVal val="visible"/>
                                      </p:to>
                                    </p:set>
                                    <p:anim calcmode="lin" valueType="num">
                                      <p:cBhvr additive="base">
                                        <p:cTn id="17" dur="1000"/>
                                        <p:tgtEl>
                                          <p:spTgt spid="158"/>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64"/>
        <p:cNvGrpSpPr/>
        <p:nvPr/>
      </p:nvGrpSpPr>
      <p:grpSpPr>
        <a:xfrm>
          <a:off x="0" y="0"/>
          <a:ext cx="0" cy="0"/>
          <a:chOff x="0" y="0"/>
          <a:chExt cx="0" cy="0"/>
        </a:xfrm>
      </p:grpSpPr>
      <p:sp>
        <p:nvSpPr>
          <p:cNvPr id="165" name="Google Shape;165;p27"/>
          <p:cNvSpPr txBox="1">
            <a:spLocks noGrp="1"/>
          </p:cNvSpPr>
          <p:nvPr>
            <p:ph type="title"/>
          </p:nvPr>
        </p:nvSpPr>
        <p:spPr>
          <a:xfrm>
            <a:off x="311700" y="711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SzPct val="41250"/>
              <a:buNone/>
            </a:pPr>
            <a:r>
              <a:rPr lang="en-GB" sz="2400" b="1"/>
              <a:t>Hackney Domestic Abuse Intervention Service -  what we do</a:t>
            </a:r>
            <a:endParaRPr sz="2400" b="1"/>
          </a:p>
        </p:txBody>
      </p:sp>
      <p:pic>
        <p:nvPicPr>
          <p:cNvPr id="166" name="Google Shape;166;p27"/>
          <p:cNvPicPr preferRelativeResize="0"/>
          <p:nvPr/>
        </p:nvPicPr>
        <p:blipFill>
          <a:blip r:embed="rId3">
            <a:alphaModFix/>
          </a:blip>
          <a:stretch>
            <a:fillRect/>
          </a:stretch>
        </p:blipFill>
        <p:spPr>
          <a:xfrm>
            <a:off x="6512550" y="4327425"/>
            <a:ext cx="2631450" cy="816075"/>
          </a:xfrm>
          <a:prstGeom prst="rect">
            <a:avLst/>
          </a:prstGeom>
          <a:noFill/>
          <a:ln>
            <a:noFill/>
          </a:ln>
        </p:spPr>
      </p:pic>
      <p:sp>
        <p:nvSpPr>
          <p:cNvPr id="167" name="Google Shape;167;p27"/>
          <p:cNvSpPr/>
          <p:nvPr/>
        </p:nvSpPr>
        <p:spPr>
          <a:xfrm>
            <a:off x="772475" y="3092175"/>
            <a:ext cx="1650300" cy="1010700"/>
          </a:xfrm>
          <a:prstGeom prst="roundRect">
            <a:avLst>
              <a:gd name="adj" fmla="val 16667"/>
            </a:avLst>
          </a:prstGeom>
          <a:noFill/>
          <a:ln w="3810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700"/>
              <a:buFont typeface="Arial"/>
              <a:buNone/>
            </a:pPr>
            <a:r>
              <a:rPr lang="en-GB" sz="1200" b="1" i="0" u="none" strike="noStrike" cap="none">
                <a:solidFill>
                  <a:srgbClr val="000000"/>
                </a:solidFill>
                <a:latin typeface="Arial"/>
                <a:ea typeface="Arial"/>
                <a:cs typeface="Arial"/>
                <a:sym typeface="Arial"/>
              </a:rPr>
              <a:t>Exploring + pursuing legal and housing options &amp; signposting to solicitors</a:t>
            </a:r>
            <a:endParaRPr sz="1200" b="1" i="0" u="none" strike="noStrike" cap="none">
              <a:solidFill>
                <a:srgbClr val="000000"/>
              </a:solidFill>
              <a:latin typeface="Arial"/>
              <a:ea typeface="Arial"/>
              <a:cs typeface="Arial"/>
              <a:sym typeface="Arial"/>
            </a:endParaRPr>
          </a:p>
        </p:txBody>
      </p:sp>
      <p:sp>
        <p:nvSpPr>
          <p:cNvPr id="168" name="Google Shape;168;p27"/>
          <p:cNvSpPr/>
          <p:nvPr/>
        </p:nvSpPr>
        <p:spPr>
          <a:xfrm>
            <a:off x="772475" y="1004750"/>
            <a:ext cx="1732200" cy="973200"/>
          </a:xfrm>
          <a:prstGeom prst="roundRect">
            <a:avLst>
              <a:gd name="adj" fmla="val 16667"/>
            </a:avLst>
          </a:prstGeom>
          <a:noFill/>
          <a:ln w="38100" cap="flat"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700"/>
              <a:buFont typeface="Arial"/>
              <a:buNone/>
            </a:pPr>
            <a:r>
              <a:rPr lang="en-GB" sz="1200" b="1"/>
              <a:t>Intervention to reduce risk</a:t>
            </a:r>
            <a:endParaRPr sz="12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700"/>
              <a:buFont typeface="Arial"/>
              <a:buNone/>
            </a:pPr>
            <a:r>
              <a:rPr lang="en-GB" sz="1200" b="1" i="0" u="none" strike="noStrike" cap="none">
                <a:solidFill>
                  <a:srgbClr val="000000"/>
                </a:solidFill>
                <a:latin typeface="Arial"/>
                <a:ea typeface="Arial"/>
                <a:cs typeface="Arial"/>
                <a:sym typeface="Arial"/>
              </a:rPr>
              <a:t>(advocacy, liaison with professionals</a:t>
            </a:r>
            <a:r>
              <a:rPr lang="en-GB" sz="1200" b="1"/>
              <a:t>)</a:t>
            </a:r>
            <a:endParaRPr sz="1200" b="1" i="0" u="none" strike="noStrike" cap="none">
              <a:solidFill>
                <a:srgbClr val="000000"/>
              </a:solidFill>
              <a:latin typeface="Arial"/>
              <a:ea typeface="Arial"/>
              <a:cs typeface="Arial"/>
              <a:sym typeface="Arial"/>
            </a:endParaRPr>
          </a:p>
        </p:txBody>
      </p:sp>
      <p:sp>
        <p:nvSpPr>
          <p:cNvPr id="169" name="Google Shape;169;p27"/>
          <p:cNvSpPr/>
          <p:nvPr/>
        </p:nvSpPr>
        <p:spPr>
          <a:xfrm>
            <a:off x="6100600" y="1081225"/>
            <a:ext cx="1933500" cy="1010700"/>
          </a:xfrm>
          <a:prstGeom prst="roundRect">
            <a:avLst>
              <a:gd name="adj" fmla="val 16667"/>
            </a:avLst>
          </a:prstGeom>
          <a:noFill/>
          <a:ln w="38100" cap="flat"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500"/>
              <a:buFont typeface="Arial"/>
              <a:buNone/>
            </a:pPr>
            <a:r>
              <a:rPr lang="en-GB" sz="1200" b="1" i="0" u="none" strike="noStrike" cap="none">
                <a:solidFill>
                  <a:srgbClr val="000000"/>
                </a:solidFill>
                <a:latin typeface="Arial"/>
                <a:ea typeface="Arial"/>
                <a:cs typeface="Arial"/>
                <a:sym typeface="Arial"/>
              </a:rPr>
              <a:t>Emotional support</a:t>
            </a:r>
            <a:endParaRPr sz="12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500"/>
              <a:buFont typeface="Arial"/>
              <a:buNone/>
            </a:pPr>
            <a:r>
              <a:rPr lang="en-GB" sz="1200" b="1" i="0" u="none" strike="noStrike" cap="none">
                <a:solidFill>
                  <a:srgbClr val="000000"/>
                </a:solidFill>
                <a:latin typeface="Arial"/>
                <a:ea typeface="Arial"/>
                <a:cs typeface="Arial"/>
                <a:sym typeface="Arial"/>
              </a:rPr>
              <a:t>(signposting to counselling services)</a:t>
            </a:r>
            <a:endParaRPr sz="1200" b="1" i="0" u="none" strike="noStrike" cap="none">
              <a:solidFill>
                <a:srgbClr val="000000"/>
              </a:solidFill>
              <a:latin typeface="Arial"/>
              <a:ea typeface="Arial"/>
              <a:cs typeface="Arial"/>
              <a:sym typeface="Arial"/>
            </a:endParaRPr>
          </a:p>
        </p:txBody>
      </p:sp>
      <p:sp>
        <p:nvSpPr>
          <p:cNvPr id="170" name="Google Shape;170;p27"/>
          <p:cNvSpPr/>
          <p:nvPr/>
        </p:nvSpPr>
        <p:spPr>
          <a:xfrm>
            <a:off x="6178000" y="2961675"/>
            <a:ext cx="1856100" cy="973200"/>
          </a:xfrm>
          <a:prstGeom prst="roundRect">
            <a:avLst>
              <a:gd name="adj" fmla="val 16667"/>
            </a:avLst>
          </a:prstGeom>
          <a:noFill/>
          <a:ln w="38100" cap="flat" cmpd="sng">
            <a:solidFill>
              <a:srgbClr val="22222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en-GB" sz="1200" b="1"/>
              <a:t>Intervening with </a:t>
            </a:r>
            <a:r>
              <a:rPr lang="en-GB" sz="1200" b="1" i="0" u="none" strike="noStrike" cap="none">
                <a:solidFill>
                  <a:srgbClr val="000000"/>
                </a:solidFill>
                <a:latin typeface="Arial"/>
                <a:ea typeface="Arial"/>
                <a:cs typeface="Arial"/>
                <a:sym typeface="Arial"/>
              </a:rPr>
              <a:t> perpetrators </a:t>
            </a:r>
            <a:endParaRPr sz="1200" b="1" i="0" u="none" strike="noStrike" cap="none">
              <a:solidFill>
                <a:srgbClr val="000000"/>
              </a:solidFill>
              <a:latin typeface="Arial"/>
              <a:ea typeface="Arial"/>
              <a:cs typeface="Arial"/>
              <a:sym typeface="Arial"/>
            </a:endParaRPr>
          </a:p>
        </p:txBody>
      </p:sp>
      <p:sp>
        <p:nvSpPr>
          <p:cNvPr id="171" name="Google Shape;171;p27"/>
          <p:cNvSpPr/>
          <p:nvPr/>
        </p:nvSpPr>
        <p:spPr>
          <a:xfrm>
            <a:off x="2990950" y="1339175"/>
            <a:ext cx="2464500" cy="2412000"/>
          </a:xfrm>
          <a:prstGeom prst="ellipse">
            <a:avLst/>
          </a:prstGeom>
          <a:solidFill>
            <a:srgbClr val="C9DAF8"/>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2300"/>
              <a:buFont typeface="Arial"/>
              <a:buNone/>
            </a:pPr>
            <a:r>
              <a:rPr lang="en-GB" sz="2000" b="1" i="0" u="none" strike="noStrike" cap="none">
                <a:solidFill>
                  <a:schemeClr val="dk1"/>
                </a:solidFill>
                <a:latin typeface="Arial"/>
                <a:ea typeface="Arial"/>
                <a:cs typeface="Arial"/>
                <a:sym typeface="Arial"/>
              </a:rPr>
              <a:t>Risk Assessment </a:t>
            </a:r>
            <a:endParaRPr sz="20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300"/>
              <a:buFont typeface="Arial"/>
              <a:buNone/>
            </a:pPr>
            <a:r>
              <a:rPr lang="en-GB" sz="2000" b="1" i="0" u="none" strike="noStrike" cap="none">
                <a:solidFill>
                  <a:schemeClr val="dk1"/>
                </a:solidFill>
                <a:latin typeface="Arial"/>
                <a:ea typeface="Arial"/>
                <a:cs typeface="Arial"/>
                <a:sym typeface="Arial"/>
              </a:rPr>
              <a:t>+</a:t>
            </a:r>
            <a:endParaRPr sz="20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300"/>
              <a:buFont typeface="Arial"/>
              <a:buNone/>
            </a:pPr>
            <a:r>
              <a:rPr lang="en-GB" sz="2000" b="1">
                <a:solidFill>
                  <a:schemeClr val="dk1"/>
                </a:solidFill>
              </a:rPr>
              <a:t>Intervention </a:t>
            </a:r>
            <a:endParaRPr sz="2000" b="1" i="0" u="none" strike="noStrike" cap="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75"/>
        <p:cNvGrpSpPr/>
        <p:nvPr/>
      </p:nvGrpSpPr>
      <p:grpSpPr>
        <a:xfrm>
          <a:off x="0" y="0"/>
          <a:ext cx="0" cy="0"/>
          <a:chOff x="0" y="0"/>
          <a:chExt cx="0" cy="0"/>
        </a:xfrm>
      </p:grpSpPr>
      <p:sp>
        <p:nvSpPr>
          <p:cNvPr id="176" name="Google Shape;176;p28"/>
          <p:cNvSpPr txBox="1">
            <a:spLocks noGrp="1"/>
          </p:cNvSpPr>
          <p:nvPr>
            <p:ph type="title"/>
          </p:nvPr>
        </p:nvSpPr>
        <p:spPr>
          <a:xfrm>
            <a:off x="311700" y="711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GB" sz="2400" b="1"/>
              <a:t>Hackney Domestic Abuse Services  </a:t>
            </a:r>
            <a:endParaRPr sz="2400" b="1"/>
          </a:p>
        </p:txBody>
      </p:sp>
      <p:sp>
        <p:nvSpPr>
          <p:cNvPr id="177" name="Google Shape;177;p28"/>
          <p:cNvSpPr txBox="1">
            <a:spLocks noGrp="1"/>
          </p:cNvSpPr>
          <p:nvPr>
            <p:ph type="body" idx="1"/>
          </p:nvPr>
        </p:nvSpPr>
        <p:spPr>
          <a:xfrm>
            <a:off x="311700" y="546525"/>
            <a:ext cx="8520600" cy="4499400"/>
          </a:xfrm>
          <a:prstGeom prst="rect">
            <a:avLst/>
          </a:prstGeom>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chemeClr val="dk1"/>
              </a:buClr>
              <a:buSzPts val="1200"/>
              <a:buChar char="●"/>
            </a:pPr>
            <a:r>
              <a:rPr lang="en-GB" sz="1200" dirty="0">
                <a:solidFill>
                  <a:schemeClr val="dk1"/>
                </a:solidFill>
              </a:rPr>
              <a:t>The Council’s </a:t>
            </a:r>
            <a:r>
              <a:rPr lang="en-GB" sz="1200" u="sng" dirty="0">
                <a:solidFill>
                  <a:srgbClr val="0000FF"/>
                </a:solidFill>
                <a:hlinkClick r:id="rId3">
                  <a:extLst>
                    <a:ext uri="{A12FA001-AC4F-418D-AE19-62706E023703}">
                      <ahyp:hlinkClr xmlns:ahyp="http://schemas.microsoft.com/office/drawing/2018/hyperlinkcolor" val="tx"/>
                    </a:ext>
                  </a:extLst>
                </a:hlinkClick>
              </a:rPr>
              <a:t>Domestic Abuse Intervention Service</a:t>
            </a:r>
            <a:r>
              <a:rPr lang="en-GB" sz="1200" dirty="0">
                <a:solidFill>
                  <a:schemeClr val="dk1"/>
                </a:solidFill>
              </a:rPr>
              <a:t> works with anyone:</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living in Hackney</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aged 16 or over</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experiencing or perpetrating domestic abuse </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any ‘level’ of risk </a:t>
            </a:r>
            <a:endParaRPr sz="1200" dirty="0">
              <a:solidFill>
                <a:schemeClr val="dk1"/>
              </a:solidFill>
            </a:endParaRPr>
          </a:p>
          <a:p>
            <a:pPr marL="0" lvl="0" indent="0" algn="l" rtl="0">
              <a:lnSpc>
                <a:spcPct val="100000"/>
              </a:lnSpc>
              <a:spcBef>
                <a:spcPts val="0"/>
              </a:spcBef>
              <a:spcAft>
                <a:spcPts val="0"/>
              </a:spcAft>
              <a:buNone/>
            </a:pPr>
            <a:r>
              <a:rPr lang="en-GB" sz="1200" dirty="0">
                <a:solidFill>
                  <a:schemeClr val="dk1"/>
                </a:solidFill>
              </a:rPr>
              <a:t>           -	service is for everyone: any language, ethnicity, sex, gender, immigration status and (dis)ability </a:t>
            </a:r>
            <a:endParaRPr sz="1200" dirty="0">
              <a:solidFill>
                <a:schemeClr val="dk1"/>
              </a:solidFill>
            </a:endParaRPr>
          </a:p>
          <a:p>
            <a:pPr marL="457200" marR="88900" lvl="0" indent="-304800" algn="just" rtl="0">
              <a:lnSpc>
                <a:spcPct val="100000"/>
              </a:lnSpc>
              <a:spcBef>
                <a:spcPts val="0"/>
              </a:spcBef>
              <a:spcAft>
                <a:spcPts val="0"/>
              </a:spcAft>
              <a:buClr>
                <a:schemeClr val="dk1"/>
              </a:buClr>
              <a:buSzPts val="1200"/>
              <a:buChar char="●"/>
            </a:pPr>
            <a:r>
              <a:rPr lang="en-GB" sz="1300" u="sng" dirty="0">
                <a:solidFill>
                  <a:srgbClr val="0000FF"/>
                </a:solidFill>
                <a:hlinkClick r:id="rId4">
                  <a:extLst>
                    <a:ext uri="{A12FA001-AC4F-418D-AE19-62706E023703}">
                      <ahyp:hlinkClr xmlns:ahyp="http://schemas.microsoft.com/office/drawing/2018/hyperlinkcolor" val="tx"/>
                    </a:ext>
                  </a:extLst>
                </a:hlinkClick>
              </a:rPr>
              <a:t>Identification and Referral to Improve Safety (IRIS)</a:t>
            </a:r>
            <a:r>
              <a:rPr lang="en-GB" sz="1300" dirty="0">
                <a:solidFill>
                  <a:schemeClr val="dk1"/>
                </a:solidFill>
              </a:rPr>
              <a:t> </a:t>
            </a:r>
            <a:r>
              <a:rPr lang="en-GB" sz="1200" dirty="0">
                <a:solidFill>
                  <a:schemeClr val="dk1"/>
                </a:solidFill>
              </a:rPr>
              <a:t>is provided by Nia, commissioned by Public Health is the primary referral mechanism for GPs to access support for patients experiencing domestic abuse</a:t>
            </a:r>
            <a:endParaRPr sz="1200" dirty="0">
              <a:solidFill>
                <a:schemeClr val="dk1"/>
              </a:solidFill>
            </a:endParaRPr>
          </a:p>
          <a:p>
            <a:pPr marL="457200" lvl="0" indent="-304800" algn="l" rtl="0">
              <a:lnSpc>
                <a:spcPct val="100000"/>
              </a:lnSpc>
              <a:spcBef>
                <a:spcPts val="0"/>
              </a:spcBef>
              <a:spcAft>
                <a:spcPts val="0"/>
              </a:spcAft>
              <a:buClr>
                <a:schemeClr val="dk1"/>
              </a:buClr>
              <a:buSzPts val="1200"/>
              <a:buChar char="●"/>
            </a:pPr>
            <a:r>
              <a:rPr lang="en-GB" sz="1200" u="sng" dirty="0">
                <a:solidFill>
                  <a:srgbClr val="0000FF"/>
                </a:solidFill>
                <a:hlinkClick r:id="rId5">
                  <a:extLst>
                    <a:ext uri="{A12FA001-AC4F-418D-AE19-62706E023703}">
                      <ahyp:hlinkClr xmlns:ahyp="http://schemas.microsoft.com/office/drawing/2018/hyperlinkcolor" val="tx"/>
                    </a:ext>
                  </a:extLst>
                </a:hlinkClick>
              </a:rPr>
              <a:t>Nia</a:t>
            </a:r>
            <a:r>
              <a:rPr lang="en-GB" sz="1200" dirty="0">
                <a:solidFill>
                  <a:schemeClr val="dk1"/>
                </a:solidFill>
              </a:rPr>
              <a:t> also offer specialist services for female domestic abuse survivors who have substance misuse issues, older women and women seeking to exit prostitution and also run the </a:t>
            </a:r>
            <a:r>
              <a:rPr lang="en-GB" sz="1200" u="sng" dirty="0">
                <a:solidFill>
                  <a:srgbClr val="0000FF"/>
                </a:solidFill>
                <a:hlinkClick r:id="rId6">
                  <a:extLst>
                    <a:ext uri="{A12FA001-AC4F-418D-AE19-62706E023703}">
                      <ahyp:hlinkClr xmlns:ahyp="http://schemas.microsoft.com/office/drawing/2018/hyperlinkcolor" val="tx"/>
                    </a:ext>
                  </a:extLst>
                </a:hlinkClick>
              </a:rPr>
              <a:t>East London Rape Crisis service</a:t>
            </a:r>
            <a:r>
              <a:rPr lang="en-GB" sz="1200" dirty="0">
                <a:solidFill>
                  <a:srgbClr val="0000FF"/>
                </a:solidFill>
              </a:rPr>
              <a:t> </a:t>
            </a:r>
            <a:endParaRPr sz="1200" dirty="0">
              <a:solidFill>
                <a:srgbClr val="0000FF"/>
              </a:solidFill>
            </a:endParaRPr>
          </a:p>
          <a:p>
            <a:pPr marL="457200" lvl="0" indent="-304800" algn="l" rtl="0">
              <a:lnSpc>
                <a:spcPct val="100000"/>
              </a:lnSpc>
              <a:spcBef>
                <a:spcPts val="0"/>
              </a:spcBef>
              <a:spcAft>
                <a:spcPts val="0"/>
              </a:spcAft>
              <a:buClr>
                <a:schemeClr val="dk1"/>
              </a:buClr>
              <a:buSzPts val="1200"/>
              <a:buChar char="●"/>
            </a:pPr>
            <a:r>
              <a:rPr lang="en-GB" sz="1200" dirty="0">
                <a:solidFill>
                  <a:schemeClr val="dk1"/>
                </a:solidFill>
              </a:rPr>
              <a:t>There are specialist services aimed at domestic abuse victims/survivors of particular cultural and ethnic backgrounds:</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a:solidFill>
                  <a:srgbClr val="0000FF"/>
                </a:solidFill>
                <a:hlinkClick r:id="rId7">
                  <a:extLst>
                    <a:ext uri="{A12FA001-AC4F-418D-AE19-62706E023703}">
                      <ahyp:hlinkClr xmlns:ahyp="http://schemas.microsoft.com/office/drawing/2018/hyperlinkcolor" val="tx"/>
                    </a:ext>
                  </a:extLst>
                </a:hlinkClick>
              </a:rPr>
              <a:t>Claudia Jones Organisation</a:t>
            </a:r>
            <a:r>
              <a:rPr lang="en-GB" sz="1200" dirty="0">
                <a:solidFill>
                  <a:srgbClr val="0000FF"/>
                </a:solidFill>
              </a:rPr>
              <a:t> </a:t>
            </a:r>
            <a:r>
              <a:rPr lang="en-GB" sz="1200" dirty="0">
                <a:solidFill>
                  <a:schemeClr val="dk1"/>
                </a:solidFill>
              </a:rPr>
              <a:t>- support for women and girls of African and Caribbean heritage</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err="1">
                <a:solidFill>
                  <a:srgbClr val="0000FF"/>
                </a:solidFill>
                <a:hlinkClick r:id="rId8">
                  <a:extLst>
                    <a:ext uri="{A12FA001-AC4F-418D-AE19-62706E023703}">
                      <ahyp:hlinkClr xmlns:ahyp="http://schemas.microsoft.com/office/drawing/2018/hyperlinkcolor" val="tx"/>
                    </a:ext>
                  </a:extLst>
                </a:hlinkClick>
              </a:rPr>
              <a:t>SistahSpace</a:t>
            </a:r>
            <a:r>
              <a:rPr lang="en-GB" sz="1200" dirty="0">
                <a:solidFill>
                  <a:schemeClr val="dk1"/>
                </a:solidFill>
              </a:rPr>
              <a:t> - support for African heritage women and girls</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a:solidFill>
                  <a:srgbClr val="0000FF"/>
                </a:solidFill>
                <a:hlinkClick r:id="rId9">
                  <a:extLst>
                    <a:ext uri="{A12FA001-AC4F-418D-AE19-62706E023703}">
                      <ahyp:hlinkClr xmlns:ahyp="http://schemas.microsoft.com/office/drawing/2018/hyperlinkcolor" val="tx"/>
                    </a:ext>
                  </a:extLst>
                </a:hlinkClick>
              </a:rPr>
              <a:t>IMECE</a:t>
            </a:r>
            <a:r>
              <a:rPr lang="en-GB" sz="1200" dirty="0">
                <a:solidFill>
                  <a:srgbClr val="0000FF"/>
                </a:solidFill>
              </a:rPr>
              <a:t> </a:t>
            </a:r>
            <a:r>
              <a:rPr lang="en-GB" sz="1200" dirty="0">
                <a:solidFill>
                  <a:schemeClr val="dk1"/>
                </a:solidFill>
              </a:rPr>
              <a:t>- support for Turkish and Kurdish women </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a:solidFill>
                  <a:srgbClr val="0000FF"/>
                </a:solidFill>
                <a:hlinkClick r:id="rId10">
                  <a:extLst>
                    <a:ext uri="{A12FA001-AC4F-418D-AE19-62706E023703}">
                      <ahyp:hlinkClr xmlns:ahyp="http://schemas.microsoft.com/office/drawing/2018/hyperlinkcolor" val="tx"/>
                    </a:ext>
                  </a:extLst>
                </a:hlinkClick>
              </a:rPr>
              <a:t>Jewish Women's aid</a:t>
            </a:r>
            <a:endParaRPr sz="1200" dirty="0">
              <a:solidFill>
                <a:srgbClr val="0000FF"/>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a:solidFill>
                  <a:srgbClr val="0000FF"/>
                </a:solidFill>
                <a:hlinkClick r:id="rId11">
                  <a:extLst>
                    <a:ext uri="{A12FA001-AC4F-418D-AE19-62706E023703}">
                      <ahyp:hlinkClr xmlns:ahyp="http://schemas.microsoft.com/office/drawing/2018/hyperlinkcolor" val="tx"/>
                    </a:ext>
                  </a:extLst>
                </a:hlinkClick>
              </a:rPr>
              <a:t>Latin American Women’s Aid</a:t>
            </a:r>
            <a:r>
              <a:rPr lang="en-GB" sz="1200" dirty="0">
                <a:solidFill>
                  <a:srgbClr val="0000FF"/>
                </a:solidFill>
              </a:rPr>
              <a:t> </a:t>
            </a:r>
            <a:r>
              <a:rPr lang="en-GB" sz="1200" dirty="0">
                <a:solidFill>
                  <a:schemeClr val="dk1"/>
                </a:solidFill>
              </a:rPr>
              <a:t> - support for Latin American women </a:t>
            </a:r>
            <a:endParaRPr sz="1200" dirty="0">
              <a:solidFill>
                <a:schemeClr val="dk1"/>
              </a:solidFill>
            </a:endParaRPr>
          </a:p>
          <a:p>
            <a:pPr marL="457200" lvl="0" indent="-304800" algn="l" rtl="0">
              <a:lnSpc>
                <a:spcPct val="100000"/>
              </a:lnSpc>
              <a:spcBef>
                <a:spcPts val="0"/>
              </a:spcBef>
              <a:spcAft>
                <a:spcPts val="0"/>
              </a:spcAft>
              <a:buClr>
                <a:schemeClr val="dk1"/>
              </a:buClr>
              <a:buSzPts val="1200"/>
              <a:buChar char="●"/>
            </a:pPr>
            <a:r>
              <a:rPr lang="en-GB" sz="1200" u="sng" dirty="0">
                <a:solidFill>
                  <a:srgbClr val="0000FF"/>
                </a:solidFill>
                <a:hlinkClick r:id="rId12">
                  <a:extLst>
                    <a:ext uri="{A12FA001-AC4F-418D-AE19-62706E023703}">
                      <ahyp:hlinkClr xmlns:ahyp="http://schemas.microsoft.com/office/drawing/2018/hyperlinkcolor" val="tx"/>
                    </a:ext>
                  </a:extLst>
                </a:hlinkClick>
              </a:rPr>
              <a:t>Galop</a:t>
            </a:r>
            <a:r>
              <a:rPr lang="en-GB" sz="1200" dirty="0">
                <a:solidFill>
                  <a:srgbClr val="0000FF"/>
                </a:solidFill>
              </a:rPr>
              <a:t> </a:t>
            </a:r>
            <a:r>
              <a:rPr lang="en-GB" sz="1200" dirty="0">
                <a:solidFill>
                  <a:schemeClr val="dk1"/>
                </a:solidFill>
              </a:rPr>
              <a:t>provide domestic abuse support to LGBTQ+ victims/survivors of domestic abuse </a:t>
            </a:r>
            <a:endParaRPr sz="1200" dirty="0">
              <a:solidFill>
                <a:schemeClr val="dk1"/>
              </a:solidFill>
            </a:endParaRPr>
          </a:p>
          <a:p>
            <a:pPr marL="457200" lvl="0" indent="-304800" algn="l" rtl="0">
              <a:lnSpc>
                <a:spcPct val="100000"/>
              </a:lnSpc>
              <a:spcBef>
                <a:spcPts val="0"/>
              </a:spcBef>
              <a:spcAft>
                <a:spcPts val="0"/>
              </a:spcAft>
              <a:buClr>
                <a:schemeClr val="dk1"/>
              </a:buClr>
              <a:buSzPts val="1200"/>
              <a:buChar char="●"/>
            </a:pPr>
            <a:r>
              <a:rPr lang="en-GB" sz="1200" dirty="0">
                <a:solidFill>
                  <a:schemeClr val="dk1"/>
                </a:solidFill>
              </a:rPr>
              <a:t>There are services that provide counselling:</a:t>
            </a:r>
            <a:endParaRPr sz="1200" dirty="0">
              <a:solidFill>
                <a:schemeClr val="dk1"/>
              </a:solidFill>
            </a:endParaRPr>
          </a:p>
          <a:p>
            <a:pPr marL="457200" lvl="0" indent="0" algn="l" rtl="0">
              <a:lnSpc>
                <a:spcPct val="100000"/>
              </a:lnSpc>
              <a:spcBef>
                <a:spcPts val="0"/>
              </a:spcBef>
              <a:spcAft>
                <a:spcPts val="0"/>
              </a:spcAft>
              <a:buNone/>
            </a:pPr>
            <a:r>
              <a:rPr lang="en-GB" sz="1200" dirty="0">
                <a:solidFill>
                  <a:schemeClr val="dk1"/>
                </a:solidFill>
              </a:rPr>
              <a:t>-	</a:t>
            </a:r>
            <a:r>
              <a:rPr lang="en-GB" sz="1200" u="sng" dirty="0">
                <a:solidFill>
                  <a:srgbClr val="0000FF"/>
                </a:solidFill>
                <a:hlinkClick r:id="rId13">
                  <a:extLst>
                    <a:ext uri="{A12FA001-AC4F-418D-AE19-62706E023703}">
                      <ahyp:hlinkClr xmlns:ahyp="http://schemas.microsoft.com/office/drawing/2018/hyperlinkcolor" val="tx"/>
                    </a:ext>
                  </a:extLst>
                </a:hlinkClick>
              </a:rPr>
              <a:t>Woman’s Trust</a:t>
            </a:r>
            <a:r>
              <a:rPr lang="en-GB" sz="1200" dirty="0">
                <a:solidFill>
                  <a:srgbClr val="0000FF"/>
                </a:solidFill>
              </a:rPr>
              <a:t> </a:t>
            </a:r>
            <a:r>
              <a:rPr lang="en-GB" sz="1200" dirty="0">
                <a:solidFill>
                  <a:schemeClr val="dk1"/>
                </a:solidFill>
              </a:rPr>
              <a:t>and</a:t>
            </a:r>
            <a:r>
              <a:rPr lang="en-GB" sz="1200" dirty="0">
                <a:solidFill>
                  <a:srgbClr val="0000FF"/>
                </a:solidFill>
              </a:rPr>
              <a:t> </a:t>
            </a:r>
            <a:r>
              <a:rPr lang="en-GB" sz="1200" u="sng" dirty="0">
                <a:solidFill>
                  <a:srgbClr val="0000FF"/>
                </a:solidFill>
                <a:hlinkClick r:id="rId14">
                  <a:extLst>
                    <a:ext uri="{A12FA001-AC4F-418D-AE19-62706E023703}">
                      <ahyp:hlinkClr xmlns:ahyp="http://schemas.microsoft.com/office/drawing/2018/hyperlinkcolor" val="tx"/>
                    </a:ext>
                  </a:extLst>
                </a:hlinkClick>
              </a:rPr>
              <a:t>Solace Women’s Aid</a:t>
            </a:r>
            <a:endParaRPr sz="1200" dirty="0">
              <a:solidFill>
                <a:srgbClr val="0000FF"/>
              </a:solidFill>
            </a:endParaRPr>
          </a:p>
          <a:p>
            <a:pPr marL="457200" lvl="0" indent="0" algn="l" rtl="0">
              <a:lnSpc>
                <a:spcPct val="100000"/>
              </a:lnSpc>
              <a:spcBef>
                <a:spcPts val="0"/>
              </a:spcBef>
              <a:spcAft>
                <a:spcPts val="0"/>
              </a:spcAft>
              <a:buNone/>
            </a:pPr>
            <a:r>
              <a:rPr lang="en-GB" sz="1200" dirty="0">
                <a:solidFill>
                  <a:schemeClr val="dk1"/>
                </a:solidFill>
              </a:rPr>
              <a:t>-	counselling / therapeutic support can also be accessed by residents approaching their GP</a:t>
            </a:r>
            <a:endParaRPr sz="1200" dirty="0">
              <a:solidFill>
                <a:schemeClr val="dk1"/>
              </a:solidFill>
            </a:endParaRPr>
          </a:p>
          <a:p>
            <a:pPr marL="0" lvl="0" indent="0" algn="l" rtl="0">
              <a:lnSpc>
                <a:spcPct val="100000"/>
              </a:lnSpc>
              <a:spcBef>
                <a:spcPts val="0"/>
              </a:spcBef>
              <a:spcAft>
                <a:spcPts val="0"/>
              </a:spcAft>
              <a:buNone/>
            </a:pPr>
            <a:r>
              <a:rPr lang="en-GB" sz="1200" b="1" dirty="0">
                <a:solidFill>
                  <a:schemeClr val="dk1"/>
                </a:solidFill>
              </a:rPr>
              <a:t>*** Please see the </a:t>
            </a:r>
            <a:r>
              <a:rPr lang="en-GB" sz="1200" b="1" u="sng" dirty="0">
                <a:solidFill>
                  <a:srgbClr val="0000FF"/>
                </a:solidFill>
                <a:hlinkClick r:id="rId15">
                  <a:extLst>
                    <a:ext uri="{A12FA001-AC4F-418D-AE19-62706E023703}">
                      <ahyp:hlinkClr xmlns:ahyp="http://schemas.microsoft.com/office/drawing/2018/hyperlinkcolor" val="tx"/>
                    </a:ext>
                  </a:extLst>
                </a:hlinkClick>
              </a:rPr>
              <a:t>DAIS Hackney Webpage</a:t>
            </a:r>
            <a:r>
              <a:rPr lang="en-GB" sz="1200" b="1" dirty="0">
                <a:solidFill>
                  <a:schemeClr val="dk1"/>
                </a:solidFill>
              </a:rPr>
              <a:t> for links to the above and more London and national agencies ***</a:t>
            </a:r>
            <a:endParaRPr sz="1200" b="1" dirty="0">
              <a:solidFill>
                <a:schemeClr val="dk1"/>
              </a:solidFill>
            </a:endParaRPr>
          </a:p>
          <a:p>
            <a:pPr marL="457200" lvl="0" indent="0" algn="l" rtl="0">
              <a:lnSpc>
                <a:spcPct val="100000"/>
              </a:lnSpc>
              <a:spcBef>
                <a:spcPts val="0"/>
              </a:spcBef>
              <a:spcAft>
                <a:spcPts val="0"/>
              </a:spcAft>
              <a:buNone/>
            </a:pPr>
            <a:endParaRPr sz="1200" dirty="0">
              <a:solidFill>
                <a:schemeClr val="dk1"/>
              </a:solidFill>
            </a:endParaRPr>
          </a:p>
          <a:p>
            <a:pPr marL="0" lvl="0" indent="0" algn="l" rtl="0">
              <a:spcBef>
                <a:spcPts val="0"/>
              </a:spcBef>
              <a:spcAft>
                <a:spcPts val="0"/>
              </a:spcAft>
              <a:buNone/>
            </a:pPr>
            <a:endParaRPr sz="1200" b="1" u="sng" dirty="0">
              <a:solidFill>
                <a:srgbClr val="000000"/>
              </a:solidFill>
            </a:endParaRPr>
          </a:p>
          <a:p>
            <a:pPr marL="0" lvl="0" indent="0" algn="l" rtl="0">
              <a:spcBef>
                <a:spcPts val="1200"/>
              </a:spcBef>
              <a:spcAft>
                <a:spcPts val="0"/>
              </a:spcAft>
              <a:buNone/>
            </a:pPr>
            <a:endParaRPr sz="1200" b="1" dirty="0">
              <a:solidFill>
                <a:srgbClr val="000000"/>
              </a:solidFill>
            </a:endParaRPr>
          </a:p>
          <a:p>
            <a:pPr marL="0" lvl="0" indent="0" algn="l" rtl="0">
              <a:spcBef>
                <a:spcPts val="1200"/>
              </a:spcBef>
              <a:spcAft>
                <a:spcPts val="0"/>
              </a:spcAft>
              <a:buNone/>
            </a:pPr>
            <a:r>
              <a:rPr lang="en-GB" sz="1200" b="1" dirty="0">
                <a:solidFill>
                  <a:srgbClr val="000000"/>
                </a:solidFill>
              </a:rPr>
              <a:t> </a:t>
            </a:r>
            <a:endParaRPr sz="1200" b="1" dirty="0">
              <a:solidFill>
                <a:srgbClr val="000000"/>
              </a:solidFill>
            </a:endParaRPr>
          </a:p>
          <a:p>
            <a:pPr marL="0" lvl="0" indent="0" algn="l" rtl="0">
              <a:spcBef>
                <a:spcPts val="1200"/>
              </a:spcBef>
              <a:spcAft>
                <a:spcPts val="0"/>
              </a:spcAft>
              <a:buNone/>
            </a:pPr>
            <a:endParaRPr sz="1200" dirty="0">
              <a:solidFill>
                <a:srgbClr val="000000"/>
              </a:solidFill>
            </a:endParaRPr>
          </a:p>
          <a:p>
            <a:pPr marL="0" lvl="0" indent="0" algn="l" rtl="0">
              <a:spcBef>
                <a:spcPts val="0"/>
              </a:spcBef>
              <a:spcAft>
                <a:spcPts val="1200"/>
              </a:spcAft>
              <a:buNone/>
            </a:pPr>
            <a:endParaRPr sz="1200" dirty="0">
              <a:solidFill>
                <a:srgbClr val="000000"/>
              </a:solidFill>
            </a:endParaRPr>
          </a:p>
        </p:txBody>
      </p:sp>
      <p:pic>
        <p:nvPicPr>
          <p:cNvPr id="178" name="Google Shape;178;p28"/>
          <p:cNvPicPr preferRelativeResize="0"/>
          <p:nvPr/>
        </p:nvPicPr>
        <p:blipFill>
          <a:blip r:embed="rId16">
            <a:alphaModFix/>
          </a:blip>
          <a:stretch>
            <a:fillRect/>
          </a:stretch>
        </p:blipFill>
        <p:spPr>
          <a:xfrm>
            <a:off x="6512550" y="4327425"/>
            <a:ext cx="2631450" cy="8160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82"/>
        <p:cNvGrpSpPr/>
        <p:nvPr/>
      </p:nvGrpSpPr>
      <p:grpSpPr>
        <a:xfrm>
          <a:off x="0" y="0"/>
          <a:ext cx="0" cy="0"/>
          <a:chOff x="0" y="0"/>
          <a:chExt cx="0" cy="0"/>
        </a:xfrm>
      </p:grpSpPr>
      <p:sp>
        <p:nvSpPr>
          <p:cNvPr id="183" name="Google Shape;183;p29"/>
          <p:cNvSpPr txBox="1">
            <a:spLocks noGrp="1"/>
          </p:cNvSpPr>
          <p:nvPr>
            <p:ph type="title"/>
          </p:nvPr>
        </p:nvSpPr>
        <p:spPr>
          <a:xfrm>
            <a:off x="311700" y="2497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GB" sz="2400" b="1"/>
              <a:t>Domestic Abuse Service by Borough</a:t>
            </a:r>
            <a:endParaRPr sz="2400" b="1"/>
          </a:p>
        </p:txBody>
      </p:sp>
      <p:sp>
        <p:nvSpPr>
          <p:cNvPr id="184" name="Google Shape;184;p29"/>
          <p:cNvSpPr txBox="1">
            <a:spLocks noGrp="1"/>
          </p:cNvSpPr>
          <p:nvPr>
            <p:ph type="body" idx="1"/>
          </p:nvPr>
        </p:nvSpPr>
        <p:spPr>
          <a:xfrm>
            <a:off x="311700" y="920975"/>
            <a:ext cx="8520600" cy="41250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sz="1500">
              <a:solidFill>
                <a:schemeClr val="dk1"/>
              </a:solidFill>
            </a:endParaRPr>
          </a:p>
          <a:p>
            <a:pPr marL="0" lvl="0" indent="0" algn="l" rtl="0">
              <a:lnSpc>
                <a:spcPct val="100000"/>
              </a:lnSpc>
              <a:spcBef>
                <a:spcPts val="0"/>
              </a:spcBef>
              <a:spcAft>
                <a:spcPts val="0"/>
              </a:spcAft>
              <a:buNone/>
            </a:pPr>
            <a:r>
              <a:rPr lang="en-GB" sz="1500">
                <a:solidFill>
                  <a:schemeClr val="dk1"/>
                </a:solidFill>
              </a:rPr>
              <a:t>*If you search your local council/borough and domestic abuse, the service for that borough should come up. </a:t>
            </a:r>
            <a:endParaRPr sz="1500">
              <a:solidFill>
                <a:schemeClr val="dk1"/>
              </a:solidFill>
            </a:endParaRPr>
          </a:p>
          <a:p>
            <a:pPr marL="0" lvl="0" indent="0" algn="l" rtl="0">
              <a:lnSpc>
                <a:spcPct val="100000"/>
              </a:lnSpc>
              <a:spcBef>
                <a:spcPts val="0"/>
              </a:spcBef>
              <a:spcAft>
                <a:spcPts val="0"/>
              </a:spcAft>
              <a:buNone/>
            </a:pPr>
            <a:endParaRPr sz="1500">
              <a:solidFill>
                <a:schemeClr val="dk1"/>
              </a:solidFill>
            </a:endParaRPr>
          </a:p>
          <a:p>
            <a:pPr marL="0" lvl="0" indent="0" algn="l" rtl="0">
              <a:lnSpc>
                <a:spcPct val="100000"/>
              </a:lnSpc>
              <a:spcBef>
                <a:spcPts val="0"/>
              </a:spcBef>
              <a:spcAft>
                <a:spcPts val="0"/>
              </a:spcAft>
              <a:buNone/>
            </a:pPr>
            <a:r>
              <a:rPr lang="en-GB" sz="1500" b="1">
                <a:solidFill>
                  <a:schemeClr val="dk1"/>
                </a:solidFill>
              </a:rPr>
              <a:t>Services close to Hackney include: </a:t>
            </a:r>
            <a:endParaRPr sz="1500" b="1">
              <a:solidFill>
                <a:schemeClr val="dk1"/>
              </a:solidFill>
            </a:endParaRPr>
          </a:p>
          <a:p>
            <a:pPr marL="0" lvl="0" indent="0" algn="l" rtl="0">
              <a:lnSpc>
                <a:spcPct val="100000"/>
              </a:lnSpc>
              <a:spcBef>
                <a:spcPts val="0"/>
              </a:spcBef>
              <a:spcAft>
                <a:spcPts val="0"/>
              </a:spcAft>
              <a:buNone/>
            </a:pPr>
            <a:endParaRPr sz="1500">
              <a:solidFill>
                <a:schemeClr val="dk1"/>
              </a:solidFill>
            </a:endParaRPr>
          </a:p>
          <a:p>
            <a:pPr marL="0" lvl="0" indent="0" algn="l" rtl="0">
              <a:lnSpc>
                <a:spcPct val="100000"/>
              </a:lnSpc>
              <a:spcBef>
                <a:spcPts val="0"/>
              </a:spcBef>
              <a:spcAft>
                <a:spcPts val="0"/>
              </a:spcAft>
              <a:buNone/>
            </a:pPr>
            <a:endParaRPr sz="1500" b="1">
              <a:solidFill>
                <a:schemeClr val="dk1"/>
              </a:solidFill>
            </a:endParaRPr>
          </a:p>
          <a:p>
            <a:pPr marL="457200" lvl="0" indent="-323850" algn="l" rtl="0">
              <a:lnSpc>
                <a:spcPct val="100000"/>
              </a:lnSpc>
              <a:spcBef>
                <a:spcPts val="0"/>
              </a:spcBef>
              <a:spcAft>
                <a:spcPts val="0"/>
              </a:spcAft>
              <a:buClr>
                <a:srgbClr val="0000FF"/>
              </a:buClr>
              <a:buSzPts val="1500"/>
              <a:buChar char="●"/>
            </a:pPr>
            <a:r>
              <a:rPr lang="en-GB" sz="1500" b="1">
                <a:solidFill>
                  <a:schemeClr val="dk1"/>
                </a:solidFill>
                <a:uFill>
                  <a:noFill/>
                </a:uFill>
                <a:hlinkClick r:id="rId3">
                  <a:extLst>
                    <a:ext uri="{A12FA001-AC4F-418D-AE19-62706E023703}">
                      <ahyp:hlinkClr xmlns:ahyp="http://schemas.microsoft.com/office/drawing/2018/hyperlinkcolor" val="tx"/>
                    </a:ext>
                  </a:extLst>
                </a:hlinkClick>
              </a:rPr>
              <a:t>Tower Hamlets (</a:t>
            </a:r>
            <a:r>
              <a:rPr lang="en-GB" sz="1500" b="1" u="sng">
                <a:solidFill>
                  <a:srgbClr val="0000FF"/>
                </a:solidFill>
                <a:hlinkClick r:id="rId3">
                  <a:extLst>
                    <a:ext uri="{A12FA001-AC4F-418D-AE19-62706E023703}">
                      <ahyp:hlinkClr xmlns:ahyp="http://schemas.microsoft.com/office/drawing/2018/hyperlinkcolor" val="tx"/>
                    </a:ext>
                  </a:extLst>
                </a:hlinkClick>
              </a:rPr>
              <a:t>Solace women's aid) </a:t>
            </a:r>
            <a:endParaRPr sz="1500" b="1">
              <a:solidFill>
                <a:srgbClr val="0000FF"/>
              </a:solidFill>
            </a:endParaRPr>
          </a:p>
          <a:p>
            <a:pPr marL="457200" lvl="0" indent="0" algn="l" rtl="0">
              <a:lnSpc>
                <a:spcPct val="100000"/>
              </a:lnSpc>
              <a:spcBef>
                <a:spcPts val="0"/>
              </a:spcBef>
              <a:spcAft>
                <a:spcPts val="0"/>
              </a:spcAft>
              <a:buNone/>
            </a:pPr>
            <a:endParaRPr sz="1500" b="1">
              <a:solidFill>
                <a:srgbClr val="0000FF"/>
              </a:solidFill>
            </a:endParaRPr>
          </a:p>
          <a:p>
            <a:pPr marL="457200" lvl="0" indent="-323850" algn="l" rtl="0">
              <a:lnSpc>
                <a:spcPct val="100000"/>
              </a:lnSpc>
              <a:spcBef>
                <a:spcPts val="0"/>
              </a:spcBef>
              <a:spcAft>
                <a:spcPts val="0"/>
              </a:spcAft>
              <a:buClr>
                <a:srgbClr val="0000FF"/>
              </a:buClr>
              <a:buSzPts val="1500"/>
              <a:buChar char="●"/>
            </a:pPr>
            <a:r>
              <a:rPr lang="en-GB" sz="1500" b="1">
                <a:solidFill>
                  <a:srgbClr val="000000"/>
                </a:solidFill>
                <a:uFill>
                  <a:noFill/>
                </a:uFill>
                <a:hlinkClick r:id="rId4">
                  <a:extLst>
                    <a:ext uri="{A12FA001-AC4F-418D-AE19-62706E023703}">
                      <ahyp:hlinkClr xmlns:ahyp="http://schemas.microsoft.com/office/drawing/2018/hyperlinkcolor" val="tx"/>
                    </a:ext>
                  </a:extLst>
                </a:hlinkClick>
              </a:rPr>
              <a:t>Waltham Forest </a:t>
            </a:r>
            <a:r>
              <a:rPr lang="en-GB" sz="1500" b="1" u="sng">
                <a:solidFill>
                  <a:srgbClr val="0000FF"/>
                </a:solidFill>
                <a:hlinkClick r:id="rId4">
                  <a:extLst>
                    <a:ext uri="{A12FA001-AC4F-418D-AE19-62706E023703}">
                      <ahyp:hlinkClr xmlns:ahyp="http://schemas.microsoft.com/office/drawing/2018/hyperlinkcolor" val="tx"/>
                    </a:ext>
                  </a:extLst>
                </a:hlinkClick>
              </a:rPr>
              <a:t>(Solace women’s aid)</a:t>
            </a:r>
            <a:endParaRPr sz="1500" b="1">
              <a:solidFill>
                <a:srgbClr val="0000FF"/>
              </a:solidFill>
            </a:endParaRPr>
          </a:p>
          <a:p>
            <a:pPr marL="457200" lvl="0" indent="0" algn="l" rtl="0">
              <a:lnSpc>
                <a:spcPct val="100000"/>
              </a:lnSpc>
              <a:spcBef>
                <a:spcPts val="0"/>
              </a:spcBef>
              <a:spcAft>
                <a:spcPts val="0"/>
              </a:spcAft>
              <a:buNone/>
            </a:pPr>
            <a:endParaRPr sz="1500" b="1">
              <a:solidFill>
                <a:srgbClr val="0000FF"/>
              </a:solidFill>
            </a:endParaRPr>
          </a:p>
          <a:p>
            <a:pPr marL="457200" lvl="0" indent="-323850" algn="l" rtl="0">
              <a:lnSpc>
                <a:spcPct val="100000"/>
              </a:lnSpc>
              <a:spcBef>
                <a:spcPts val="0"/>
              </a:spcBef>
              <a:spcAft>
                <a:spcPts val="0"/>
              </a:spcAft>
              <a:buClr>
                <a:srgbClr val="0000FF"/>
              </a:buClr>
              <a:buSzPts val="1500"/>
              <a:buChar char="●"/>
            </a:pPr>
            <a:r>
              <a:rPr lang="en-GB" sz="1500" b="1">
                <a:solidFill>
                  <a:srgbClr val="222222"/>
                </a:solidFill>
                <a:uFill>
                  <a:noFill/>
                </a:uFill>
                <a:hlinkClick r:id="rId5">
                  <a:extLst>
                    <a:ext uri="{A12FA001-AC4F-418D-AE19-62706E023703}">
                      <ahyp:hlinkClr xmlns:ahyp="http://schemas.microsoft.com/office/drawing/2018/hyperlinkcolor" val="tx"/>
                    </a:ext>
                  </a:extLst>
                </a:hlinkClick>
              </a:rPr>
              <a:t>Islington </a:t>
            </a:r>
            <a:r>
              <a:rPr lang="en-GB" sz="1500" b="1" u="sng">
                <a:solidFill>
                  <a:srgbClr val="0000FF"/>
                </a:solidFill>
                <a:hlinkClick r:id="rId5">
                  <a:extLst>
                    <a:ext uri="{A12FA001-AC4F-418D-AE19-62706E023703}">
                      <ahyp:hlinkClr xmlns:ahyp="http://schemas.microsoft.com/office/drawing/2018/hyperlinkcolor" val="tx"/>
                    </a:ext>
                  </a:extLst>
                </a:hlinkClick>
              </a:rPr>
              <a:t>(Solace Womens aid)</a:t>
            </a:r>
            <a:endParaRPr sz="1500" b="1" u="sng">
              <a:solidFill>
                <a:srgbClr val="0000FF"/>
              </a:solidFill>
            </a:endParaRPr>
          </a:p>
          <a:p>
            <a:pPr marL="457200" lvl="0" indent="0" algn="l" rtl="0">
              <a:lnSpc>
                <a:spcPct val="100000"/>
              </a:lnSpc>
              <a:spcBef>
                <a:spcPts val="0"/>
              </a:spcBef>
              <a:spcAft>
                <a:spcPts val="0"/>
              </a:spcAft>
              <a:buNone/>
            </a:pPr>
            <a:endParaRPr sz="1500" b="1" u="sng">
              <a:solidFill>
                <a:srgbClr val="0000FF"/>
              </a:solidFill>
            </a:endParaRPr>
          </a:p>
          <a:p>
            <a:pPr marL="457200" lvl="0" indent="-323850" algn="l" rtl="0">
              <a:spcBef>
                <a:spcPts val="0"/>
              </a:spcBef>
              <a:spcAft>
                <a:spcPts val="0"/>
              </a:spcAft>
              <a:buClr>
                <a:srgbClr val="0000FF"/>
              </a:buClr>
              <a:buSzPts val="1500"/>
              <a:buChar char="●"/>
            </a:pPr>
            <a:r>
              <a:rPr lang="en-GB" sz="1500" b="1">
                <a:solidFill>
                  <a:srgbClr val="222222"/>
                </a:solidFill>
                <a:uFill>
                  <a:noFill/>
                </a:uFill>
                <a:hlinkClick r:id="rId6">
                  <a:extLst>
                    <a:ext uri="{A12FA001-AC4F-418D-AE19-62706E023703}">
                      <ahyp:hlinkClr xmlns:ahyp="http://schemas.microsoft.com/office/drawing/2018/hyperlinkcolor" val="tx"/>
                    </a:ext>
                  </a:extLst>
                </a:hlinkClick>
              </a:rPr>
              <a:t>Newham </a:t>
            </a:r>
            <a:r>
              <a:rPr lang="en-GB" sz="1500" b="1" u="sng">
                <a:solidFill>
                  <a:srgbClr val="0000FF"/>
                </a:solidFill>
                <a:hlinkClick r:id="rId6">
                  <a:extLst>
                    <a:ext uri="{A12FA001-AC4F-418D-AE19-62706E023703}">
                      <ahyp:hlinkClr xmlns:ahyp="http://schemas.microsoft.com/office/drawing/2018/hyperlinkcolor" val="tx"/>
                    </a:ext>
                  </a:extLst>
                </a:hlinkClick>
              </a:rPr>
              <a:t>(Hestia) </a:t>
            </a:r>
            <a:endParaRPr sz="1200" b="1" u="sng">
              <a:solidFill>
                <a:srgbClr val="0000FF"/>
              </a:solidFill>
            </a:endParaRPr>
          </a:p>
          <a:p>
            <a:pPr marL="0" lvl="0" indent="0" algn="l" rtl="0">
              <a:spcBef>
                <a:spcPts val="1200"/>
              </a:spcBef>
              <a:spcAft>
                <a:spcPts val="0"/>
              </a:spcAft>
              <a:buNone/>
            </a:pPr>
            <a:endParaRPr sz="1200" b="1" u="sng">
              <a:solidFill>
                <a:srgbClr val="000000"/>
              </a:solidFill>
            </a:endParaRPr>
          </a:p>
          <a:p>
            <a:pPr marL="0" lvl="0" indent="0" algn="l" rtl="0">
              <a:spcBef>
                <a:spcPts val="1200"/>
              </a:spcBef>
              <a:spcAft>
                <a:spcPts val="0"/>
              </a:spcAft>
              <a:buNone/>
            </a:pPr>
            <a:endParaRPr sz="1200" b="1">
              <a:solidFill>
                <a:srgbClr val="000000"/>
              </a:solidFill>
            </a:endParaRPr>
          </a:p>
          <a:p>
            <a:pPr marL="0" lvl="0" indent="0" algn="l" rtl="0">
              <a:spcBef>
                <a:spcPts val="1200"/>
              </a:spcBef>
              <a:spcAft>
                <a:spcPts val="0"/>
              </a:spcAft>
              <a:buNone/>
            </a:pPr>
            <a:r>
              <a:rPr lang="en-GB" sz="1200" b="1">
                <a:solidFill>
                  <a:srgbClr val="000000"/>
                </a:solidFill>
              </a:rPr>
              <a:t> </a:t>
            </a:r>
            <a:endParaRPr sz="1200" b="1">
              <a:solidFill>
                <a:srgbClr val="000000"/>
              </a:solidFill>
            </a:endParaRPr>
          </a:p>
          <a:p>
            <a:pPr marL="0" lvl="0" indent="0" algn="l" rtl="0">
              <a:spcBef>
                <a:spcPts val="1200"/>
              </a:spcBef>
              <a:spcAft>
                <a:spcPts val="0"/>
              </a:spcAft>
              <a:buNone/>
            </a:pPr>
            <a:endParaRPr sz="1200">
              <a:solidFill>
                <a:srgbClr val="000000"/>
              </a:solidFill>
            </a:endParaRPr>
          </a:p>
          <a:p>
            <a:pPr marL="0" lvl="0" indent="0" algn="l" rtl="0">
              <a:spcBef>
                <a:spcPts val="0"/>
              </a:spcBef>
              <a:spcAft>
                <a:spcPts val="1200"/>
              </a:spcAft>
              <a:buNone/>
            </a:pPr>
            <a:endParaRPr sz="1200">
              <a:solidFill>
                <a:srgbClr val="000000"/>
              </a:solidFill>
            </a:endParaRPr>
          </a:p>
        </p:txBody>
      </p:sp>
      <p:pic>
        <p:nvPicPr>
          <p:cNvPr id="185" name="Google Shape;185;p29"/>
          <p:cNvPicPr preferRelativeResize="0"/>
          <p:nvPr/>
        </p:nvPicPr>
        <p:blipFill>
          <a:blip r:embed="rId7">
            <a:alphaModFix/>
          </a:blip>
          <a:stretch>
            <a:fillRect/>
          </a:stretch>
        </p:blipFill>
        <p:spPr>
          <a:xfrm>
            <a:off x="6512550" y="4327425"/>
            <a:ext cx="2631450" cy="816075"/>
          </a:xfrm>
          <a:prstGeom prst="rect">
            <a:avLst/>
          </a:prstGeom>
          <a:noFill/>
          <a:ln>
            <a:noFill/>
          </a:ln>
        </p:spPr>
      </p:pic>
      <p:sp>
        <p:nvSpPr>
          <p:cNvPr id="186" name="Google Shape;186;p29"/>
          <p:cNvSpPr txBox="1"/>
          <p:nvPr/>
        </p:nvSpPr>
        <p:spPr>
          <a:xfrm>
            <a:off x="5324150" y="2040150"/>
            <a:ext cx="3083700" cy="816000"/>
          </a:xfrm>
          <a:prstGeom prst="rect">
            <a:avLst/>
          </a:prstGeom>
          <a:noFill/>
          <a:ln w="38100"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1800">
                <a:solidFill>
                  <a:srgbClr val="222222"/>
                </a:solidFill>
              </a:rPr>
              <a:t>Please remember to use the police liaison officer </a:t>
            </a:r>
            <a:endParaRPr sz="1800">
              <a:solidFill>
                <a:srgbClr val="22222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90"/>
        <p:cNvGrpSpPr/>
        <p:nvPr/>
      </p:nvGrpSpPr>
      <p:grpSpPr>
        <a:xfrm>
          <a:off x="0" y="0"/>
          <a:ext cx="0" cy="0"/>
          <a:chOff x="0" y="0"/>
          <a:chExt cx="0" cy="0"/>
        </a:xfrm>
      </p:grpSpPr>
      <p:sp>
        <p:nvSpPr>
          <p:cNvPr id="191" name="Google Shape;191;p30"/>
          <p:cNvSpPr txBox="1">
            <a:spLocks noGrp="1"/>
          </p:cNvSpPr>
          <p:nvPr>
            <p:ph type="body" idx="1"/>
          </p:nvPr>
        </p:nvSpPr>
        <p:spPr>
          <a:xfrm>
            <a:off x="169450" y="126000"/>
            <a:ext cx="5382300" cy="4538400"/>
          </a:xfrm>
          <a:prstGeom prst="rect">
            <a:avLst/>
          </a:prstGeom>
        </p:spPr>
        <p:txBody>
          <a:bodyPr spcFirstLastPara="1" wrap="square" lIns="91425" tIns="91425" rIns="91425" bIns="91425" anchor="t" anchorCtr="0">
            <a:normAutofit fontScale="85000" lnSpcReduction="20000"/>
          </a:bodyPr>
          <a:lstStyle/>
          <a:p>
            <a:pPr marL="457200" lvl="0" indent="0" algn="l" rtl="0">
              <a:spcBef>
                <a:spcPts val="0"/>
              </a:spcBef>
              <a:spcAft>
                <a:spcPts val="0"/>
              </a:spcAft>
              <a:buNone/>
            </a:pPr>
            <a:endParaRPr sz="847">
              <a:solidFill>
                <a:srgbClr val="000000"/>
              </a:solidFill>
            </a:endParaRPr>
          </a:p>
          <a:p>
            <a:pPr marL="0" lvl="0" indent="0" algn="l" rtl="0">
              <a:spcBef>
                <a:spcPts val="1200"/>
              </a:spcBef>
              <a:spcAft>
                <a:spcPts val="0"/>
              </a:spcAft>
              <a:buNone/>
            </a:pPr>
            <a:r>
              <a:rPr lang="en-GB" sz="2047" b="1">
                <a:solidFill>
                  <a:schemeClr val="dk1"/>
                </a:solidFill>
              </a:rPr>
              <a:t>Thank you! Questions / Discussion?</a:t>
            </a:r>
            <a:endParaRPr sz="2047" b="1">
              <a:solidFill>
                <a:schemeClr val="dk1"/>
              </a:solidFill>
            </a:endParaRPr>
          </a:p>
          <a:p>
            <a:pPr marL="0" lvl="0" indent="0" algn="l" rtl="0">
              <a:spcBef>
                <a:spcPts val="1200"/>
              </a:spcBef>
              <a:spcAft>
                <a:spcPts val="0"/>
              </a:spcAft>
              <a:buClr>
                <a:schemeClr val="dk1"/>
              </a:buClr>
              <a:buSzPct val="72480"/>
              <a:buFont typeface="Arial"/>
              <a:buNone/>
            </a:pPr>
            <a:r>
              <a:rPr lang="en-GB" sz="1517" b="1">
                <a:solidFill>
                  <a:schemeClr val="dk1"/>
                </a:solidFill>
              </a:rPr>
              <a:t>To ask any questions and or for future case consultation and advice, you can contact </a:t>
            </a:r>
            <a:r>
              <a:rPr lang="en-GB" sz="1517" b="1" u="sng">
                <a:solidFill>
                  <a:schemeClr val="accent5"/>
                </a:solidFill>
                <a:hlinkClick r:id="rId3">
                  <a:extLst>
                    <a:ext uri="{A12FA001-AC4F-418D-AE19-62706E023703}">
                      <ahyp:hlinkClr xmlns:ahyp="http://schemas.microsoft.com/office/drawing/2018/hyperlinkcolor" val="tx"/>
                    </a:ext>
                  </a:extLst>
                </a:hlinkClick>
              </a:rPr>
              <a:t>emma.mcmanus@hackney.gov.uk</a:t>
            </a:r>
            <a:r>
              <a:rPr lang="en-GB" sz="1517" b="1">
                <a:solidFill>
                  <a:schemeClr val="dk1"/>
                </a:solidFill>
              </a:rPr>
              <a:t> and or </a:t>
            </a:r>
            <a:r>
              <a:rPr lang="en-GB" sz="1517" b="1" u="sng">
                <a:solidFill>
                  <a:schemeClr val="accent5"/>
                </a:solidFill>
                <a:hlinkClick r:id="rId4">
                  <a:extLst>
                    <a:ext uri="{A12FA001-AC4F-418D-AE19-62706E023703}">
                      <ahyp:hlinkClr xmlns:ahyp="http://schemas.microsoft.com/office/drawing/2018/hyperlinkcolor" val="tx"/>
                    </a:ext>
                  </a:extLst>
                </a:hlinkClick>
              </a:rPr>
              <a:t>anila.ismaili@hackney.gov.uk</a:t>
            </a:r>
            <a:r>
              <a:rPr lang="en-GB" sz="1517" b="1">
                <a:solidFill>
                  <a:schemeClr val="dk1"/>
                </a:solidFill>
              </a:rPr>
              <a:t> </a:t>
            </a:r>
            <a:endParaRPr sz="1517" b="1">
              <a:solidFill>
                <a:schemeClr val="dk1"/>
              </a:solidFill>
            </a:endParaRPr>
          </a:p>
          <a:p>
            <a:pPr marL="0" lvl="0" indent="0" algn="l" rtl="0">
              <a:spcBef>
                <a:spcPts val="1200"/>
              </a:spcBef>
              <a:spcAft>
                <a:spcPts val="0"/>
              </a:spcAft>
              <a:buClr>
                <a:schemeClr val="dk1"/>
              </a:buClr>
              <a:buSzPct val="72480"/>
              <a:buFont typeface="Arial"/>
              <a:buNone/>
            </a:pPr>
            <a:r>
              <a:rPr lang="en-GB" sz="1517" b="1">
                <a:solidFill>
                  <a:srgbClr val="674EA7"/>
                </a:solidFill>
              </a:rPr>
              <a:t>If you are interested in becoming a Domestic abuse Champion for Hackney, please fill out this form</a:t>
            </a:r>
            <a:r>
              <a:rPr lang="en-GB" sz="1517" b="1">
                <a:solidFill>
                  <a:srgbClr val="0000FF"/>
                </a:solidFill>
              </a:rPr>
              <a:t> </a:t>
            </a:r>
            <a:r>
              <a:rPr lang="en-GB" sz="1517" b="1" u="sng">
                <a:solidFill>
                  <a:srgbClr val="0000FF"/>
                </a:solidFill>
                <a:hlinkClick r:id="rId5">
                  <a:extLst>
                    <a:ext uri="{A12FA001-AC4F-418D-AE19-62706E023703}">
                      <ahyp:hlinkClr xmlns:ahyp="http://schemas.microsoft.com/office/drawing/2018/hyperlinkcolor" val="tx"/>
                    </a:ext>
                  </a:extLst>
                </a:hlinkClick>
              </a:rPr>
              <a:t>here</a:t>
            </a:r>
            <a:r>
              <a:rPr lang="en-GB" sz="1517" b="1">
                <a:solidFill>
                  <a:srgbClr val="0000FF"/>
                </a:solidFill>
              </a:rPr>
              <a:t>. </a:t>
            </a:r>
            <a:endParaRPr sz="1517" b="1">
              <a:solidFill>
                <a:srgbClr val="0000FF"/>
              </a:solidFill>
            </a:endParaRPr>
          </a:p>
          <a:p>
            <a:pPr marL="0" lvl="0" indent="0" algn="l" rtl="0">
              <a:lnSpc>
                <a:spcPct val="100000"/>
              </a:lnSpc>
              <a:spcBef>
                <a:spcPts val="1200"/>
              </a:spcBef>
              <a:spcAft>
                <a:spcPts val="0"/>
              </a:spcAft>
              <a:buNone/>
            </a:pPr>
            <a:r>
              <a:rPr lang="en-GB" sz="1517" b="1">
                <a:solidFill>
                  <a:schemeClr val="dk1"/>
                </a:solidFill>
              </a:rPr>
              <a:t>Further training on domestic abuse and on child safeguarding: </a:t>
            </a:r>
            <a:endParaRPr sz="1517" b="1">
              <a:solidFill>
                <a:schemeClr val="dk1"/>
              </a:solidFill>
            </a:endParaRPr>
          </a:p>
          <a:p>
            <a:pPr marL="0" lvl="0" indent="0" algn="l" rtl="0">
              <a:lnSpc>
                <a:spcPct val="100000"/>
              </a:lnSpc>
              <a:spcBef>
                <a:spcPts val="0"/>
              </a:spcBef>
              <a:spcAft>
                <a:spcPts val="0"/>
              </a:spcAft>
              <a:buNone/>
            </a:pPr>
            <a:endParaRPr sz="1517" b="1">
              <a:solidFill>
                <a:schemeClr val="dk1"/>
              </a:solidFill>
            </a:endParaRPr>
          </a:p>
          <a:p>
            <a:pPr marL="0" lvl="0" indent="0" algn="l" rtl="0">
              <a:lnSpc>
                <a:spcPct val="100000"/>
              </a:lnSpc>
              <a:spcBef>
                <a:spcPts val="0"/>
              </a:spcBef>
              <a:spcAft>
                <a:spcPts val="0"/>
              </a:spcAft>
              <a:buNone/>
            </a:pPr>
            <a:r>
              <a:rPr lang="en-GB" sz="1517" u="sng">
                <a:solidFill>
                  <a:srgbClr val="0000FF"/>
                </a:solidFill>
                <a:hlinkClick r:id="rId6">
                  <a:extLst>
                    <a:ext uri="{A12FA001-AC4F-418D-AE19-62706E023703}">
                      <ahyp:hlinkClr xmlns:ahyp="http://schemas.microsoft.com/office/drawing/2018/hyperlinkcolor" val="tx"/>
                    </a:ext>
                  </a:extLst>
                </a:hlinkClick>
              </a:rPr>
              <a:t>City and Hackney Safeguarding Chldren Partnership online platform </a:t>
            </a:r>
            <a:endParaRPr sz="1517">
              <a:solidFill>
                <a:srgbClr val="0000FF"/>
              </a:solidFill>
            </a:endParaRPr>
          </a:p>
          <a:p>
            <a:pPr marL="0" lvl="0" indent="0" algn="l" rtl="0">
              <a:lnSpc>
                <a:spcPct val="100000"/>
              </a:lnSpc>
              <a:spcBef>
                <a:spcPts val="0"/>
              </a:spcBef>
              <a:spcAft>
                <a:spcPts val="0"/>
              </a:spcAft>
              <a:buNone/>
            </a:pPr>
            <a:endParaRPr sz="1517">
              <a:solidFill>
                <a:srgbClr val="0000FF"/>
              </a:solidFill>
            </a:endParaRPr>
          </a:p>
          <a:p>
            <a:pPr marL="0" lvl="0" indent="0" algn="l" rtl="0">
              <a:lnSpc>
                <a:spcPct val="100000"/>
              </a:lnSpc>
              <a:spcBef>
                <a:spcPts val="0"/>
              </a:spcBef>
              <a:spcAft>
                <a:spcPts val="0"/>
              </a:spcAft>
              <a:buNone/>
            </a:pPr>
            <a:endParaRPr sz="1517" b="1">
              <a:solidFill>
                <a:schemeClr val="dk1"/>
              </a:solidFill>
            </a:endParaRPr>
          </a:p>
          <a:p>
            <a:pPr marL="0" lvl="0" indent="0" algn="l" rtl="0">
              <a:lnSpc>
                <a:spcPct val="100000"/>
              </a:lnSpc>
              <a:spcBef>
                <a:spcPts val="0"/>
              </a:spcBef>
              <a:spcAft>
                <a:spcPts val="0"/>
              </a:spcAft>
              <a:buNone/>
            </a:pPr>
            <a:r>
              <a:rPr lang="en-GB" sz="1517" b="1">
                <a:solidFill>
                  <a:schemeClr val="dk1"/>
                </a:solidFill>
              </a:rPr>
              <a:t>Further reading:</a:t>
            </a:r>
            <a:endParaRPr sz="1517" b="1">
              <a:solidFill>
                <a:schemeClr val="dk1"/>
              </a:solidFill>
            </a:endParaRPr>
          </a:p>
          <a:p>
            <a:pPr marL="0" lvl="0" indent="0" algn="l" rtl="0">
              <a:lnSpc>
                <a:spcPct val="100000"/>
              </a:lnSpc>
              <a:spcBef>
                <a:spcPts val="0"/>
              </a:spcBef>
              <a:spcAft>
                <a:spcPts val="0"/>
              </a:spcAft>
              <a:buNone/>
            </a:pPr>
            <a:endParaRPr sz="1517" b="1">
              <a:solidFill>
                <a:srgbClr val="0000FF"/>
              </a:solidFill>
            </a:endParaRPr>
          </a:p>
          <a:p>
            <a:pPr marL="0" lvl="0" indent="0" algn="l" rtl="0">
              <a:lnSpc>
                <a:spcPct val="100000"/>
              </a:lnSpc>
              <a:spcBef>
                <a:spcPts val="0"/>
              </a:spcBef>
              <a:spcAft>
                <a:spcPts val="0"/>
              </a:spcAft>
              <a:buClr>
                <a:schemeClr val="dk1"/>
              </a:buClr>
              <a:buSzPct val="72480"/>
              <a:buFont typeface="Arial"/>
              <a:buNone/>
            </a:pPr>
            <a:r>
              <a:rPr lang="en-GB" sz="1517" u="sng">
                <a:solidFill>
                  <a:srgbClr val="0000FF"/>
                </a:solidFill>
                <a:hlinkClick r:id="rId7">
                  <a:extLst>
                    <a:ext uri="{A12FA001-AC4F-418D-AE19-62706E023703}">
                      <ahyp:hlinkClr xmlns:ahyp="http://schemas.microsoft.com/office/drawing/2018/hyperlinkcolor" val="tx"/>
                    </a:ext>
                  </a:extLst>
                </a:hlinkClick>
              </a:rPr>
              <a:t>Hackney posters on domestic abuse and </a:t>
            </a:r>
            <a:endParaRPr sz="1917"/>
          </a:p>
          <a:p>
            <a:pPr marL="0" lvl="0" indent="0" algn="l" rtl="0">
              <a:lnSpc>
                <a:spcPct val="100000"/>
              </a:lnSpc>
              <a:spcBef>
                <a:spcPts val="0"/>
              </a:spcBef>
              <a:spcAft>
                <a:spcPts val="0"/>
              </a:spcAft>
              <a:buClr>
                <a:schemeClr val="dk1"/>
              </a:buClr>
              <a:buSzPct val="72480"/>
              <a:buFont typeface="Arial"/>
              <a:buNone/>
            </a:pPr>
            <a:r>
              <a:rPr lang="en-GB" sz="1517" u="sng">
                <a:solidFill>
                  <a:srgbClr val="0000FF"/>
                </a:solidFill>
                <a:hlinkClick r:id="rId7">
                  <a:extLst>
                    <a:ext uri="{A12FA001-AC4F-418D-AE19-62706E023703}">
                      <ahyp:hlinkClr xmlns:ahyp="http://schemas.microsoft.com/office/drawing/2018/hyperlinkcolor" val="tx"/>
                    </a:ext>
                  </a:extLst>
                </a:hlinkClick>
              </a:rPr>
              <a:t>public-space women safety of women and girls</a:t>
            </a:r>
            <a:endParaRPr sz="1517">
              <a:solidFill>
                <a:srgbClr val="0000FF"/>
              </a:solidFill>
            </a:endParaRPr>
          </a:p>
          <a:p>
            <a:pPr marL="0" lvl="0" indent="0" algn="l" rtl="0">
              <a:lnSpc>
                <a:spcPct val="100000"/>
              </a:lnSpc>
              <a:spcBef>
                <a:spcPts val="0"/>
              </a:spcBef>
              <a:spcAft>
                <a:spcPts val="0"/>
              </a:spcAft>
              <a:buClr>
                <a:schemeClr val="dk1"/>
              </a:buClr>
              <a:buSzPct val="72480"/>
              <a:buFont typeface="Arial"/>
              <a:buNone/>
            </a:pPr>
            <a:endParaRPr sz="1517" b="1">
              <a:solidFill>
                <a:schemeClr val="dk1"/>
              </a:solidFill>
            </a:endParaRPr>
          </a:p>
          <a:p>
            <a:pPr marL="0" lvl="0" indent="0" algn="l" rtl="0">
              <a:lnSpc>
                <a:spcPct val="100000"/>
              </a:lnSpc>
              <a:spcBef>
                <a:spcPts val="0"/>
              </a:spcBef>
              <a:spcAft>
                <a:spcPts val="0"/>
              </a:spcAft>
              <a:buClr>
                <a:schemeClr val="dk1"/>
              </a:buClr>
              <a:buSzPct val="72480"/>
              <a:buFont typeface="Arial"/>
              <a:buNone/>
            </a:pPr>
            <a:r>
              <a:rPr lang="en-GB" sz="1517" u="sng">
                <a:solidFill>
                  <a:srgbClr val="0000FF"/>
                </a:solidFill>
                <a:hlinkClick r:id="rId8">
                  <a:extLst>
                    <a:ext uri="{A12FA001-AC4F-418D-AE19-62706E023703}">
                      <ahyp:hlinkClr xmlns:ahyp="http://schemas.microsoft.com/office/drawing/2018/hyperlinkcolor" val="tx"/>
                    </a:ext>
                  </a:extLst>
                </a:hlinkClick>
              </a:rPr>
              <a:t>Hackney Domestic Abuse Intervention Service Protocol </a:t>
            </a:r>
            <a:endParaRPr sz="1517">
              <a:solidFill>
                <a:srgbClr val="0000FF"/>
              </a:solidFill>
            </a:endParaRPr>
          </a:p>
          <a:p>
            <a:pPr marL="0" lvl="0" indent="0" algn="l" rtl="0">
              <a:lnSpc>
                <a:spcPct val="100000"/>
              </a:lnSpc>
              <a:spcBef>
                <a:spcPts val="0"/>
              </a:spcBef>
              <a:spcAft>
                <a:spcPts val="0"/>
              </a:spcAft>
              <a:buClr>
                <a:schemeClr val="dk1"/>
              </a:buClr>
              <a:buSzPct val="72480"/>
              <a:buFont typeface="Arial"/>
              <a:buNone/>
            </a:pPr>
            <a:endParaRPr sz="1517">
              <a:solidFill>
                <a:srgbClr val="0000FF"/>
              </a:solidFill>
            </a:endParaRPr>
          </a:p>
          <a:p>
            <a:pPr marL="0" lvl="0" indent="0" algn="l" rtl="0">
              <a:lnSpc>
                <a:spcPct val="100000"/>
              </a:lnSpc>
              <a:spcBef>
                <a:spcPts val="0"/>
              </a:spcBef>
              <a:spcAft>
                <a:spcPts val="0"/>
              </a:spcAft>
              <a:buClr>
                <a:schemeClr val="dk1"/>
              </a:buClr>
              <a:buSzPct val="72480"/>
              <a:buFont typeface="Arial"/>
              <a:buNone/>
            </a:pPr>
            <a:r>
              <a:rPr lang="en-GB" sz="1517" u="sng">
                <a:solidFill>
                  <a:srgbClr val="0000FF"/>
                </a:solidFill>
                <a:hlinkClick r:id="rId9">
                  <a:extLst>
                    <a:ext uri="{A12FA001-AC4F-418D-AE19-62706E023703}">
                      <ahyp:hlinkClr xmlns:ahyp="http://schemas.microsoft.com/office/drawing/2018/hyperlinkcolor" val="tx"/>
                    </a:ext>
                  </a:extLst>
                </a:hlinkClick>
              </a:rPr>
              <a:t>Hackney Intergenerational Domestic Abuse Protocol </a:t>
            </a:r>
            <a:endParaRPr sz="1517">
              <a:solidFill>
                <a:srgbClr val="0000FF"/>
              </a:solidFill>
            </a:endParaRPr>
          </a:p>
          <a:p>
            <a:pPr marL="0" lvl="0" indent="0" algn="l" rtl="0">
              <a:lnSpc>
                <a:spcPct val="100000"/>
              </a:lnSpc>
              <a:spcBef>
                <a:spcPts val="0"/>
              </a:spcBef>
              <a:spcAft>
                <a:spcPts val="0"/>
              </a:spcAft>
              <a:buClr>
                <a:schemeClr val="dk1"/>
              </a:buClr>
              <a:buSzPct val="72480"/>
              <a:buFont typeface="Arial"/>
              <a:buNone/>
            </a:pPr>
            <a:endParaRPr sz="1517">
              <a:solidFill>
                <a:srgbClr val="0000FF"/>
              </a:solidFill>
            </a:endParaRPr>
          </a:p>
          <a:p>
            <a:pPr marL="0" lvl="0" indent="0" algn="l" rtl="0">
              <a:lnSpc>
                <a:spcPct val="100000"/>
              </a:lnSpc>
              <a:spcBef>
                <a:spcPts val="0"/>
              </a:spcBef>
              <a:spcAft>
                <a:spcPts val="0"/>
              </a:spcAft>
              <a:buClr>
                <a:schemeClr val="dk1"/>
              </a:buClr>
              <a:buSzPct val="72480"/>
              <a:buFont typeface="Arial"/>
              <a:buNone/>
            </a:pPr>
            <a:r>
              <a:rPr lang="en-GB" sz="1517" u="sng">
                <a:solidFill>
                  <a:srgbClr val="0000FF"/>
                </a:solidFill>
                <a:hlinkClick r:id="rId10">
                  <a:extLst>
                    <a:ext uri="{A12FA001-AC4F-418D-AE19-62706E023703}">
                      <ahyp:hlinkClr xmlns:ahyp="http://schemas.microsoft.com/office/drawing/2018/hyperlinkcolor" val="tx"/>
                    </a:ext>
                  </a:extLst>
                </a:hlinkClick>
              </a:rPr>
              <a:t>Hackney Domestic Abuse and Adult Safeguarding Pathway </a:t>
            </a:r>
            <a:endParaRPr sz="1517" b="1">
              <a:solidFill>
                <a:schemeClr val="dk1"/>
              </a:solidFill>
            </a:endParaRPr>
          </a:p>
        </p:txBody>
      </p:sp>
      <p:pic>
        <p:nvPicPr>
          <p:cNvPr id="192" name="Google Shape;192;p30"/>
          <p:cNvPicPr preferRelativeResize="0"/>
          <p:nvPr/>
        </p:nvPicPr>
        <p:blipFill>
          <a:blip r:embed="rId11">
            <a:alphaModFix/>
          </a:blip>
          <a:stretch>
            <a:fillRect/>
          </a:stretch>
        </p:blipFill>
        <p:spPr>
          <a:xfrm>
            <a:off x="6977800" y="4471700"/>
            <a:ext cx="2166200" cy="671800"/>
          </a:xfrm>
          <a:prstGeom prst="rect">
            <a:avLst/>
          </a:prstGeom>
          <a:noFill/>
          <a:ln>
            <a:noFill/>
          </a:ln>
        </p:spPr>
      </p:pic>
      <p:pic>
        <p:nvPicPr>
          <p:cNvPr id="193" name="Google Shape;193;p30"/>
          <p:cNvPicPr preferRelativeResize="0"/>
          <p:nvPr/>
        </p:nvPicPr>
        <p:blipFill>
          <a:blip r:embed="rId12">
            <a:alphaModFix/>
          </a:blip>
          <a:stretch>
            <a:fillRect/>
          </a:stretch>
        </p:blipFill>
        <p:spPr>
          <a:xfrm>
            <a:off x="5551710" y="460462"/>
            <a:ext cx="3112189" cy="3869475"/>
          </a:xfrm>
          <a:prstGeom prst="rect">
            <a:avLst/>
          </a:prstGeom>
          <a:noFill/>
          <a:ln>
            <a:noFill/>
          </a:ln>
        </p:spPr>
      </p:pic>
      <p:sp>
        <p:nvSpPr>
          <p:cNvPr id="194" name="Google Shape;194;p30"/>
          <p:cNvSpPr txBox="1"/>
          <p:nvPr/>
        </p:nvSpPr>
        <p:spPr>
          <a:xfrm>
            <a:off x="5968600" y="4329925"/>
            <a:ext cx="2884200" cy="284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a:t>Scan to provide </a:t>
            </a:r>
            <a:r>
              <a:rPr lang="en-GB" u="sng">
                <a:solidFill>
                  <a:schemeClr val="hlink"/>
                </a:solidFill>
                <a:hlinkClick r:id="rId13"/>
              </a:rPr>
              <a:t>feedback</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GB" sz="2520" b="1"/>
              <a:t>Definition of Domestic Abuse</a:t>
            </a:r>
            <a:endParaRPr sz="2520" b="1"/>
          </a:p>
        </p:txBody>
      </p:sp>
      <p:sp>
        <p:nvSpPr>
          <p:cNvPr id="83" name="Google Shape;83;p17"/>
          <p:cNvSpPr txBox="1">
            <a:spLocks noGrp="1"/>
          </p:cNvSpPr>
          <p:nvPr>
            <p:ph type="body" idx="1"/>
          </p:nvPr>
        </p:nvSpPr>
        <p:spPr>
          <a:xfrm>
            <a:off x="311700" y="572700"/>
            <a:ext cx="8867400" cy="4570800"/>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The </a:t>
            </a:r>
            <a:r>
              <a:rPr lang="en-GB" sz="1100" b="1" u="sng">
                <a:solidFill>
                  <a:srgbClr val="0000FF"/>
                </a:solidFill>
                <a:hlinkClick r:id="rId3">
                  <a:extLst>
                    <a:ext uri="{A12FA001-AC4F-418D-AE19-62706E023703}">
                      <ahyp:hlinkClr xmlns:ahyp="http://schemas.microsoft.com/office/drawing/2018/hyperlinkcolor" val="tx"/>
                    </a:ext>
                  </a:extLst>
                </a:hlinkClick>
              </a:rPr>
              <a:t>Domestic Abuse Act 2021 </a:t>
            </a:r>
            <a:r>
              <a:rPr lang="en-GB" sz="1100">
                <a:solidFill>
                  <a:schemeClr val="dk1"/>
                </a:solidFill>
              </a:rPr>
              <a:t> states that the behaviour of a person towards another person is “domestic abuse” if the following </a:t>
            </a:r>
            <a:r>
              <a:rPr lang="en-GB" sz="1100" b="1">
                <a:solidFill>
                  <a:schemeClr val="dk1"/>
                </a:solidFill>
              </a:rPr>
              <a:t>3 elements</a:t>
            </a:r>
            <a:r>
              <a:rPr lang="en-GB" sz="1100">
                <a:solidFill>
                  <a:schemeClr val="dk1"/>
                </a:solidFill>
              </a:rPr>
              <a:t> are met:</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100">
              <a:solidFill>
                <a:schemeClr val="dk1"/>
              </a:solidFill>
            </a:endParaRPr>
          </a:p>
          <a:p>
            <a:pPr marL="457200" lvl="0" indent="-298450" algn="just" rtl="0">
              <a:lnSpc>
                <a:spcPct val="100000"/>
              </a:lnSpc>
              <a:spcBef>
                <a:spcPts val="0"/>
              </a:spcBef>
              <a:spcAft>
                <a:spcPts val="0"/>
              </a:spcAft>
              <a:buClr>
                <a:schemeClr val="dk1"/>
              </a:buClr>
              <a:buSzPts val="1100"/>
              <a:buAutoNum type="arabicPeriod"/>
            </a:pPr>
            <a:r>
              <a:rPr lang="en-GB" sz="1100">
                <a:solidFill>
                  <a:schemeClr val="dk1"/>
                </a:solidFill>
              </a:rPr>
              <a:t>People concerned are each aged</a:t>
            </a:r>
            <a:r>
              <a:rPr lang="en-GB" sz="1200">
                <a:solidFill>
                  <a:schemeClr val="dk1"/>
                </a:solidFill>
              </a:rPr>
              <a:t> </a:t>
            </a:r>
            <a:r>
              <a:rPr lang="en-GB" sz="1200" b="1">
                <a:solidFill>
                  <a:schemeClr val="dk1"/>
                </a:solidFill>
              </a:rPr>
              <a:t>16 or over</a:t>
            </a:r>
            <a:r>
              <a:rPr lang="en-GB" sz="1200">
                <a:solidFill>
                  <a:schemeClr val="dk1"/>
                </a:solidFill>
              </a:rPr>
              <a:t> </a:t>
            </a:r>
            <a:endParaRPr sz="1200">
              <a:solidFill>
                <a:schemeClr val="dk1"/>
              </a:solidFill>
            </a:endParaRPr>
          </a:p>
          <a:p>
            <a:pPr marL="457200" lvl="0" indent="-304800" algn="just" rtl="0">
              <a:lnSpc>
                <a:spcPct val="100000"/>
              </a:lnSpc>
              <a:spcBef>
                <a:spcPts val="0"/>
              </a:spcBef>
              <a:spcAft>
                <a:spcPts val="0"/>
              </a:spcAft>
              <a:buClr>
                <a:schemeClr val="dk1"/>
              </a:buClr>
              <a:buSzPts val="1200"/>
              <a:buAutoNum type="arabicPeriod"/>
            </a:pPr>
            <a:r>
              <a:rPr lang="en-GB" sz="1200" b="1">
                <a:solidFill>
                  <a:schemeClr val="dk1"/>
                </a:solidFill>
              </a:rPr>
              <a:t>Personally connected</a:t>
            </a:r>
            <a:r>
              <a:rPr lang="en-GB" sz="1200">
                <a:solidFill>
                  <a:schemeClr val="dk1"/>
                </a:solidFill>
              </a:rPr>
              <a:t> to each other</a:t>
            </a:r>
            <a:endParaRPr sz="1200">
              <a:solidFill>
                <a:schemeClr val="dk1"/>
              </a:solidFill>
            </a:endParaRPr>
          </a:p>
          <a:p>
            <a:pPr marL="457200" lvl="0" indent="-304800" algn="just" rtl="0">
              <a:lnSpc>
                <a:spcPct val="100000"/>
              </a:lnSpc>
              <a:spcBef>
                <a:spcPts val="0"/>
              </a:spcBef>
              <a:spcAft>
                <a:spcPts val="0"/>
              </a:spcAft>
              <a:buClr>
                <a:schemeClr val="dk1"/>
              </a:buClr>
              <a:buSzPts val="1200"/>
              <a:buAutoNum type="arabicPeriod"/>
            </a:pPr>
            <a:r>
              <a:rPr lang="en-GB" sz="1200">
                <a:solidFill>
                  <a:schemeClr val="dk1"/>
                </a:solidFill>
              </a:rPr>
              <a:t>The behaviour is </a:t>
            </a:r>
            <a:r>
              <a:rPr lang="en-GB" sz="1200" b="1">
                <a:solidFill>
                  <a:schemeClr val="dk1"/>
                </a:solidFill>
              </a:rPr>
              <a:t>abusive.</a:t>
            </a:r>
            <a:endParaRPr sz="1200" b="1">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200" b="1">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200" b="1">
                <a:solidFill>
                  <a:schemeClr val="dk1"/>
                </a:solidFill>
              </a:rPr>
              <a:t>Personally connected to each other </a:t>
            </a:r>
            <a:r>
              <a:rPr lang="en-GB" sz="1200">
                <a:solidFill>
                  <a:schemeClr val="dk1"/>
                </a:solidFill>
              </a:rPr>
              <a:t>means - </a:t>
            </a:r>
            <a:endParaRPr sz="1200">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2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	they are, or have been, in an intimate personal relationship with each other;</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	they each have, or there has been a time when they each have had, a parental relationship in relation to the same child;</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	they are relatives</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b="1">
                <a:solidFill>
                  <a:schemeClr val="dk1"/>
                </a:solidFill>
              </a:rPr>
              <a:t>Behaviour is abusive </a:t>
            </a:r>
            <a:r>
              <a:rPr lang="en-GB" sz="1100">
                <a:solidFill>
                  <a:schemeClr val="dk1"/>
                </a:solidFill>
              </a:rPr>
              <a:t>if it consists of any of the following—</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(a)	</a:t>
            </a:r>
            <a:r>
              <a:rPr lang="en-GB" sz="1100" b="1">
                <a:solidFill>
                  <a:schemeClr val="dk1"/>
                </a:solidFill>
              </a:rPr>
              <a:t>physical</a:t>
            </a:r>
            <a:r>
              <a:rPr lang="en-GB" sz="1100">
                <a:solidFill>
                  <a:schemeClr val="dk1"/>
                </a:solidFill>
              </a:rPr>
              <a:t> or </a:t>
            </a:r>
            <a:r>
              <a:rPr lang="en-GB" sz="1100" b="1">
                <a:solidFill>
                  <a:schemeClr val="dk1"/>
                </a:solidFill>
              </a:rPr>
              <a:t>sexual</a:t>
            </a:r>
            <a:r>
              <a:rPr lang="en-GB" sz="1100">
                <a:solidFill>
                  <a:schemeClr val="dk1"/>
                </a:solidFill>
              </a:rPr>
              <a:t> abuse;</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(b)	</a:t>
            </a:r>
            <a:r>
              <a:rPr lang="en-GB" sz="1100" b="1">
                <a:solidFill>
                  <a:schemeClr val="dk1"/>
                </a:solidFill>
              </a:rPr>
              <a:t>violent</a:t>
            </a:r>
            <a:r>
              <a:rPr lang="en-GB" sz="1100">
                <a:solidFill>
                  <a:schemeClr val="dk1"/>
                </a:solidFill>
              </a:rPr>
              <a:t> or </a:t>
            </a:r>
            <a:r>
              <a:rPr lang="en-GB" sz="1100" b="1">
                <a:solidFill>
                  <a:schemeClr val="dk1"/>
                </a:solidFill>
              </a:rPr>
              <a:t>threatening</a:t>
            </a:r>
            <a:r>
              <a:rPr lang="en-GB" sz="1100">
                <a:solidFill>
                  <a:schemeClr val="dk1"/>
                </a:solidFill>
              </a:rPr>
              <a:t> behaviour;</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(c)	</a:t>
            </a:r>
            <a:r>
              <a:rPr lang="en-GB" sz="1100" b="1" u="sng">
                <a:solidFill>
                  <a:srgbClr val="0000FF"/>
                </a:solidFill>
                <a:hlinkClick r:id="rId4">
                  <a:extLst>
                    <a:ext uri="{A12FA001-AC4F-418D-AE19-62706E023703}">
                      <ahyp:hlinkClr xmlns:ahyp="http://schemas.microsoft.com/office/drawing/2018/hyperlinkcolor" val="tx"/>
                    </a:ext>
                  </a:extLst>
                </a:hlinkClick>
              </a:rPr>
              <a:t>controlling</a:t>
            </a:r>
            <a:r>
              <a:rPr lang="en-GB" sz="1100" u="sng">
                <a:solidFill>
                  <a:srgbClr val="0000FF"/>
                </a:solidFill>
                <a:hlinkClick r:id="rId4">
                  <a:extLst>
                    <a:ext uri="{A12FA001-AC4F-418D-AE19-62706E023703}">
                      <ahyp:hlinkClr xmlns:ahyp="http://schemas.microsoft.com/office/drawing/2018/hyperlinkcolor" val="tx"/>
                    </a:ext>
                  </a:extLst>
                </a:hlinkClick>
              </a:rPr>
              <a:t> or </a:t>
            </a:r>
            <a:r>
              <a:rPr lang="en-GB" sz="1100" b="1" u="sng">
                <a:solidFill>
                  <a:srgbClr val="0000FF"/>
                </a:solidFill>
                <a:hlinkClick r:id="rId4">
                  <a:extLst>
                    <a:ext uri="{A12FA001-AC4F-418D-AE19-62706E023703}">
                      <ahyp:hlinkClr xmlns:ahyp="http://schemas.microsoft.com/office/drawing/2018/hyperlinkcolor" val="tx"/>
                    </a:ext>
                  </a:extLst>
                </a:hlinkClick>
              </a:rPr>
              <a:t>coercive</a:t>
            </a:r>
            <a:r>
              <a:rPr lang="en-GB" sz="1100">
                <a:solidFill>
                  <a:srgbClr val="0000FF"/>
                </a:solidFill>
              </a:rPr>
              <a:t> </a:t>
            </a:r>
            <a:r>
              <a:rPr lang="en-GB" sz="1100">
                <a:solidFill>
                  <a:schemeClr val="dk1"/>
                </a:solidFill>
              </a:rPr>
              <a:t>behaviour;</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(d)	</a:t>
            </a:r>
            <a:r>
              <a:rPr lang="en-GB" sz="1100" b="1">
                <a:solidFill>
                  <a:schemeClr val="dk1"/>
                </a:solidFill>
              </a:rPr>
              <a:t>economic </a:t>
            </a:r>
            <a:r>
              <a:rPr lang="en-GB" sz="1100">
                <a:solidFill>
                  <a:schemeClr val="dk1"/>
                </a:solidFill>
              </a:rPr>
              <a:t>abuse;</a:t>
            </a:r>
            <a:endParaRPr sz="1100">
              <a:solidFill>
                <a:schemeClr val="dk1"/>
              </a:solidFill>
            </a:endParaRPr>
          </a:p>
          <a:p>
            <a:pPr marL="0" lvl="0" indent="0" algn="just" rtl="0">
              <a:lnSpc>
                <a:spcPct val="100000"/>
              </a:lnSpc>
              <a:spcBef>
                <a:spcPts val="0"/>
              </a:spcBef>
              <a:spcAft>
                <a:spcPts val="0"/>
              </a:spcAft>
              <a:buClr>
                <a:schemeClr val="dk1"/>
              </a:buClr>
              <a:buSzPts val="1100"/>
              <a:buFont typeface="Arial"/>
              <a:buNone/>
            </a:pPr>
            <a:r>
              <a:rPr lang="en-GB" sz="1100">
                <a:solidFill>
                  <a:schemeClr val="dk1"/>
                </a:solidFill>
              </a:rPr>
              <a:t>(e)	</a:t>
            </a:r>
            <a:r>
              <a:rPr lang="en-GB" sz="1100" b="1">
                <a:solidFill>
                  <a:schemeClr val="dk1"/>
                </a:solidFill>
              </a:rPr>
              <a:t>psychological</a:t>
            </a:r>
            <a:r>
              <a:rPr lang="en-GB" sz="1100">
                <a:solidFill>
                  <a:schemeClr val="dk1"/>
                </a:solidFill>
              </a:rPr>
              <a:t>, </a:t>
            </a:r>
            <a:r>
              <a:rPr lang="en-GB" sz="1100" b="1">
                <a:solidFill>
                  <a:schemeClr val="dk1"/>
                </a:solidFill>
              </a:rPr>
              <a:t>emotional</a:t>
            </a:r>
            <a:r>
              <a:rPr lang="en-GB" sz="1100">
                <a:solidFill>
                  <a:schemeClr val="dk1"/>
                </a:solidFill>
              </a:rPr>
              <a:t> or </a:t>
            </a:r>
            <a:r>
              <a:rPr lang="en-GB" sz="1100" b="1">
                <a:solidFill>
                  <a:schemeClr val="dk1"/>
                </a:solidFill>
              </a:rPr>
              <a:t>other</a:t>
            </a:r>
            <a:r>
              <a:rPr lang="en-GB" sz="1100">
                <a:solidFill>
                  <a:schemeClr val="dk1"/>
                </a:solidFill>
              </a:rPr>
              <a:t> abuse;</a:t>
            </a:r>
            <a:endParaRPr sz="1100">
              <a:solidFill>
                <a:schemeClr val="dk1"/>
              </a:solidFill>
            </a:endParaRPr>
          </a:p>
          <a:p>
            <a:pPr marL="457200" marR="0" lvl="0" indent="-457200" algn="l" rtl="0">
              <a:lnSpc>
                <a:spcPct val="100000"/>
              </a:lnSpc>
              <a:spcBef>
                <a:spcPts val="0"/>
              </a:spcBef>
              <a:spcAft>
                <a:spcPts val="0"/>
              </a:spcAft>
              <a:buClr>
                <a:schemeClr val="dk1"/>
              </a:buClr>
              <a:buSzPts val="1100"/>
              <a:buFont typeface="Arial"/>
              <a:buNone/>
            </a:pPr>
            <a:r>
              <a:rPr lang="en-GB" sz="1100">
                <a:solidFill>
                  <a:schemeClr val="dk1"/>
                </a:solidFill>
              </a:rPr>
              <a:t>		</a:t>
            </a:r>
            <a:endParaRPr sz="1100">
              <a:solidFill>
                <a:schemeClr val="dk1"/>
              </a:solidFill>
            </a:endParaRPr>
          </a:p>
          <a:p>
            <a:pPr marL="457200" lvl="0" indent="-457200" algn="just" rtl="0">
              <a:lnSpc>
                <a:spcPct val="100000"/>
              </a:lnSpc>
              <a:spcBef>
                <a:spcPts val="0"/>
              </a:spcBef>
              <a:spcAft>
                <a:spcPts val="0"/>
              </a:spcAft>
              <a:buClr>
                <a:schemeClr val="dk1"/>
              </a:buClr>
              <a:buSzPts val="1100"/>
              <a:buFont typeface="Arial"/>
              <a:buNone/>
            </a:pPr>
            <a:r>
              <a:rPr lang="en-GB" sz="1100">
                <a:solidFill>
                  <a:schemeClr val="dk1"/>
                </a:solidFill>
              </a:rPr>
              <a:t>It does not matter whether the behaviour consists of a </a:t>
            </a:r>
            <a:r>
              <a:rPr lang="en-GB" sz="1100" b="1">
                <a:solidFill>
                  <a:schemeClr val="dk1"/>
                </a:solidFill>
              </a:rPr>
              <a:t>single incident </a:t>
            </a:r>
            <a:r>
              <a:rPr lang="en-GB" sz="1100">
                <a:solidFill>
                  <a:schemeClr val="dk1"/>
                </a:solidFill>
              </a:rPr>
              <a:t>or a </a:t>
            </a:r>
            <a:r>
              <a:rPr lang="en-GB" sz="1100" b="1">
                <a:solidFill>
                  <a:schemeClr val="dk1"/>
                </a:solidFill>
              </a:rPr>
              <a:t>course of conduct</a:t>
            </a:r>
            <a:r>
              <a:rPr lang="en-GB" sz="1100">
                <a:solidFill>
                  <a:schemeClr val="dk1"/>
                </a:solidFill>
              </a:rPr>
              <a:t>.</a:t>
            </a:r>
            <a:endParaRPr sz="1100">
              <a:solidFill>
                <a:schemeClr val="dk1"/>
              </a:solidFill>
            </a:endParaRPr>
          </a:p>
          <a:p>
            <a:pPr marL="457200" lvl="0" indent="-457200" algn="just" rtl="0">
              <a:lnSpc>
                <a:spcPct val="100000"/>
              </a:lnSpc>
              <a:spcBef>
                <a:spcPts val="0"/>
              </a:spcBef>
              <a:spcAft>
                <a:spcPts val="0"/>
              </a:spcAft>
              <a:buClr>
                <a:schemeClr val="dk1"/>
              </a:buClr>
              <a:buSzPts val="1100"/>
              <a:buFont typeface="Arial"/>
              <a:buNone/>
            </a:pPr>
            <a:endParaRPr sz="1100">
              <a:solidFill>
                <a:schemeClr val="dk1"/>
              </a:solidFill>
            </a:endParaRPr>
          </a:p>
          <a:p>
            <a:pPr marL="0" lvl="0" indent="0" algn="just" rtl="0">
              <a:lnSpc>
                <a:spcPct val="100000"/>
              </a:lnSpc>
              <a:spcBef>
                <a:spcPts val="0"/>
              </a:spcBef>
              <a:spcAft>
                <a:spcPts val="0"/>
              </a:spcAft>
              <a:buNone/>
            </a:pPr>
            <a:r>
              <a:rPr lang="en-GB" sz="1100">
                <a:solidFill>
                  <a:schemeClr val="dk1"/>
                </a:solidFill>
              </a:rPr>
              <a:t>Children have been given </a:t>
            </a:r>
            <a:r>
              <a:rPr lang="en-GB" sz="1100" b="1" u="sng">
                <a:solidFill>
                  <a:srgbClr val="FF0000"/>
                </a:solidFill>
                <a:hlinkClick r:id="rId5">
                  <a:extLst>
                    <a:ext uri="{A12FA001-AC4F-418D-AE19-62706E023703}">
                      <ahyp:hlinkClr xmlns:ahyp="http://schemas.microsoft.com/office/drawing/2018/hyperlinkcolor" val="tx"/>
                    </a:ext>
                  </a:extLst>
                </a:hlinkClick>
              </a:rPr>
              <a:t>statutory recognition as “victims”</a:t>
            </a:r>
            <a:r>
              <a:rPr lang="en-GB" sz="1100">
                <a:solidFill>
                  <a:srgbClr val="0000FF"/>
                </a:solidFill>
              </a:rPr>
              <a:t> </a:t>
            </a:r>
            <a:r>
              <a:rPr lang="en-GB" sz="1100">
                <a:solidFill>
                  <a:schemeClr val="dk1"/>
                </a:solidFill>
              </a:rPr>
              <a:t>if they </a:t>
            </a:r>
            <a:r>
              <a:rPr lang="en-GB" sz="1100" b="1">
                <a:solidFill>
                  <a:schemeClr val="dk1"/>
                </a:solidFill>
              </a:rPr>
              <a:t>see</a:t>
            </a:r>
            <a:r>
              <a:rPr lang="en-GB" sz="1100">
                <a:solidFill>
                  <a:schemeClr val="dk1"/>
                </a:solidFill>
              </a:rPr>
              <a:t>, </a:t>
            </a:r>
            <a:r>
              <a:rPr lang="en-GB" sz="1100" b="1">
                <a:solidFill>
                  <a:schemeClr val="dk1"/>
                </a:solidFill>
              </a:rPr>
              <a:t>hear</a:t>
            </a:r>
            <a:r>
              <a:rPr lang="en-GB" sz="1100">
                <a:solidFill>
                  <a:schemeClr val="dk1"/>
                </a:solidFill>
              </a:rPr>
              <a:t> or </a:t>
            </a:r>
            <a:r>
              <a:rPr lang="en-GB" sz="1100" b="1">
                <a:solidFill>
                  <a:schemeClr val="dk1"/>
                </a:solidFill>
              </a:rPr>
              <a:t>experience</a:t>
            </a:r>
            <a:r>
              <a:rPr lang="en-GB" sz="1100">
                <a:solidFill>
                  <a:schemeClr val="dk1"/>
                </a:solidFill>
              </a:rPr>
              <a:t> </a:t>
            </a:r>
            <a:r>
              <a:rPr lang="en-GB" sz="1100" b="1">
                <a:solidFill>
                  <a:schemeClr val="dk1"/>
                </a:solidFill>
              </a:rPr>
              <a:t>the effects of abuse</a:t>
            </a:r>
            <a:r>
              <a:rPr lang="en-GB" sz="1100">
                <a:solidFill>
                  <a:schemeClr val="dk1"/>
                </a:solidFill>
              </a:rPr>
              <a:t>. </a:t>
            </a:r>
            <a:endParaRPr sz="1100">
              <a:solidFill>
                <a:schemeClr val="dk1"/>
              </a:solidFill>
            </a:endParaRPr>
          </a:p>
          <a:p>
            <a:pPr marL="0" lvl="0" indent="0" algn="l" rtl="0">
              <a:spcBef>
                <a:spcPts val="0"/>
              </a:spcBef>
              <a:spcAft>
                <a:spcPts val="1200"/>
              </a:spcAft>
              <a:buNone/>
            </a:pPr>
            <a:endParaRPr sz="6000"/>
          </a:p>
        </p:txBody>
      </p:sp>
      <p:pic>
        <p:nvPicPr>
          <p:cNvPr id="84" name="Google Shape;84;p17"/>
          <p:cNvPicPr preferRelativeResize="0"/>
          <p:nvPr/>
        </p:nvPicPr>
        <p:blipFill>
          <a:blip r:embed="rId6">
            <a:alphaModFix/>
          </a:blip>
          <a:stretch>
            <a:fillRect/>
          </a:stretch>
        </p:blipFill>
        <p:spPr>
          <a:xfrm>
            <a:off x="6566000" y="4344000"/>
            <a:ext cx="2578000" cy="799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285150" y="272475"/>
            <a:ext cx="8520600" cy="623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GB" sz="2920"/>
              <a:t>What is coercive control? </a:t>
            </a:r>
            <a:endParaRPr sz="2920"/>
          </a:p>
        </p:txBody>
      </p:sp>
      <p:sp>
        <p:nvSpPr>
          <p:cNvPr id="90" name="Google Shape;90;p18"/>
          <p:cNvSpPr txBox="1">
            <a:spLocks noGrp="1"/>
          </p:cNvSpPr>
          <p:nvPr>
            <p:ph type="body" idx="1"/>
          </p:nvPr>
        </p:nvSpPr>
        <p:spPr>
          <a:xfrm>
            <a:off x="311700" y="1152475"/>
            <a:ext cx="7198572" cy="3416400"/>
          </a:xfrm>
          <a:prstGeom prst="rect">
            <a:avLst/>
          </a:prstGeom>
        </p:spPr>
        <p:txBody>
          <a:bodyPr spcFirstLastPara="1" wrap="square" lIns="91425" tIns="91425" rIns="91425" bIns="91425" anchor="t" anchorCtr="0">
            <a:noAutofit/>
          </a:bodyPr>
          <a:lstStyle/>
          <a:p>
            <a:pPr marL="0" indent="0">
              <a:lnSpc>
                <a:spcPct val="100000"/>
              </a:lnSpc>
              <a:buSzPts val="275"/>
              <a:buNone/>
            </a:pPr>
            <a:r>
              <a:rPr lang="en-GB" sz="1500" b="1" dirty="0">
                <a:solidFill>
                  <a:schemeClr val="dk1"/>
                </a:solidFill>
              </a:rPr>
              <a:t>Coercive behaviour </a:t>
            </a:r>
            <a:r>
              <a:rPr lang="en-GB" sz="1500" dirty="0">
                <a:solidFill>
                  <a:schemeClr val="dk1"/>
                </a:solidFill>
              </a:rPr>
              <a:t>is an act or a pattern of acts of assault, threats, humiliation and intimidation or other abuse that is used to harm, punish, or frighten their victim.</a:t>
            </a:r>
          </a:p>
          <a:p>
            <a:pPr marL="0" lvl="0" indent="0" algn="l" rtl="0">
              <a:lnSpc>
                <a:spcPct val="100000"/>
              </a:lnSpc>
              <a:spcBef>
                <a:spcPts val="0"/>
              </a:spcBef>
              <a:spcAft>
                <a:spcPts val="0"/>
              </a:spcAft>
              <a:buClr>
                <a:schemeClr val="dk2"/>
              </a:buClr>
              <a:buSzPts val="275"/>
              <a:buFont typeface="Arial"/>
              <a:buNone/>
            </a:pPr>
            <a:endParaRPr lang="en-GB" sz="1500" b="1" dirty="0">
              <a:solidFill>
                <a:schemeClr val="dk1"/>
              </a:solidFill>
            </a:endParaRPr>
          </a:p>
          <a:p>
            <a:pPr marL="0" lvl="0" indent="0" algn="l" rtl="0">
              <a:lnSpc>
                <a:spcPct val="100000"/>
              </a:lnSpc>
              <a:spcBef>
                <a:spcPts val="0"/>
              </a:spcBef>
              <a:spcAft>
                <a:spcPts val="0"/>
              </a:spcAft>
              <a:buClr>
                <a:schemeClr val="dk2"/>
              </a:buClr>
              <a:buSzPts val="275"/>
              <a:buFont typeface="Arial"/>
              <a:buNone/>
            </a:pPr>
            <a:r>
              <a:rPr lang="en-GB" sz="1500" b="1" dirty="0">
                <a:solidFill>
                  <a:schemeClr val="dk1"/>
                </a:solidFill>
              </a:rPr>
              <a:t>Controlling behaviour i</a:t>
            </a:r>
            <a:r>
              <a:rPr lang="en-GB" sz="1500" dirty="0">
                <a:solidFill>
                  <a:schemeClr val="dk1"/>
                </a:solidFill>
              </a:rPr>
              <a:t>s a range of acts designed to make a person subordinate and/or dependent by isolating them from sources of support, exploiting their resources and capacities for personal gain, depriving them of the means needed for independence, resistance and escape and regulating their everyday behaviour.</a:t>
            </a:r>
            <a:endParaRPr sz="1500" dirty="0">
              <a:solidFill>
                <a:schemeClr val="dk1"/>
              </a:solidFill>
            </a:endParaRPr>
          </a:p>
          <a:p>
            <a:pPr marL="2743200" lvl="0" indent="-323850" algn="r" rtl="0">
              <a:lnSpc>
                <a:spcPct val="100000"/>
              </a:lnSpc>
              <a:spcBef>
                <a:spcPts val="1200"/>
              </a:spcBef>
              <a:spcAft>
                <a:spcPts val="0"/>
              </a:spcAft>
              <a:buClr>
                <a:schemeClr val="dk1"/>
              </a:buClr>
              <a:buSzPts val="1500"/>
              <a:buChar char="-"/>
            </a:pPr>
            <a:r>
              <a:rPr lang="en-GB" sz="1500" dirty="0">
                <a:solidFill>
                  <a:schemeClr val="dk1"/>
                </a:solidFill>
              </a:rPr>
              <a:t>Women’s aid </a:t>
            </a:r>
            <a:endParaRPr sz="1500" dirty="0">
              <a:solidFill>
                <a:schemeClr val="dk1"/>
              </a:solidFill>
            </a:endParaRPr>
          </a:p>
          <a:p>
            <a:pPr marL="0" lvl="0" indent="0" algn="l" rtl="0">
              <a:spcBef>
                <a:spcPts val="1200"/>
              </a:spcBef>
              <a:spcAft>
                <a:spcPts val="1200"/>
              </a:spcAft>
              <a:buSzPts val="275"/>
              <a:buNone/>
            </a:pPr>
            <a:endParaRPr sz="350" dirty="0"/>
          </a:p>
        </p:txBody>
      </p:sp>
      <p:pic>
        <p:nvPicPr>
          <p:cNvPr id="92" name="Google Shape;92;p18"/>
          <p:cNvPicPr preferRelativeResize="0"/>
          <p:nvPr/>
        </p:nvPicPr>
        <p:blipFill>
          <a:blip r:embed="rId3">
            <a:alphaModFix/>
          </a:blip>
          <a:stretch>
            <a:fillRect/>
          </a:stretch>
        </p:blipFill>
        <p:spPr>
          <a:xfrm>
            <a:off x="6670825" y="4376500"/>
            <a:ext cx="2473175" cy="767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9"/>
          <p:cNvSpPr txBox="1">
            <a:spLocks noGrp="1"/>
          </p:cNvSpPr>
          <p:nvPr>
            <p:ph type="title"/>
          </p:nvPr>
        </p:nvSpPr>
        <p:spPr>
          <a:xfrm>
            <a:off x="268625" y="195175"/>
            <a:ext cx="8520600" cy="623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a:t>Coercive tactics </a:t>
            </a:r>
            <a:endParaRPr/>
          </a:p>
        </p:txBody>
      </p:sp>
      <p:sp>
        <p:nvSpPr>
          <p:cNvPr id="98" name="Google Shape;98;p19"/>
          <p:cNvSpPr txBox="1">
            <a:spLocks noGrp="1"/>
          </p:cNvSpPr>
          <p:nvPr>
            <p:ph type="body" idx="1"/>
          </p:nvPr>
        </p:nvSpPr>
        <p:spPr>
          <a:xfrm>
            <a:off x="130775" y="884500"/>
            <a:ext cx="4316400" cy="4113900"/>
          </a:xfrm>
          <a:prstGeom prst="rect">
            <a:avLst/>
          </a:prstGeom>
        </p:spPr>
        <p:txBody>
          <a:bodyPr spcFirstLastPara="1" wrap="square" lIns="91425" tIns="91425" rIns="91425" bIns="91425" anchor="t" anchorCtr="0">
            <a:noAutofit/>
          </a:bodyPr>
          <a:lstStyle/>
          <a:p>
            <a:pPr marL="457200" lvl="0" indent="-314325" algn="l" rtl="0">
              <a:lnSpc>
                <a:spcPct val="150000"/>
              </a:lnSpc>
              <a:spcBef>
                <a:spcPts val="0"/>
              </a:spcBef>
              <a:spcAft>
                <a:spcPts val="0"/>
              </a:spcAft>
              <a:buClr>
                <a:schemeClr val="dk1"/>
              </a:buClr>
              <a:buSzPts val="1350"/>
              <a:buChar char="●"/>
            </a:pPr>
            <a:r>
              <a:rPr lang="en-GB" sz="1350" dirty="0">
                <a:solidFill>
                  <a:schemeClr val="dk1"/>
                </a:solidFill>
              </a:rPr>
              <a:t>Violence - physical assaults, ‘marking’ </a:t>
            </a:r>
            <a:endParaRPr sz="1350" dirty="0">
              <a:solidFill>
                <a:schemeClr val="dk1"/>
              </a:solidFill>
            </a:endParaRPr>
          </a:p>
          <a:p>
            <a:pPr marL="457200" lvl="0" indent="-314325" algn="l" rtl="0">
              <a:lnSpc>
                <a:spcPct val="150000"/>
              </a:lnSpc>
              <a:spcBef>
                <a:spcPts val="0"/>
              </a:spcBef>
              <a:spcAft>
                <a:spcPts val="0"/>
              </a:spcAft>
              <a:buClr>
                <a:schemeClr val="dk1"/>
              </a:buClr>
              <a:buSzPts val="1350"/>
              <a:buChar char="●"/>
            </a:pPr>
            <a:r>
              <a:rPr lang="en-GB" sz="1350" dirty="0">
                <a:solidFill>
                  <a:schemeClr val="dk1"/>
                </a:solidFill>
              </a:rPr>
              <a:t>Intimidation – threats to kill, threats to family, destruction of property</a:t>
            </a:r>
            <a:endParaRPr sz="1350" dirty="0">
              <a:solidFill>
                <a:schemeClr val="dk1"/>
              </a:solidFill>
            </a:endParaRPr>
          </a:p>
          <a:p>
            <a:pPr marL="457200" lvl="0" indent="-314325" algn="l" rtl="0">
              <a:lnSpc>
                <a:spcPct val="150000"/>
              </a:lnSpc>
              <a:spcBef>
                <a:spcPts val="0"/>
              </a:spcBef>
              <a:spcAft>
                <a:spcPts val="0"/>
              </a:spcAft>
              <a:buClr>
                <a:schemeClr val="dk1"/>
              </a:buClr>
              <a:buSzPts val="1350"/>
              <a:buChar char="●"/>
            </a:pPr>
            <a:r>
              <a:rPr lang="en-GB" sz="1350" dirty="0">
                <a:solidFill>
                  <a:schemeClr val="dk1"/>
                </a:solidFill>
              </a:rPr>
              <a:t>Isolation – not talking, move someone to a new area, locking in the house, not seeing family and friends, removal of self (perpetrator)</a:t>
            </a:r>
            <a:endParaRPr sz="1350" dirty="0">
              <a:solidFill>
                <a:schemeClr val="dk1"/>
              </a:solidFill>
            </a:endParaRPr>
          </a:p>
          <a:p>
            <a:pPr marL="457200" lvl="0" indent="-314325" algn="l" rtl="0">
              <a:lnSpc>
                <a:spcPct val="150000"/>
              </a:lnSpc>
              <a:spcBef>
                <a:spcPts val="0"/>
              </a:spcBef>
              <a:spcAft>
                <a:spcPts val="0"/>
              </a:spcAft>
              <a:buClr>
                <a:schemeClr val="dk1"/>
              </a:buClr>
              <a:buSzPts val="1350"/>
              <a:buChar char="●"/>
            </a:pPr>
            <a:r>
              <a:rPr lang="en-GB" sz="1350" dirty="0">
                <a:solidFill>
                  <a:schemeClr val="dk1"/>
                </a:solidFill>
              </a:rPr>
              <a:t>Control – what to wear, how to dress, who you can see or speak to, rules at home, not eat certain foods, sleep where and when, take care of the house, not to read, watch tv, hobbies</a:t>
            </a:r>
            <a:endParaRPr sz="1350" dirty="0">
              <a:solidFill>
                <a:schemeClr val="dk1"/>
              </a:solidFill>
            </a:endParaRPr>
          </a:p>
          <a:p>
            <a:pPr marL="457200" lvl="0" indent="-314325" algn="l" rtl="0">
              <a:lnSpc>
                <a:spcPct val="150000"/>
              </a:lnSpc>
              <a:spcBef>
                <a:spcPts val="0"/>
              </a:spcBef>
              <a:spcAft>
                <a:spcPts val="0"/>
              </a:spcAft>
              <a:buClr>
                <a:schemeClr val="dk1"/>
              </a:buClr>
              <a:buSzPts val="1350"/>
              <a:buChar char="●"/>
            </a:pPr>
            <a:r>
              <a:rPr lang="en-GB" sz="1350" dirty="0">
                <a:solidFill>
                  <a:schemeClr val="dk1"/>
                </a:solidFill>
              </a:rPr>
              <a:t>Communication - Searching through drawers, phones, handbags, bank statements, mobile phone messages, computers</a:t>
            </a:r>
            <a:endParaRPr sz="1350" dirty="0">
              <a:solidFill>
                <a:schemeClr val="dk1"/>
              </a:solidFill>
            </a:endParaRPr>
          </a:p>
          <a:p>
            <a:pPr marL="457200" lvl="0" indent="0" algn="l" rtl="0">
              <a:lnSpc>
                <a:spcPct val="100000"/>
              </a:lnSpc>
              <a:spcBef>
                <a:spcPts val="1200"/>
              </a:spcBef>
              <a:spcAft>
                <a:spcPts val="1200"/>
              </a:spcAft>
              <a:buNone/>
            </a:pPr>
            <a:endParaRPr sz="950" dirty="0"/>
          </a:p>
        </p:txBody>
      </p:sp>
      <p:sp>
        <p:nvSpPr>
          <p:cNvPr id="99" name="Google Shape;99;p19"/>
          <p:cNvSpPr txBox="1"/>
          <p:nvPr/>
        </p:nvSpPr>
        <p:spPr>
          <a:xfrm>
            <a:off x="4152700" y="262125"/>
            <a:ext cx="4798800" cy="5386060"/>
          </a:xfrm>
          <a:prstGeom prst="rect">
            <a:avLst/>
          </a:prstGeom>
          <a:noFill/>
          <a:ln>
            <a:noFill/>
          </a:ln>
        </p:spPr>
        <p:txBody>
          <a:bodyPr spcFirstLastPara="1" wrap="square" lIns="91425" tIns="91425" rIns="91425" bIns="91425" anchor="t" anchorCtr="0">
            <a:spAutoFit/>
          </a:bodyPr>
          <a:lstStyle/>
          <a:p>
            <a:pPr marL="457200" lvl="0" indent="-314325" algn="l" rtl="0">
              <a:lnSpc>
                <a:spcPct val="150000"/>
              </a:lnSpc>
              <a:spcBef>
                <a:spcPts val="0"/>
              </a:spcBef>
              <a:spcAft>
                <a:spcPts val="0"/>
              </a:spcAft>
              <a:buClr>
                <a:schemeClr val="dk1"/>
              </a:buClr>
              <a:buSzPts val="1350"/>
              <a:buFont typeface="Source Sans Pro"/>
              <a:buChar char="●"/>
            </a:pPr>
            <a:r>
              <a:rPr lang="en-GB" sz="1350" dirty="0">
                <a:solidFill>
                  <a:schemeClr val="dk1"/>
                </a:solidFill>
                <a:latin typeface="Source Sans Pro"/>
                <a:ea typeface="Source Sans Pro"/>
                <a:cs typeface="Source Sans Pro"/>
                <a:sym typeface="Source Sans Pro"/>
              </a:rPr>
              <a:t>Degradation - name calling, swearing, bringing up the past, sexual abuse, anal intercourse, denied toilet and sanitary products </a:t>
            </a:r>
            <a:endParaRPr sz="1350" dirty="0">
              <a:solidFill>
                <a:schemeClr val="dk1"/>
              </a:solidFill>
              <a:latin typeface="Source Sans Pro"/>
              <a:ea typeface="Source Sans Pro"/>
              <a:cs typeface="Source Sans Pro"/>
              <a:sym typeface="Source Sans Pro"/>
            </a:endParaRPr>
          </a:p>
          <a:p>
            <a:pPr marL="457200" lvl="0" indent="-314325" algn="l" rtl="0">
              <a:lnSpc>
                <a:spcPct val="150000"/>
              </a:lnSpc>
              <a:spcBef>
                <a:spcPts val="0"/>
              </a:spcBef>
              <a:spcAft>
                <a:spcPts val="0"/>
              </a:spcAft>
              <a:buClr>
                <a:schemeClr val="dk1"/>
              </a:buClr>
              <a:buSzPts val="1350"/>
              <a:buFont typeface="Source Sans Pro"/>
              <a:buChar char="●"/>
            </a:pPr>
            <a:r>
              <a:rPr lang="en-GB" sz="1350" dirty="0">
                <a:solidFill>
                  <a:schemeClr val="dk1"/>
                </a:solidFill>
                <a:latin typeface="Source Sans Pro"/>
                <a:ea typeface="Source Sans Pro"/>
                <a:cs typeface="Source Sans Pro"/>
                <a:sym typeface="Source Sans Pro"/>
              </a:rPr>
              <a:t>Sexual control - when and how to have sex, who to have sex with, not having sex, watching pornography, rape and sexual assault</a:t>
            </a:r>
            <a:endParaRPr sz="1350" dirty="0">
              <a:solidFill>
                <a:schemeClr val="dk1"/>
              </a:solidFill>
              <a:latin typeface="Source Sans Pro"/>
              <a:ea typeface="Source Sans Pro"/>
              <a:cs typeface="Source Sans Pro"/>
              <a:sym typeface="Source Sans Pro"/>
            </a:endParaRPr>
          </a:p>
          <a:p>
            <a:pPr marL="457200" lvl="0" indent="-314325" algn="l" rtl="0">
              <a:lnSpc>
                <a:spcPct val="150000"/>
              </a:lnSpc>
              <a:spcBef>
                <a:spcPts val="0"/>
              </a:spcBef>
              <a:spcAft>
                <a:spcPts val="0"/>
              </a:spcAft>
              <a:buClr>
                <a:schemeClr val="dk1"/>
              </a:buClr>
              <a:buSzPts val="1350"/>
              <a:buFont typeface="Source Sans Pro"/>
              <a:buChar char="●"/>
            </a:pPr>
            <a:r>
              <a:rPr lang="en-GB" sz="1350" dirty="0">
                <a:solidFill>
                  <a:schemeClr val="dk1"/>
                </a:solidFill>
                <a:latin typeface="Source Sans Pro"/>
                <a:ea typeface="Source Sans Pro"/>
                <a:cs typeface="Source Sans Pro"/>
                <a:sym typeface="Source Sans Pro"/>
              </a:rPr>
              <a:t>Financial control - not allowed to work, where to work, check credit card spending, take money</a:t>
            </a:r>
            <a:endParaRPr sz="1350" dirty="0">
              <a:solidFill>
                <a:schemeClr val="dk1"/>
              </a:solidFill>
              <a:latin typeface="Source Sans Pro"/>
              <a:ea typeface="Source Sans Pro"/>
              <a:cs typeface="Source Sans Pro"/>
              <a:sym typeface="Source Sans Pro"/>
            </a:endParaRPr>
          </a:p>
          <a:p>
            <a:pPr marL="457200" lvl="0" indent="-314325" algn="l" rtl="0">
              <a:lnSpc>
                <a:spcPct val="150000"/>
              </a:lnSpc>
              <a:spcBef>
                <a:spcPts val="0"/>
              </a:spcBef>
              <a:spcAft>
                <a:spcPts val="0"/>
              </a:spcAft>
              <a:buClr>
                <a:schemeClr val="dk1"/>
              </a:buClr>
              <a:buSzPts val="1350"/>
              <a:buFont typeface="Source Sans Pro"/>
              <a:buChar char="●"/>
            </a:pPr>
            <a:r>
              <a:rPr lang="en-GB" sz="1350" dirty="0">
                <a:solidFill>
                  <a:schemeClr val="dk1"/>
                </a:solidFill>
                <a:latin typeface="Source Sans Pro"/>
                <a:ea typeface="Source Sans Pro"/>
                <a:cs typeface="Source Sans Pro"/>
                <a:sym typeface="Source Sans Pro"/>
              </a:rPr>
              <a:t>Shaming – reveal personal information about you, forced to take intimate photos and show them to people, reveal information about sexual preferences, past behaviour, medical conditions</a:t>
            </a:r>
            <a:endParaRPr sz="1350" dirty="0">
              <a:solidFill>
                <a:schemeClr val="dk1"/>
              </a:solidFill>
              <a:latin typeface="Source Sans Pro"/>
              <a:ea typeface="Source Sans Pro"/>
              <a:cs typeface="Source Sans Pro"/>
              <a:sym typeface="Source Sans Pro"/>
            </a:endParaRPr>
          </a:p>
          <a:p>
            <a:pPr marL="457200" lvl="0" indent="-314325" algn="l" rtl="0">
              <a:lnSpc>
                <a:spcPct val="150000"/>
              </a:lnSpc>
              <a:spcBef>
                <a:spcPts val="0"/>
              </a:spcBef>
              <a:spcAft>
                <a:spcPts val="0"/>
              </a:spcAft>
              <a:buClr>
                <a:schemeClr val="dk1"/>
              </a:buClr>
              <a:buSzPts val="1350"/>
              <a:buFont typeface="Source Sans Pro"/>
              <a:buChar char="●"/>
            </a:pPr>
            <a:r>
              <a:rPr lang="en-GB" sz="1350" dirty="0">
                <a:solidFill>
                  <a:schemeClr val="dk1"/>
                </a:solidFill>
                <a:latin typeface="Source Sans Pro"/>
                <a:ea typeface="Source Sans Pro"/>
                <a:cs typeface="Source Sans Pro"/>
                <a:sym typeface="Source Sans Pro"/>
              </a:rPr>
              <a:t>Surveillance - timing activities, calls, visits with friends and family, stalking, check the car mileage, using a recorder, checking clothing</a:t>
            </a:r>
            <a:endParaRPr sz="1350" dirty="0">
              <a:solidFill>
                <a:schemeClr val="dk1"/>
              </a:solidFill>
              <a:latin typeface="Source Sans Pro"/>
              <a:ea typeface="Source Sans Pro"/>
              <a:cs typeface="Source Sans Pro"/>
              <a:sym typeface="Source Sans Pro"/>
            </a:endParaRPr>
          </a:p>
          <a:p>
            <a:pPr marL="0" lvl="0" indent="0" algn="l" rtl="0">
              <a:lnSpc>
                <a:spcPct val="150000"/>
              </a:lnSpc>
              <a:spcBef>
                <a:spcPts val="1200"/>
              </a:spcBef>
              <a:spcAft>
                <a:spcPts val="1200"/>
              </a:spcAft>
              <a:buClr>
                <a:schemeClr val="dk2"/>
              </a:buClr>
              <a:buSzPts val="275"/>
              <a:buFont typeface="Arial"/>
              <a:buNone/>
            </a:pPr>
            <a:endParaRPr sz="950" dirty="0">
              <a:solidFill>
                <a:schemeClr val="lt2"/>
              </a:solidFill>
              <a:latin typeface="Source Sans Pro"/>
              <a:ea typeface="Source Sans Pro"/>
              <a:cs typeface="Source Sans Pro"/>
              <a:sym typeface="Source Sans Pro"/>
            </a:endParaRPr>
          </a:p>
        </p:txBody>
      </p:sp>
      <p:pic>
        <p:nvPicPr>
          <p:cNvPr id="100" name="Google Shape;100;p19"/>
          <p:cNvPicPr preferRelativeResize="0"/>
          <p:nvPr/>
        </p:nvPicPr>
        <p:blipFill>
          <a:blip r:embed="rId3">
            <a:alphaModFix/>
          </a:blip>
          <a:stretch>
            <a:fillRect/>
          </a:stretch>
        </p:blipFill>
        <p:spPr>
          <a:xfrm>
            <a:off x="6670825" y="4376500"/>
            <a:ext cx="2473175" cy="7670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00" y="19117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b="1"/>
              <a:t>Duluth's Power and Control wheel</a:t>
            </a:r>
            <a:endParaRPr b="1"/>
          </a:p>
        </p:txBody>
      </p:sp>
      <p:pic>
        <p:nvPicPr>
          <p:cNvPr id="106" name="Google Shape;106;p20"/>
          <p:cNvPicPr preferRelativeResize="0"/>
          <p:nvPr/>
        </p:nvPicPr>
        <p:blipFill rotWithShape="1">
          <a:blip r:embed="rId3">
            <a:alphaModFix/>
          </a:blip>
          <a:srcRect/>
          <a:stretch/>
        </p:blipFill>
        <p:spPr>
          <a:xfrm>
            <a:off x="311700" y="763875"/>
            <a:ext cx="4478876" cy="4381125"/>
          </a:xfrm>
          <a:prstGeom prst="rect">
            <a:avLst/>
          </a:prstGeom>
          <a:noFill/>
          <a:ln>
            <a:noFill/>
          </a:ln>
        </p:spPr>
      </p:pic>
      <p:pic>
        <p:nvPicPr>
          <p:cNvPr id="107" name="Google Shape;107;p20"/>
          <p:cNvPicPr preferRelativeResize="0"/>
          <p:nvPr/>
        </p:nvPicPr>
        <p:blipFill>
          <a:blip r:embed="rId4">
            <a:alphaModFix/>
          </a:blip>
          <a:stretch>
            <a:fillRect/>
          </a:stretch>
        </p:blipFill>
        <p:spPr>
          <a:xfrm>
            <a:off x="6843025" y="4429900"/>
            <a:ext cx="2300975" cy="713600"/>
          </a:xfrm>
          <a:prstGeom prst="rect">
            <a:avLst/>
          </a:prstGeom>
          <a:noFill/>
          <a:ln>
            <a:noFill/>
          </a:ln>
        </p:spPr>
      </p:pic>
      <p:sp>
        <p:nvSpPr>
          <p:cNvPr id="108" name="Google Shape;108;p20"/>
          <p:cNvSpPr/>
          <p:nvPr/>
        </p:nvSpPr>
        <p:spPr>
          <a:xfrm>
            <a:off x="5477500" y="1123825"/>
            <a:ext cx="3045900" cy="2469900"/>
          </a:xfrm>
          <a:prstGeom prst="rect">
            <a:avLst/>
          </a:prstGeom>
          <a:solidFill>
            <a:schemeClr val="lt1"/>
          </a:solidFill>
          <a:ln w="114300" cap="flat" cmpd="sng">
            <a:solidFill>
              <a:srgbClr val="93C47D"/>
            </a:solidFill>
            <a:prstDash val="solid"/>
            <a:round/>
            <a:headEnd type="none" w="sm" len="sm"/>
            <a:tailEnd type="none" w="sm" len="sm"/>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Clr>
                <a:schemeClr val="dk1"/>
              </a:buClr>
              <a:buSzPts val="1018"/>
              <a:buFont typeface="Arial"/>
              <a:buNone/>
            </a:pPr>
            <a:r>
              <a:rPr lang="en-GB" sz="1587" dirty="0">
                <a:solidFill>
                  <a:schemeClr val="dk1"/>
                </a:solidFill>
                <a:highlight>
                  <a:schemeClr val="lt1"/>
                </a:highlight>
              </a:rPr>
              <a:t>The power and control wheel was developed by the Domestic Abuse Intervention Project in Duluth, Minnesota in 1984 to help describe the experience of victims of violence and the tactics that abusers used. </a:t>
            </a:r>
            <a:endParaRPr sz="2142" dirty="0">
              <a:solidFill>
                <a:schemeClr val="dk1"/>
              </a:solidFill>
              <a:highlight>
                <a:schemeClr val="lt1"/>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1"/>
          <p:cNvSpPr txBox="1">
            <a:spLocks noGrp="1"/>
          </p:cNvSpPr>
          <p:nvPr>
            <p:ph type="title"/>
          </p:nvPr>
        </p:nvSpPr>
        <p:spPr>
          <a:xfrm>
            <a:off x="0" y="0"/>
            <a:ext cx="9144000" cy="915000"/>
          </a:xfrm>
          <a:prstGeom prst="rect">
            <a:avLst/>
          </a:prstGeom>
          <a:solidFill>
            <a:srgbClr val="93C47D"/>
          </a:solidFill>
          <a:ln w="28575" cap="flat" cmpd="sng">
            <a:solidFill>
              <a:srgbClr val="93C47D"/>
            </a:solidFill>
            <a:prstDash val="solid"/>
            <a:round/>
            <a:headEnd type="none" w="sm" len="sm"/>
            <a:tailEnd type="none" w="sm" len="sm"/>
          </a:ln>
        </p:spPr>
        <p:txBody>
          <a:bodyPr spcFirstLastPara="1" wrap="square" lIns="91425" tIns="91425" rIns="91425" bIns="91425" anchor="ctr" anchorCtr="0">
            <a:normAutofit/>
          </a:bodyPr>
          <a:lstStyle/>
          <a:p>
            <a:pPr marL="0" lvl="0" indent="457200" algn="l" rtl="0">
              <a:lnSpc>
                <a:spcPct val="130000"/>
              </a:lnSpc>
              <a:spcBef>
                <a:spcPts val="0"/>
              </a:spcBef>
              <a:spcAft>
                <a:spcPts val="1200"/>
              </a:spcAft>
              <a:buClr>
                <a:schemeClr val="dk2"/>
              </a:buClr>
              <a:buSzPts val="275"/>
              <a:buFont typeface="Arial"/>
              <a:buNone/>
            </a:pPr>
            <a:r>
              <a:rPr lang="en-GB" sz="2550">
                <a:latin typeface="Source Sans Pro"/>
                <a:ea typeface="Source Sans Pro"/>
                <a:cs typeface="Source Sans Pro"/>
                <a:sym typeface="Source Sans Pro"/>
              </a:rPr>
              <a:t>Section 76 of the Serious Crime Act 2015</a:t>
            </a:r>
            <a:endParaRPr sz="4500"/>
          </a:p>
        </p:txBody>
      </p:sp>
      <p:sp>
        <p:nvSpPr>
          <p:cNvPr id="114" name="Google Shape;114;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2"/>
              </a:buClr>
              <a:buSzPts val="275"/>
              <a:buFont typeface="Arial"/>
              <a:buNone/>
            </a:pPr>
            <a:r>
              <a:rPr lang="en-GB" sz="1200" dirty="0">
                <a:solidFill>
                  <a:schemeClr val="dk1"/>
                </a:solidFill>
              </a:rPr>
              <a:t>A person (A) commits an offence if:</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(a) A repeatedly or continuously engages in behaviour towards another</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person (B) that is controlling or coercive</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(b) at the time of the behaviour, A and B are personally connected</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(c) the behaviour has a serious effect on B, and</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(d) A knows or ought to know that the behaviour will have a serious effect</a:t>
            </a:r>
            <a:endParaRPr sz="1200" dirty="0">
              <a:solidFill>
                <a:schemeClr val="dk1"/>
              </a:solidFill>
            </a:endParaRPr>
          </a:p>
          <a:p>
            <a:pPr marL="0" lvl="0" indent="0" algn="l" rtl="0">
              <a:lnSpc>
                <a:spcPct val="100000"/>
              </a:lnSpc>
              <a:spcBef>
                <a:spcPts val="1200"/>
              </a:spcBef>
              <a:spcAft>
                <a:spcPts val="0"/>
              </a:spcAft>
              <a:buClr>
                <a:schemeClr val="dk2"/>
              </a:buClr>
              <a:buSzPts val="275"/>
              <a:buFont typeface="Arial"/>
              <a:buNone/>
            </a:pPr>
            <a:r>
              <a:rPr lang="en-GB" sz="1200" dirty="0">
                <a:solidFill>
                  <a:schemeClr val="dk1"/>
                </a:solidFill>
              </a:rPr>
              <a:t>on B.</a:t>
            </a:r>
            <a:endParaRPr sz="1200" dirty="0">
              <a:solidFill>
                <a:schemeClr val="dk1"/>
              </a:solidFill>
            </a:endParaRPr>
          </a:p>
          <a:p>
            <a:pPr marL="0" lvl="0" indent="0" algn="l" rtl="0">
              <a:lnSpc>
                <a:spcPct val="130000"/>
              </a:lnSpc>
              <a:spcBef>
                <a:spcPts val="1200"/>
              </a:spcBef>
              <a:spcAft>
                <a:spcPts val="0"/>
              </a:spcAft>
              <a:buClr>
                <a:schemeClr val="dk2"/>
              </a:buClr>
              <a:buSzPts val="275"/>
              <a:buFont typeface="Arial"/>
              <a:buNone/>
            </a:pPr>
            <a:r>
              <a:rPr lang="en-GB" sz="1200" b="1" dirty="0">
                <a:solidFill>
                  <a:schemeClr val="dk1"/>
                </a:solidFill>
              </a:rPr>
              <a:t>Offence looks at the intent and the impact; 5 years custodial sentence, fine or both</a:t>
            </a:r>
            <a:endParaRPr sz="1200" b="1" dirty="0">
              <a:solidFill>
                <a:schemeClr val="dk1"/>
              </a:solidFill>
            </a:endParaRPr>
          </a:p>
          <a:p>
            <a:pPr marL="457200" lvl="0" indent="0" algn="l" rtl="0">
              <a:lnSpc>
                <a:spcPct val="105000"/>
              </a:lnSpc>
              <a:spcBef>
                <a:spcPts val="1200"/>
              </a:spcBef>
              <a:spcAft>
                <a:spcPts val="0"/>
              </a:spcAft>
              <a:buSzPts val="935"/>
              <a:buNone/>
            </a:pPr>
            <a:r>
              <a:rPr lang="en-GB" sz="1200" i="1" dirty="0">
                <a:solidFill>
                  <a:schemeClr val="dk1"/>
                </a:solidFill>
              </a:rPr>
              <a:t>Prosecutions for coercive behaviour, however, remain disappointingly low. In England and Wales, between April 2020 and March 2021, there were just </a:t>
            </a:r>
            <a:r>
              <a:rPr lang="en-GB" sz="1200" b="1" i="1" dirty="0">
                <a:solidFill>
                  <a:schemeClr val="dk1"/>
                </a:solidFill>
              </a:rPr>
              <a:t>1,403 </a:t>
            </a:r>
            <a:r>
              <a:rPr lang="en-GB" sz="1200" i="1" dirty="0">
                <a:solidFill>
                  <a:schemeClr val="dk1"/>
                </a:solidFill>
              </a:rPr>
              <a:t>defendants prosecuted for controlling or coercive behaviour. There were </a:t>
            </a:r>
            <a:r>
              <a:rPr lang="en-GB" sz="1200" b="1" i="1" dirty="0">
                <a:solidFill>
                  <a:schemeClr val="dk1"/>
                </a:solidFill>
              </a:rPr>
              <a:t>33,954 </a:t>
            </a:r>
            <a:r>
              <a:rPr lang="en-GB" sz="1200" i="1" dirty="0">
                <a:solidFill>
                  <a:schemeClr val="dk1"/>
                </a:solidFill>
              </a:rPr>
              <a:t>offences of coercive control recorded by the police in England and Wales in the year ending March 2021, suggesting only a small proportion </a:t>
            </a:r>
            <a:r>
              <a:rPr lang="en-GB" sz="1200" b="1" i="1" dirty="0">
                <a:solidFill>
                  <a:schemeClr val="dk1"/>
                </a:solidFill>
              </a:rPr>
              <a:t>(4%)</a:t>
            </a:r>
            <a:r>
              <a:rPr lang="en-GB" sz="1200" i="1" dirty="0">
                <a:solidFill>
                  <a:schemeClr val="dk1"/>
                </a:solidFill>
              </a:rPr>
              <a:t> of perpetrators are being prosecuted – Women’s aid</a:t>
            </a:r>
            <a:endParaRPr sz="1200" i="1" dirty="0">
              <a:solidFill>
                <a:schemeClr val="dk1"/>
              </a:solidFill>
            </a:endParaRPr>
          </a:p>
          <a:p>
            <a:pPr marL="0" lvl="0" indent="0" algn="l" rtl="0">
              <a:lnSpc>
                <a:spcPct val="130000"/>
              </a:lnSpc>
              <a:spcBef>
                <a:spcPts val="1200"/>
              </a:spcBef>
              <a:spcAft>
                <a:spcPts val="1200"/>
              </a:spcAft>
              <a:buSzPts val="275"/>
              <a:buNone/>
            </a:pPr>
            <a:endParaRPr sz="1050" dirty="0">
              <a:solidFill>
                <a:schemeClr val="dk1"/>
              </a:solidFill>
            </a:endParaRPr>
          </a:p>
        </p:txBody>
      </p:sp>
      <p:sp>
        <p:nvSpPr>
          <p:cNvPr id="115" name="Google Shape;115;p21"/>
          <p:cNvSpPr txBox="1"/>
          <p:nvPr/>
        </p:nvSpPr>
        <p:spPr>
          <a:xfrm>
            <a:off x="6059025" y="1152475"/>
            <a:ext cx="2774100" cy="2031900"/>
          </a:xfrm>
          <a:prstGeom prst="rect">
            <a:avLst/>
          </a:prstGeom>
          <a:noFill/>
          <a:ln w="28575" cap="flat" cmpd="sng">
            <a:solidFill>
              <a:srgbClr val="93C47D"/>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GB" sz="1200">
                <a:latin typeface="Source Sans Pro"/>
                <a:ea typeface="Source Sans Pro"/>
                <a:cs typeface="Source Sans Pro"/>
                <a:sym typeface="Source Sans Pro"/>
              </a:rPr>
              <a:t>Must be:</a:t>
            </a:r>
            <a:endParaRPr sz="1200">
              <a:latin typeface="Source Sans Pro"/>
              <a:ea typeface="Source Sans Pro"/>
              <a:cs typeface="Source Sans Pro"/>
              <a:sym typeface="Source Sans Pro"/>
            </a:endParaRPr>
          </a:p>
          <a:p>
            <a:pPr marL="0" lvl="0" indent="0" algn="l" rtl="0">
              <a:spcBef>
                <a:spcPts val="0"/>
              </a:spcBef>
              <a:spcAft>
                <a:spcPts val="0"/>
              </a:spcAft>
              <a:buClr>
                <a:schemeClr val="dk2"/>
              </a:buClr>
              <a:buSzPts val="1100"/>
              <a:buFont typeface="Arial"/>
              <a:buNone/>
            </a:pPr>
            <a:endParaRPr sz="1200">
              <a:latin typeface="Source Sans Pro"/>
              <a:ea typeface="Source Sans Pro"/>
              <a:cs typeface="Source Sans Pro"/>
              <a:sym typeface="Source Sans Pro"/>
            </a:endParaRPr>
          </a:p>
          <a:p>
            <a:pPr marL="457200" lvl="0" indent="-304800" algn="l" rtl="0">
              <a:spcBef>
                <a:spcPts val="0"/>
              </a:spcBef>
              <a:spcAft>
                <a:spcPts val="0"/>
              </a:spcAft>
              <a:buSzPts val="1200"/>
              <a:buFont typeface="Source Sans Pro"/>
              <a:buChar char="●"/>
            </a:pPr>
            <a:r>
              <a:rPr lang="en-GB" sz="1200">
                <a:latin typeface="Source Sans Pro"/>
                <a:ea typeface="Source Sans Pro"/>
                <a:cs typeface="Source Sans Pro"/>
                <a:sym typeface="Source Sans Pro"/>
              </a:rPr>
              <a:t>in an intimate personal relationship with each other</a:t>
            </a:r>
            <a:endParaRPr sz="1200">
              <a:latin typeface="Source Sans Pro"/>
              <a:ea typeface="Source Sans Pro"/>
              <a:cs typeface="Source Sans Pro"/>
              <a:sym typeface="Source Sans Pro"/>
            </a:endParaRPr>
          </a:p>
          <a:p>
            <a:pPr marL="457200" lvl="0" indent="-304800" algn="l" rtl="0">
              <a:spcBef>
                <a:spcPts val="0"/>
              </a:spcBef>
              <a:spcAft>
                <a:spcPts val="0"/>
              </a:spcAft>
              <a:buSzPts val="1200"/>
              <a:buFont typeface="Source Sans Pro"/>
              <a:buChar char="●"/>
            </a:pPr>
            <a:r>
              <a:rPr lang="en-GB" sz="1200">
                <a:latin typeface="Source Sans Pro"/>
                <a:ea typeface="Source Sans Pro"/>
                <a:cs typeface="Source Sans Pro"/>
                <a:sym typeface="Source Sans Pro"/>
              </a:rPr>
              <a:t>live together </a:t>
            </a:r>
            <a:endParaRPr sz="1200">
              <a:latin typeface="Source Sans Pro"/>
              <a:ea typeface="Source Sans Pro"/>
              <a:cs typeface="Source Sans Pro"/>
              <a:sym typeface="Source Sans Pro"/>
            </a:endParaRPr>
          </a:p>
          <a:p>
            <a:pPr marL="457200" lvl="0" indent="-304800" algn="l" rtl="0">
              <a:spcBef>
                <a:spcPts val="0"/>
              </a:spcBef>
              <a:spcAft>
                <a:spcPts val="0"/>
              </a:spcAft>
              <a:buSzPts val="1200"/>
              <a:buFont typeface="Source Sans Pro"/>
              <a:buChar char="●"/>
            </a:pPr>
            <a:r>
              <a:rPr lang="en-GB" sz="1200">
                <a:latin typeface="Source Sans Pro"/>
                <a:ea typeface="Source Sans Pro"/>
                <a:cs typeface="Source Sans Pro"/>
                <a:sym typeface="Source Sans Pro"/>
              </a:rPr>
              <a:t>they are members of the same family, </a:t>
            </a:r>
            <a:r>
              <a:rPr lang="en-GB" sz="1200" i="1">
                <a:latin typeface="Source Sans Pro"/>
                <a:ea typeface="Source Sans Pro"/>
                <a:cs typeface="Source Sans Pro"/>
                <a:sym typeface="Source Sans Pro"/>
              </a:rPr>
              <a:t>or </a:t>
            </a:r>
            <a:r>
              <a:rPr lang="en-GB" sz="1200">
                <a:latin typeface="Source Sans Pro"/>
                <a:ea typeface="Source Sans Pro"/>
                <a:cs typeface="Source Sans Pro"/>
                <a:sym typeface="Source Sans Pro"/>
              </a:rPr>
              <a:t>they have previously been in an intimate personal relationship with each other.</a:t>
            </a:r>
            <a:endParaRPr sz="1200">
              <a:latin typeface="Source Sans Pro"/>
              <a:ea typeface="Source Sans Pro"/>
              <a:cs typeface="Source Sans Pro"/>
              <a:sym typeface="Source Sans Pro"/>
            </a:endParaRPr>
          </a:p>
          <a:p>
            <a:pPr marL="0" lvl="0" indent="0" algn="l" rtl="0">
              <a:spcBef>
                <a:spcPts val="0"/>
              </a:spcBef>
              <a:spcAft>
                <a:spcPts val="0"/>
              </a:spcAft>
              <a:buNone/>
            </a:pPr>
            <a:endParaRPr sz="1200">
              <a:latin typeface="Source Sans Pro"/>
              <a:ea typeface="Source Sans Pro"/>
              <a:cs typeface="Source Sans Pro"/>
              <a:sym typeface="Source Sans Pro"/>
            </a:endParaRPr>
          </a:p>
        </p:txBody>
      </p:sp>
      <p:pic>
        <p:nvPicPr>
          <p:cNvPr id="116" name="Google Shape;116;p21"/>
          <p:cNvPicPr preferRelativeResize="0"/>
          <p:nvPr/>
        </p:nvPicPr>
        <p:blipFill>
          <a:blip r:embed="rId3">
            <a:alphaModFix/>
          </a:blip>
          <a:stretch>
            <a:fillRect/>
          </a:stretch>
        </p:blipFill>
        <p:spPr>
          <a:xfrm>
            <a:off x="6670825" y="4376500"/>
            <a:ext cx="2473175" cy="767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20"/>
        <p:cNvGrpSpPr/>
        <p:nvPr/>
      </p:nvGrpSpPr>
      <p:grpSpPr>
        <a:xfrm>
          <a:off x="0" y="0"/>
          <a:ext cx="0" cy="0"/>
          <a:chOff x="0" y="0"/>
          <a:chExt cx="0" cy="0"/>
        </a:xfrm>
      </p:grpSpPr>
      <p:sp>
        <p:nvSpPr>
          <p:cNvPr id="121" name="Google Shape;121;p22"/>
          <p:cNvSpPr txBox="1">
            <a:spLocks noGrp="1"/>
          </p:cNvSpPr>
          <p:nvPr>
            <p:ph type="title"/>
          </p:nvPr>
        </p:nvSpPr>
        <p:spPr>
          <a:xfrm>
            <a:off x="311700" y="71175"/>
            <a:ext cx="8520600" cy="572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SzPts val="990"/>
              <a:buNone/>
            </a:pPr>
            <a:r>
              <a:rPr lang="en-GB" sz="2400" b="1"/>
              <a:t>3 Key things to hold in mind</a:t>
            </a:r>
            <a:endParaRPr sz="2400" b="1"/>
          </a:p>
        </p:txBody>
      </p:sp>
      <p:sp>
        <p:nvSpPr>
          <p:cNvPr id="122" name="Google Shape;122;p22"/>
          <p:cNvSpPr txBox="1">
            <a:spLocks noGrp="1"/>
          </p:cNvSpPr>
          <p:nvPr>
            <p:ph type="body" idx="1"/>
          </p:nvPr>
        </p:nvSpPr>
        <p:spPr>
          <a:xfrm>
            <a:off x="311700" y="546525"/>
            <a:ext cx="8520600" cy="4499400"/>
          </a:xfrm>
          <a:prstGeom prst="rect">
            <a:avLst/>
          </a:prstGeom>
        </p:spPr>
        <p:txBody>
          <a:bodyPr spcFirstLastPara="1" wrap="square" lIns="91425" tIns="91425" rIns="91425" bIns="91425" anchor="t" anchorCtr="0">
            <a:noAutofit/>
          </a:bodyPr>
          <a:lstStyle/>
          <a:p>
            <a:pPr marL="457200" lvl="0" indent="-317500" algn="l" rtl="0">
              <a:spcBef>
                <a:spcPts val="0"/>
              </a:spcBef>
              <a:spcAft>
                <a:spcPts val="0"/>
              </a:spcAft>
              <a:buClr>
                <a:srgbClr val="000000"/>
              </a:buClr>
              <a:buSzPts val="1400"/>
              <a:buAutoNum type="arabicPeriod"/>
            </a:pPr>
            <a:r>
              <a:rPr lang="en-GB" sz="1400" b="1" dirty="0">
                <a:solidFill>
                  <a:srgbClr val="000000"/>
                </a:solidFill>
              </a:rPr>
              <a:t>Domestic abuse is widespread and largely hidden </a:t>
            </a:r>
            <a:endParaRPr sz="1400" b="1" dirty="0">
              <a:solidFill>
                <a:srgbClr val="000000"/>
              </a:solidFill>
            </a:endParaRPr>
          </a:p>
          <a:p>
            <a:pPr marL="0" lvl="0" indent="0" algn="l" rtl="0">
              <a:lnSpc>
                <a:spcPct val="100000"/>
              </a:lnSpc>
              <a:spcBef>
                <a:spcPts val="1200"/>
              </a:spcBef>
              <a:spcAft>
                <a:spcPts val="0"/>
              </a:spcAft>
              <a:buNone/>
            </a:pPr>
            <a:r>
              <a:rPr lang="en-GB" sz="1200" dirty="0">
                <a:solidFill>
                  <a:srgbClr val="000000"/>
                </a:solidFill>
              </a:rPr>
              <a:t>Almost</a:t>
            </a:r>
            <a:r>
              <a:rPr lang="en-GB" sz="1200" dirty="0">
                <a:solidFill>
                  <a:srgbClr val="FF0000"/>
                </a:solidFill>
              </a:rPr>
              <a:t> </a:t>
            </a:r>
            <a:r>
              <a:rPr lang="en-GB" sz="1200" b="1" dirty="0">
                <a:solidFill>
                  <a:srgbClr val="FF0000"/>
                </a:solidFill>
              </a:rPr>
              <a:t>one in three women</a:t>
            </a:r>
            <a:r>
              <a:rPr lang="en-GB" sz="1200" dirty="0">
                <a:solidFill>
                  <a:srgbClr val="000000"/>
                </a:solidFill>
              </a:rPr>
              <a:t> aged 16-59 will experience domestic abuse in her lifetime (</a:t>
            </a:r>
            <a:r>
              <a:rPr lang="en-GB" sz="1200" dirty="0">
                <a:solidFill>
                  <a:srgbClr val="0000FF"/>
                </a:solidFill>
                <a:uFill>
                  <a:noFill/>
                </a:uFill>
                <a:hlinkClick r:id="rId3">
                  <a:extLst>
                    <a:ext uri="{A12FA001-AC4F-418D-AE19-62706E023703}">
                      <ahyp:hlinkClr xmlns:ahyp="http://schemas.microsoft.com/office/drawing/2018/hyperlinkcolor" val="tx"/>
                    </a:ext>
                  </a:extLst>
                </a:hlinkClick>
              </a:rPr>
              <a:t>Refuge</a:t>
            </a:r>
            <a:r>
              <a:rPr lang="en-GB" sz="1200" dirty="0">
                <a:solidFill>
                  <a:srgbClr val="000000"/>
                </a:solidFill>
              </a:rPr>
              <a:t>)</a:t>
            </a:r>
            <a:endParaRPr sz="1200" dirty="0">
              <a:solidFill>
                <a:srgbClr val="000000"/>
              </a:solidFill>
            </a:endParaRPr>
          </a:p>
          <a:p>
            <a:pPr marL="0" lvl="0" indent="0" algn="l" rtl="0">
              <a:spcBef>
                <a:spcPts val="0"/>
              </a:spcBef>
              <a:spcAft>
                <a:spcPts val="0"/>
              </a:spcAft>
              <a:buNone/>
            </a:pPr>
            <a:endParaRPr sz="900" b="1" dirty="0">
              <a:solidFill>
                <a:srgbClr val="000000"/>
              </a:solidFill>
            </a:endParaRPr>
          </a:p>
          <a:p>
            <a:pPr marL="139700" lvl="0" indent="0" algn="l" rtl="0">
              <a:spcBef>
                <a:spcPts val="0"/>
              </a:spcBef>
              <a:spcAft>
                <a:spcPts val="0"/>
              </a:spcAft>
              <a:buClr>
                <a:srgbClr val="000000"/>
              </a:buClr>
              <a:buSzPts val="1400"/>
              <a:buNone/>
            </a:pPr>
            <a:r>
              <a:rPr lang="en-GB" sz="1400" b="1" dirty="0">
                <a:solidFill>
                  <a:srgbClr val="000000"/>
                </a:solidFill>
              </a:rPr>
              <a:t>2.    Domestic abuse is gendered</a:t>
            </a:r>
            <a:endParaRPr sz="1400" b="1" dirty="0">
              <a:solidFill>
                <a:srgbClr val="000000"/>
              </a:solidFill>
            </a:endParaRPr>
          </a:p>
          <a:p>
            <a:pPr marL="0" lvl="0" indent="0" algn="l" rtl="0">
              <a:spcBef>
                <a:spcPts val="1200"/>
              </a:spcBef>
              <a:spcAft>
                <a:spcPts val="0"/>
              </a:spcAft>
              <a:buNone/>
            </a:pPr>
            <a:r>
              <a:rPr lang="en-GB" sz="1200" dirty="0">
                <a:solidFill>
                  <a:srgbClr val="000000"/>
                </a:solidFill>
              </a:rPr>
              <a:t>Women are more likely than men to experience </a:t>
            </a:r>
            <a:r>
              <a:rPr lang="en-GB" sz="1200" u="sng" dirty="0">
                <a:solidFill>
                  <a:srgbClr val="000000"/>
                </a:solidFill>
              </a:rPr>
              <a:t>any </a:t>
            </a:r>
            <a:r>
              <a:rPr lang="en-GB" sz="1200" dirty="0">
                <a:solidFill>
                  <a:srgbClr val="000000"/>
                </a:solidFill>
              </a:rPr>
              <a:t>domestic abuse, </a:t>
            </a:r>
            <a:r>
              <a:rPr lang="en-GB" sz="1200" u="sng" dirty="0">
                <a:solidFill>
                  <a:srgbClr val="000000"/>
                </a:solidFill>
              </a:rPr>
              <a:t>multiple</a:t>
            </a:r>
            <a:r>
              <a:rPr lang="en-GB" sz="1200" dirty="0">
                <a:solidFill>
                  <a:srgbClr val="000000"/>
                </a:solidFill>
              </a:rPr>
              <a:t> incidents of abuse, </a:t>
            </a:r>
            <a:r>
              <a:rPr lang="en-GB" sz="1200" u="sng" dirty="0">
                <a:solidFill>
                  <a:srgbClr val="000000"/>
                </a:solidFill>
              </a:rPr>
              <a:t>different types</a:t>
            </a:r>
            <a:r>
              <a:rPr lang="en-GB" sz="1200" dirty="0">
                <a:solidFill>
                  <a:srgbClr val="000000"/>
                </a:solidFill>
              </a:rPr>
              <a:t> of domestic abuse (intimate partner violence, stalking and in particular sexual violence</a:t>
            </a:r>
            <a:endParaRPr sz="1200" dirty="0">
              <a:solidFill>
                <a:srgbClr val="000000"/>
              </a:solidFill>
            </a:endParaRPr>
          </a:p>
          <a:p>
            <a:pPr marL="0" lvl="0" indent="0" algn="l" rtl="0">
              <a:spcBef>
                <a:spcPts val="0"/>
              </a:spcBef>
              <a:spcAft>
                <a:spcPts val="0"/>
              </a:spcAft>
              <a:buNone/>
            </a:pPr>
            <a:endParaRPr sz="1200" dirty="0">
              <a:solidFill>
                <a:srgbClr val="000000"/>
              </a:solidFill>
            </a:endParaRPr>
          </a:p>
          <a:p>
            <a:pPr marL="0" lvl="0" indent="0" algn="l" rtl="0">
              <a:spcBef>
                <a:spcPts val="0"/>
              </a:spcBef>
              <a:spcAft>
                <a:spcPts val="0"/>
              </a:spcAft>
              <a:buNone/>
            </a:pPr>
            <a:r>
              <a:rPr lang="en-GB" sz="1200" dirty="0">
                <a:solidFill>
                  <a:srgbClr val="000000"/>
                </a:solidFill>
              </a:rPr>
              <a:t>Domestic abuse exists as part of </a:t>
            </a:r>
            <a:r>
              <a:rPr lang="en-GB" sz="1200" b="1" dirty="0">
                <a:solidFill>
                  <a:srgbClr val="000000"/>
                </a:solidFill>
              </a:rPr>
              <a:t>violence against women and girls;</a:t>
            </a:r>
            <a:r>
              <a:rPr lang="en-GB" sz="1200" dirty="0">
                <a:solidFill>
                  <a:srgbClr val="000000"/>
                </a:solidFill>
              </a:rPr>
              <a:t> which also includes different forms of family violence such as</a:t>
            </a:r>
            <a:r>
              <a:rPr lang="en-GB" sz="1200" b="1" dirty="0">
                <a:solidFill>
                  <a:srgbClr val="000000"/>
                </a:solidFill>
              </a:rPr>
              <a:t>:</a:t>
            </a:r>
            <a:endParaRPr sz="1200" b="1" dirty="0">
              <a:solidFill>
                <a:srgbClr val="000000"/>
              </a:solidFill>
            </a:endParaRPr>
          </a:p>
          <a:p>
            <a:pPr marL="0" lvl="0" indent="0" algn="l" rtl="0">
              <a:spcBef>
                <a:spcPts val="0"/>
              </a:spcBef>
              <a:spcAft>
                <a:spcPts val="0"/>
              </a:spcAft>
              <a:buNone/>
            </a:pPr>
            <a:endParaRPr sz="1200" dirty="0">
              <a:solidFill>
                <a:srgbClr val="000000"/>
              </a:solidFill>
            </a:endParaRPr>
          </a:p>
          <a:p>
            <a:pPr marL="457200" lvl="0" indent="-304800" algn="l" rtl="0">
              <a:spcBef>
                <a:spcPts val="0"/>
              </a:spcBef>
              <a:spcAft>
                <a:spcPts val="0"/>
              </a:spcAft>
              <a:buClr>
                <a:srgbClr val="000000"/>
              </a:buClr>
              <a:buSzPts val="1200"/>
              <a:buChar char="-"/>
            </a:pPr>
            <a:r>
              <a:rPr lang="en-GB" sz="1200" dirty="0">
                <a:solidFill>
                  <a:srgbClr val="000000"/>
                </a:solidFill>
              </a:rPr>
              <a:t>Forced marriage</a:t>
            </a:r>
            <a:endParaRPr sz="1200" dirty="0">
              <a:solidFill>
                <a:srgbClr val="000000"/>
              </a:solidFill>
            </a:endParaRPr>
          </a:p>
          <a:p>
            <a:pPr marL="457200" lvl="0" indent="-304800" algn="l" rtl="0">
              <a:spcBef>
                <a:spcPts val="0"/>
              </a:spcBef>
              <a:spcAft>
                <a:spcPts val="0"/>
              </a:spcAft>
              <a:buClr>
                <a:srgbClr val="000000"/>
              </a:buClr>
              <a:buSzPts val="1200"/>
              <a:buChar char="-"/>
            </a:pPr>
            <a:r>
              <a:rPr lang="en-GB" sz="1200" dirty="0">
                <a:solidFill>
                  <a:srgbClr val="000000"/>
                </a:solidFill>
              </a:rPr>
              <a:t>Female genital mutilation </a:t>
            </a:r>
            <a:endParaRPr sz="1200" dirty="0">
              <a:solidFill>
                <a:srgbClr val="000000"/>
              </a:solidFill>
            </a:endParaRPr>
          </a:p>
          <a:p>
            <a:pPr marL="457200" lvl="0" indent="-304800" algn="l" rtl="0">
              <a:spcBef>
                <a:spcPts val="0"/>
              </a:spcBef>
              <a:spcAft>
                <a:spcPts val="0"/>
              </a:spcAft>
              <a:buClr>
                <a:srgbClr val="000000"/>
              </a:buClr>
              <a:buSzPts val="1200"/>
              <a:buChar char="-"/>
            </a:pPr>
            <a:r>
              <a:rPr lang="en-GB" sz="1200" dirty="0">
                <a:solidFill>
                  <a:srgbClr val="000000"/>
                </a:solidFill>
              </a:rPr>
              <a:t>Honour based abuse </a:t>
            </a:r>
            <a:endParaRPr sz="1200" dirty="0">
              <a:solidFill>
                <a:srgbClr val="000000"/>
              </a:solidFill>
            </a:endParaRPr>
          </a:p>
          <a:p>
            <a:pPr marL="0" lvl="0" indent="0" algn="l" rtl="0">
              <a:spcBef>
                <a:spcPts val="0"/>
              </a:spcBef>
              <a:spcAft>
                <a:spcPts val="0"/>
              </a:spcAft>
              <a:buNone/>
            </a:pPr>
            <a:endParaRPr sz="800" dirty="0">
              <a:solidFill>
                <a:srgbClr val="000000"/>
              </a:solidFill>
            </a:endParaRPr>
          </a:p>
          <a:p>
            <a:pPr marL="139700" lvl="0" indent="0" algn="l" rtl="0">
              <a:spcBef>
                <a:spcPts val="0"/>
              </a:spcBef>
              <a:spcAft>
                <a:spcPts val="0"/>
              </a:spcAft>
              <a:buClr>
                <a:srgbClr val="000000"/>
              </a:buClr>
              <a:buSzPts val="1400"/>
              <a:buNone/>
            </a:pPr>
            <a:r>
              <a:rPr lang="en-GB" sz="1400" b="1" dirty="0">
                <a:solidFill>
                  <a:srgbClr val="000000"/>
                </a:solidFill>
              </a:rPr>
              <a:t>3.    Domestic abuse can kill</a:t>
            </a:r>
            <a:endParaRPr sz="1400" b="1" dirty="0">
              <a:solidFill>
                <a:srgbClr val="000000"/>
              </a:solidFill>
            </a:endParaRPr>
          </a:p>
          <a:p>
            <a:pPr marL="0" lvl="0" indent="0" algn="l" rtl="0">
              <a:spcBef>
                <a:spcPts val="0"/>
              </a:spcBef>
              <a:spcAft>
                <a:spcPts val="0"/>
              </a:spcAft>
              <a:buNone/>
            </a:pPr>
            <a:endParaRPr sz="800" dirty="0">
              <a:solidFill>
                <a:srgbClr val="000000"/>
              </a:solidFill>
            </a:endParaRPr>
          </a:p>
          <a:p>
            <a:pPr marL="0" lvl="0" indent="0" algn="l" rtl="0">
              <a:spcBef>
                <a:spcPts val="0"/>
              </a:spcBef>
              <a:spcAft>
                <a:spcPts val="0"/>
              </a:spcAft>
              <a:buNone/>
            </a:pPr>
            <a:r>
              <a:rPr lang="en-GB" sz="1200" dirty="0">
                <a:solidFill>
                  <a:srgbClr val="000000"/>
                </a:solidFill>
              </a:rPr>
              <a:t>On average </a:t>
            </a:r>
            <a:r>
              <a:rPr lang="en-GB" sz="1200" b="1" dirty="0">
                <a:solidFill>
                  <a:srgbClr val="FF0000"/>
                </a:solidFill>
              </a:rPr>
              <a:t>2 women a week are killed</a:t>
            </a:r>
            <a:r>
              <a:rPr lang="en-GB" sz="1200" dirty="0">
                <a:solidFill>
                  <a:srgbClr val="000000"/>
                </a:solidFill>
              </a:rPr>
              <a:t> by a current or former male partner (</a:t>
            </a:r>
            <a:r>
              <a:rPr lang="en-GB" sz="1200" dirty="0">
                <a:solidFill>
                  <a:srgbClr val="0000FF"/>
                </a:solidFill>
                <a:uFill>
                  <a:noFill/>
                </a:uFill>
                <a:hlinkClick r:id="rId3">
                  <a:extLst>
                    <a:ext uri="{A12FA001-AC4F-418D-AE19-62706E023703}">
                      <ahyp:hlinkClr xmlns:ahyp="http://schemas.microsoft.com/office/drawing/2018/hyperlinkcolor" val="tx"/>
                    </a:ext>
                  </a:extLst>
                </a:hlinkClick>
              </a:rPr>
              <a:t>Refuge</a:t>
            </a:r>
            <a:r>
              <a:rPr lang="en-GB" sz="1200" dirty="0">
                <a:solidFill>
                  <a:srgbClr val="000000"/>
                </a:solidFill>
              </a:rPr>
              <a:t>)</a:t>
            </a:r>
            <a:endParaRPr sz="1200" dirty="0">
              <a:solidFill>
                <a:srgbClr val="000000"/>
              </a:solidFill>
            </a:endParaRPr>
          </a:p>
          <a:p>
            <a:pPr marL="0" lvl="0" indent="0" algn="l" rtl="0">
              <a:spcBef>
                <a:spcPts val="0"/>
              </a:spcBef>
              <a:spcAft>
                <a:spcPts val="0"/>
              </a:spcAft>
              <a:buNone/>
            </a:pPr>
            <a:endParaRPr sz="1200" dirty="0">
              <a:solidFill>
                <a:srgbClr val="000000"/>
              </a:solidFill>
            </a:endParaRPr>
          </a:p>
          <a:p>
            <a:pPr marL="0" lvl="0" indent="0" algn="l" rtl="0">
              <a:spcBef>
                <a:spcPts val="0"/>
              </a:spcBef>
              <a:spcAft>
                <a:spcPts val="0"/>
              </a:spcAft>
              <a:buNone/>
            </a:pPr>
            <a:r>
              <a:rPr lang="en-GB" sz="1200" dirty="0">
                <a:solidFill>
                  <a:srgbClr val="000000"/>
                </a:solidFill>
              </a:rPr>
              <a:t>In Hackney since 2012 8 women and 1 man have been killed by a current or former partner </a:t>
            </a:r>
            <a:endParaRPr sz="1200" dirty="0">
              <a:solidFill>
                <a:srgbClr val="000000"/>
              </a:solidFill>
            </a:endParaRPr>
          </a:p>
          <a:p>
            <a:pPr marL="0" lvl="0" indent="0" algn="l" rtl="0">
              <a:spcBef>
                <a:spcPts val="0"/>
              </a:spcBef>
              <a:spcAft>
                <a:spcPts val="1200"/>
              </a:spcAft>
              <a:buNone/>
            </a:pPr>
            <a:endParaRPr sz="1400" dirty="0">
              <a:solidFill>
                <a:srgbClr val="000000"/>
              </a:solidFill>
            </a:endParaRPr>
          </a:p>
        </p:txBody>
      </p:sp>
      <p:pic>
        <p:nvPicPr>
          <p:cNvPr id="123" name="Google Shape;123;p22"/>
          <p:cNvPicPr preferRelativeResize="0"/>
          <p:nvPr/>
        </p:nvPicPr>
        <p:blipFill>
          <a:blip r:embed="rId4">
            <a:alphaModFix/>
          </a:blip>
          <a:stretch>
            <a:fillRect/>
          </a:stretch>
        </p:blipFill>
        <p:spPr>
          <a:xfrm>
            <a:off x="6512550" y="4327425"/>
            <a:ext cx="2631450" cy="8160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
                                            <p:txEl>
                                              <p:pRg st="12" end="12"/>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311700" y="433550"/>
            <a:ext cx="8520600" cy="9402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GB" b="1">
                <a:solidFill>
                  <a:srgbClr val="000000"/>
                </a:solidFill>
              </a:rPr>
              <a:t>The 4 </a:t>
            </a:r>
            <a:r>
              <a:rPr lang="en-GB" b="1">
                <a:solidFill>
                  <a:srgbClr val="FF0000"/>
                </a:solidFill>
              </a:rPr>
              <a:t>R</a:t>
            </a:r>
            <a:r>
              <a:rPr lang="en-GB" b="1">
                <a:solidFill>
                  <a:srgbClr val="000000"/>
                </a:solidFill>
              </a:rPr>
              <a:t>’s - Recognising and Responding to Domestic Abuse </a:t>
            </a:r>
            <a:endParaRPr b="1">
              <a:solidFill>
                <a:srgbClr val="000000"/>
              </a:solidFill>
            </a:endParaRPr>
          </a:p>
        </p:txBody>
      </p:sp>
      <p:sp>
        <p:nvSpPr>
          <p:cNvPr id="129" name="Google Shape;129;p23"/>
          <p:cNvSpPr txBox="1">
            <a:spLocks noGrp="1"/>
          </p:cNvSpPr>
          <p:nvPr>
            <p:ph type="body" idx="1"/>
          </p:nvPr>
        </p:nvSpPr>
        <p:spPr>
          <a:xfrm>
            <a:off x="925625" y="1496375"/>
            <a:ext cx="6314100" cy="3534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GB" sz="2400" b="1">
                <a:solidFill>
                  <a:srgbClr val="FF0000"/>
                </a:solidFill>
              </a:rPr>
              <a:t>R</a:t>
            </a:r>
            <a:r>
              <a:rPr lang="en-GB" sz="2400" b="1">
                <a:solidFill>
                  <a:srgbClr val="000000"/>
                </a:solidFill>
              </a:rPr>
              <a:t>ecognise </a:t>
            </a:r>
            <a:endParaRPr sz="2400" b="1">
              <a:solidFill>
                <a:srgbClr val="000000"/>
              </a:solidFill>
            </a:endParaRPr>
          </a:p>
          <a:p>
            <a:pPr marL="1371600" lvl="0" indent="457200" algn="l" rtl="0">
              <a:spcBef>
                <a:spcPts val="1200"/>
              </a:spcBef>
              <a:spcAft>
                <a:spcPts val="0"/>
              </a:spcAft>
              <a:buNone/>
            </a:pPr>
            <a:r>
              <a:rPr lang="en-GB" sz="2400" b="1">
                <a:solidFill>
                  <a:srgbClr val="FF0000"/>
                </a:solidFill>
              </a:rPr>
              <a:t>R</a:t>
            </a:r>
            <a:r>
              <a:rPr lang="en-GB" sz="2400" b="1">
                <a:solidFill>
                  <a:srgbClr val="000000"/>
                </a:solidFill>
              </a:rPr>
              <a:t>espond</a:t>
            </a:r>
            <a:endParaRPr sz="2400" b="1">
              <a:solidFill>
                <a:srgbClr val="000000"/>
              </a:solidFill>
            </a:endParaRPr>
          </a:p>
          <a:p>
            <a:pPr marL="3200400" lvl="0" indent="457200" algn="l" rtl="0">
              <a:spcBef>
                <a:spcPts val="1200"/>
              </a:spcBef>
              <a:spcAft>
                <a:spcPts val="0"/>
              </a:spcAft>
              <a:buNone/>
            </a:pPr>
            <a:r>
              <a:rPr lang="en-GB" sz="2400" b="1">
                <a:solidFill>
                  <a:srgbClr val="FF0000"/>
                </a:solidFill>
              </a:rPr>
              <a:t>R</a:t>
            </a:r>
            <a:r>
              <a:rPr lang="en-GB" sz="2400" b="1">
                <a:solidFill>
                  <a:srgbClr val="000000"/>
                </a:solidFill>
              </a:rPr>
              <a:t>efer</a:t>
            </a:r>
            <a:endParaRPr sz="2400" b="1">
              <a:solidFill>
                <a:srgbClr val="FF0000"/>
              </a:solidFill>
            </a:endParaRPr>
          </a:p>
          <a:p>
            <a:pPr marL="4392000" lvl="0" indent="457200" algn="l" rtl="0">
              <a:spcBef>
                <a:spcPts val="1200"/>
              </a:spcBef>
              <a:spcAft>
                <a:spcPts val="0"/>
              </a:spcAft>
              <a:buNone/>
            </a:pPr>
            <a:r>
              <a:rPr lang="en-GB" sz="2400" b="1">
                <a:solidFill>
                  <a:srgbClr val="FF0000"/>
                </a:solidFill>
              </a:rPr>
              <a:t>R</a:t>
            </a:r>
            <a:r>
              <a:rPr lang="en-GB" sz="2400" b="1">
                <a:solidFill>
                  <a:srgbClr val="000000"/>
                </a:solidFill>
              </a:rPr>
              <a:t>ecord</a:t>
            </a:r>
            <a:endParaRPr sz="2400" b="1">
              <a:solidFill>
                <a:srgbClr val="000000"/>
              </a:solidFill>
            </a:endParaRPr>
          </a:p>
          <a:p>
            <a:pPr marL="0" lvl="0" indent="457200" algn="l" rtl="0">
              <a:spcBef>
                <a:spcPts val="1200"/>
              </a:spcBef>
              <a:spcAft>
                <a:spcPts val="0"/>
              </a:spcAft>
              <a:buNone/>
            </a:pPr>
            <a:endParaRPr sz="2000" b="1">
              <a:solidFill>
                <a:srgbClr val="000000"/>
              </a:solidFill>
            </a:endParaRPr>
          </a:p>
          <a:p>
            <a:pPr marL="0" lvl="0" indent="-249849" algn="l" rtl="0">
              <a:spcBef>
                <a:spcPts val="1200"/>
              </a:spcBef>
              <a:spcAft>
                <a:spcPts val="0"/>
              </a:spcAft>
              <a:buSzPts val="1100"/>
              <a:buChar char="●"/>
            </a:pPr>
            <a:r>
              <a:rPr lang="en-GB" sz="1100" b="1">
                <a:solidFill>
                  <a:srgbClr val="000000"/>
                </a:solidFill>
              </a:rPr>
              <a:t>For particular consideration of colleagues who might be at risk or are being hurt, please see </a:t>
            </a:r>
            <a:r>
              <a:rPr lang="en-GB" sz="1100" b="1" u="sng">
                <a:solidFill>
                  <a:srgbClr val="0000FF"/>
                </a:solidFill>
                <a:hlinkClick r:id="rId3">
                  <a:extLst>
                    <a:ext uri="{A12FA001-AC4F-418D-AE19-62706E023703}">
                      <ahyp:hlinkClr xmlns:ahyp="http://schemas.microsoft.com/office/drawing/2018/hyperlinkcolor" val="tx"/>
                    </a:ext>
                  </a:extLst>
                </a:hlinkClick>
              </a:rPr>
              <a:t>Responding to colleagues experiencing domestic abuse </a:t>
            </a:r>
            <a:endParaRPr sz="1100" b="1">
              <a:solidFill>
                <a:srgbClr val="0000FF"/>
              </a:solidFill>
            </a:endParaRPr>
          </a:p>
        </p:txBody>
      </p:sp>
      <p:pic>
        <p:nvPicPr>
          <p:cNvPr id="130" name="Google Shape;130;p23"/>
          <p:cNvPicPr preferRelativeResize="0"/>
          <p:nvPr/>
        </p:nvPicPr>
        <p:blipFill>
          <a:blip r:embed="rId4">
            <a:alphaModFix/>
          </a:blip>
          <a:stretch>
            <a:fillRect/>
          </a:stretch>
        </p:blipFill>
        <p:spPr>
          <a:xfrm>
            <a:off x="6813075" y="4420625"/>
            <a:ext cx="2330925" cy="7228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50" y="0"/>
            <a:ext cx="9144000" cy="853500"/>
          </a:xfrm>
          <a:prstGeom prst="rect">
            <a:avLst/>
          </a:prstGeom>
        </p:spPr>
        <p:txBody>
          <a:bodyPr spcFirstLastPara="1" wrap="square" lIns="91425" tIns="91425" rIns="91425" bIns="91425" anchor="ctr" anchorCtr="0">
            <a:normAutofit/>
          </a:bodyPr>
          <a:lstStyle/>
          <a:p>
            <a:pPr marL="457200" lvl="0" indent="0" algn="l" rtl="0">
              <a:spcBef>
                <a:spcPts val="0"/>
              </a:spcBef>
              <a:spcAft>
                <a:spcPts val="0"/>
              </a:spcAft>
              <a:buNone/>
            </a:pPr>
            <a:r>
              <a:rPr lang="en-GB" sz="2400" b="1">
                <a:solidFill>
                  <a:srgbClr val="FF0000"/>
                </a:solidFill>
              </a:rPr>
              <a:t>R</a:t>
            </a:r>
            <a:r>
              <a:rPr lang="en-GB" sz="2400" b="1">
                <a:solidFill>
                  <a:srgbClr val="000000"/>
                </a:solidFill>
              </a:rPr>
              <a:t>ecognise</a:t>
            </a:r>
            <a:endParaRPr sz="2400" b="1">
              <a:solidFill>
                <a:srgbClr val="000000"/>
              </a:solidFill>
            </a:endParaRPr>
          </a:p>
        </p:txBody>
      </p:sp>
      <p:sp>
        <p:nvSpPr>
          <p:cNvPr id="136" name="Google Shape;136;p24"/>
          <p:cNvSpPr txBox="1">
            <a:spLocks noGrp="1"/>
          </p:cNvSpPr>
          <p:nvPr>
            <p:ph type="body" idx="1"/>
          </p:nvPr>
        </p:nvSpPr>
        <p:spPr>
          <a:xfrm>
            <a:off x="343950" y="1041750"/>
            <a:ext cx="3951900" cy="3451500"/>
          </a:xfrm>
          <a:prstGeom prst="rect">
            <a:avLst/>
          </a:prstGeom>
          <a:ln w="19050" cap="flat" cmpd="sng">
            <a:solidFill>
              <a:srgbClr val="A4D65E"/>
            </a:solidFill>
            <a:prstDash val="solid"/>
            <a:round/>
            <a:headEnd type="none" w="sm" len="sm"/>
            <a:tailEnd type="none" w="sm" len="sm"/>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200" b="1">
                <a:solidFill>
                  <a:srgbClr val="000000"/>
                </a:solidFill>
              </a:rPr>
              <a:t>Recognise the signs</a:t>
            </a:r>
            <a:endParaRPr sz="1200" b="1">
              <a:solidFill>
                <a:srgbClr val="000000"/>
              </a:solidFill>
            </a:endParaRPr>
          </a:p>
          <a:p>
            <a:pPr marL="0" lvl="0" indent="0" algn="l" rtl="0">
              <a:lnSpc>
                <a:spcPct val="100000"/>
              </a:lnSpc>
              <a:spcBef>
                <a:spcPts val="0"/>
              </a:spcBef>
              <a:spcAft>
                <a:spcPts val="0"/>
              </a:spcAft>
              <a:buNone/>
            </a:pPr>
            <a:endParaRPr sz="11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Withdrawn </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Change in presentation</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Depression</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Anxiety</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Suicidal thoughts </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Always on their phone</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Regularly missing appointments </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Someone always accompanies them to appointments </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Health issues that will not resolve </a:t>
            </a:r>
            <a:endParaRPr sz="1200">
              <a:solidFill>
                <a:srgbClr val="000000"/>
              </a:solidFill>
            </a:endParaRPr>
          </a:p>
          <a:p>
            <a:pPr marL="457200" lvl="0" indent="-304800" algn="l" rtl="0">
              <a:lnSpc>
                <a:spcPct val="100000"/>
              </a:lnSpc>
              <a:spcBef>
                <a:spcPts val="0"/>
              </a:spcBef>
              <a:spcAft>
                <a:spcPts val="0"/>
              </a:spcAft>
              <a:buClr>
                <a:srgbClr val="000000"/>
              </a:buClr>
              <a:buSzPts val="1200"/>
              <a:buChar char="❖"/>
            </a:pPr>
            <a:r>
              <a:rPr lang="en-GB" sz="1200">
                <a:solidFill>
                  <a:srgbClr val="000000"/>
                </a:solidFill>
              </a:rPr>
              <a:t>When on the phone only answering in one word answers, speaking quietly on the phone as if someone is listening. </a:t>
            </a:r>
            <a:endParaRPr sz="1200">
              <a:solidFill>
                <a:srgbClr val="000000"/>
              </a:solidFill>
            </a:endParaRPr>
          </a:p>
          <a:p>
            <a:pPr marL="0" lvl="0" indent="0" algn="l" rtl="0">
              <a:lnSpc>
                <a:spcPct val="100000"/>
              </a:lnSpc>
              <a:spcBef>
                <a:spcPts val="0"/>
              </a:spcBef>
              <a:spcAft>
                <a:spcPts val="0"/>
              </a:spcAft>
              <a:buNone/>
            </a:pPr>
            <a:endParaRPr sz="1100">
              <a:solidFill>
                <a:srgbClr val="000000"/>
              </a:solidFill>
            </a:endParaRPr>
          </a:p>
          <a:p>
            <a:pPr marL="0" lvl="0" indent="0" algn="l" rtl="0">
              <a:lnSpc>
                <a:spcPct val="100000"/>
              </a:lnSpc>
              <a:spcBef>
                <a:spcPts val="0"/>
              </a:spcBef>
              <a:spcAft>
                <a:spcPts val="0"/>
              </a:spcAft>
              <a:buNone/>
            </a:pPr>
            <a:endParaRPr sz="1100">
              <a:solidFill>
                <a:srgbClr val="000000"/>
              </a:solidFill>
            </a:endParaRPr>
          </a:p>
          <a:p>
            <a:pPr marL="0" lvl="0" indent="0" algn="l" rtl="0">
              <a:lnSpc>
                <a:spcPct val="100000"/>
              </a:lnSpc>
              <a:spcBef>
                <a:spcPts val="0"/>
              </a:spcBef>
              <a:spcAft>
                <a:spcPts val="0"/>
              </a:spcAft>
              <a:buNone/>
            </a:pPr>
            <a:endParaRPr sz="1100">
              <a:solidFill>
                <a:srgbClr val="000000"/>
              </a:solidFill>
            </a:endParaRPr>
          </a:p>
          <a:p>
            <a:pPr marL="914400" lvl="0" indent="-457200" algn="l" rtl="0">
              <a:spcBef>
                <a:spcPts val="0"/>
              </a:spcBef>
              <a:spcAft>
                <a:spcPts val="0"/>
              </a:spcAft>
              <a:buClr>
                <a:schemeClr val="dk1"/>
              </a:buClr>
              <a:buSzPts val="1100"/>
              <a:buFont typeface="Arial"/>
              <a:buNone/>
            </a:pPr>
            <a:endParaRPr sz="1100">
              <a:solidFill>
                <a:schemeClr val="dk1"/>
              </a:solidFill>
            </a:endParaRPr>
          </a:p>
          <a:p>
            <a:pPr marL="0" lvl="0" indent="0" algn="l" rtl="0">
              <a:lnSpc>
                <a:spcPct val="100000"/>
              </a:lnSpc>
              <a:spcBef>
                <a:spcPts val="0"/>
              </a:spcBef>
              <a:spcAft>
                <a:spcPts val="0"/>
              </a:spcAft>
              <a:buNone/>
            </a:pPr>
            <a:endParaRPr sz="1100">
              <a:solidFill>
                <a:srgbClr val="000000"/>
              </a:solidFill>
            </a:endParaRPr>
          </a:p>
        </p:txBody>
      </p:sp>
      <p:pic>
        <p:nvPicPr>
          <p:cNvPr id="137" name="Google Shape;137;p24"/>
          <p:cNvPicPr preferRelativeResize="0"/>
          <p:nvPr/>
        </p:nvPicPr>
        <p:blipFill>
          <a:blip r:embed="rId3">
            <a:alphaModFix/>
          </a:blip>
          <a:stretch>
            <a:fillRect/>
          </a:stretch>
        </p:blipFill>
        <p:spPr>
          <a:xfrm>
            <a:off x="6865475" y="4436875"/>
            <a:ext cx="2278525" cy="706625"/>
          </a:xfrm>
          <a:prstGeom prst="rect">
            <a:avLst/>
          </a:prstGeom>
          <a:noFill/>
          <a:ln>
            <a:noFill/>
          </a:ln>
        </p:spPr>
      </p:pic>
      <p:sp>
        <p:nvSpPr>
          <p:cNvPr id="138" name="Google Shape;138;p24"/>
          <p:cNvSpPr txBox="1"/>
          <p:nvPr/>
        </p:nvSpPr>
        <p:spPr>
          <a:xfrm>
            <a:off x="4572000" y="1041750"/>
            <a:ext cx="4132800" cy="3451500"/>
          </a:xfrm>
          <a:prstGeom prst="rect">
            <a:avLst/>
          </a:prstGeom>
          <a:noFill/>
          <a:ln w="19050" cap="flat" cmpd="sng">
            <a:solidFill>
              <a:srgbClr val="A4D65E"/>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t>Ask</a:t>
            </a:r>
            <a:endParaRPr sz="1200" b="1"/>
          </a:p>
          <a:p>
            <a:pPr marL="0" lvl="0" indent="0" algn="l" rtl="0">
              <a:spcBef>
                <a:spcPts val="0"/>
              </a:spcBef>
              <a:spcAft>
                <a:spcPts val="0"/>
              </a:spcAft>
              <a:buNone/>
            </a:pPr>
            <a:endParaRPr sz="1200" b="1"/>
          </a:p>
          <a:p>
            <a:pPr marL="457200" lvl="0" indent="-304800" algn="l" rtl="0">
              <a:spcBef>
                <a:spcPts val="0"/>
              </a:spcBef>
              <a:spcAft>
                <a:spcPts val="0"/>
              </a:spcAft>
              <a:buSzPts val="1200"/>
              <a:buChar char="❖"/>
            </a:pPr>
            <a:r>
              <a:rPr lang="en-GB" sz="1200"/>
              <a:t>“How are things at home?”</a:t>
            </a:r>
            <a:endParaRPr sz="1200"/>
          </a:p>
          <a:p>
            <a:pPr marL="457200" lvl="0" indent="-304800" algn="l" rtl="0">
              <a:spcBef>
                <a:spcPts val="0"/>
              </a:spcBef>
              <a:spcAft>
                <a:spcPts val="0"/>
              </a:spcAft>
              <a:buSzPts val="1200"/>
              <a:buChar char="❖"/>
            </a:pPr>
            <a:r>
              <a:rPr lang="en-GB" sz="1200"/>
              <a:t>“What are your relationships like?”</a:t>
            </a:r>
            <a:endParaRPr sz="1200"/>
          </a:p>
          <a:p>
            <a:pPr marL="457200" lvl="0" indent="-304800" algn="l" rtl="0">
              <a:spcBef>
                <a:spcPts val="0"/>
              </a:spcBef>
              <a:spcAft>
                <a:spcPts val="0"/>
              </a:spcAft>
              <a:buSzPts val="1200"/>
              <a:buChar char="❖"/>
            </a:pPr>
            <a:r>
              <a:rPr lang="en-GB" sz="1200"/>
              <a:t>“Do you ever feel put down at home”</a:t>
            </a:r>
            <a:endParaRPr sz="1200"/>
          </a:p>
          <a:p>
            <a:pPr marL="457200" lvl="0" indent="-304800" algn="l" rtl="0">
              <a:spcBef>
                <a:spcPts val="0"/>
              </a:spcBef>
              <a:spcAft>
                <a:spcPts val="0"/>
              </a:spcAft>
              <a:buSzPts val="1200"/>
              <a:buChar char="❖"/>
            </a:pPr>
            <a:r>
              <a:rPr lang="en-GB" sz="1200"/>
              <a:t>“Do you ever feel hurt by someone you're close to?”</a:t>
            </a:r>
            <a:endParaRPr sz="1200"/>
          </a:p>
          <a:p>
            <a:pPr marL="457200" lvl="0" indent="-304800" algn="l" rtl="0">
              <a:spcBef>
                <a:spcPts val="0"/>
              </a:spcBef>
              <a:spcAft>
                <a:spcPts val="0"/>
              </a:spcAft>
              <a:buSzPts val="1200"/>
              <a:buChar char="❖"/>
            </a:pPr>
            <a:r>
              <a:rPr lang="en-GB" sz="1200"/>
              <a:t>“Do you ever feel unsafe at home?” </a:t>
            </a:r>
            <a:endParaRPr sz="1200"/>
          </a:p>
          <a:p>
            <a:pPr marL="457200" lvl="0" indent="-304800" algn="l" rtl="0">
              <a:spcBef>
                <a:spcPts val="0"/>
              </a:spcBef>
              <a:spcAft>
                <a:spcPts val="0"/>
              </a:spcAft>
              <a:buSzPts val="1200"/>
              <a:buChar char="❖"/>
            </a:pPr>
            <a:r>
              <a:rPr lang="en-GB" sz="1200"/>
              <a:t>“Do you ever feel controlled at home? Do you feel dependent on your partner/parents?”</a:t>
            </a:r>
            <a:endParaRPr sz="1200"/>
          </a:p>
          <a:p>
            <a:pPr marL="457200" lvl="0" indent="-304800" algn="l" rtl="0">
              <a:spcBef>
                <a:spcPts val="0"/>
              </a:spcBef>
              <a:spcAft>
                <a:spcPts val="0"/>
              </a:spcAft>
              <a:buSzPts val="1200"/>
              <a:buChar char="❖"/>
            </a:pPr>
            <a:r>
              <a:rPr lang="en-GB" sz="1200"/>
              <a:t>“It's common for people who are presenting with some of your symptoms to be experiencing abuse”</a:t>
            </a:r>
            <a:endParaRPr sz="1200"/>
          </a:p>
        </p:txBody>
      </p:sp>
      <p:sp>
        <p:nvSpPr>
          <p:cNvPr id="139" name="Google Shape;139;p24"/>
          <p:cNvSpPr txBox="1"/>
          <p:nvPr/>
        </p:nvSpPr>
        <p:spPr>
          <a:xfrm>
            <a:off x="1907900" y="3930550"/>
            <a:ext cx="5545500" cy="964500"/>
          </a:xfrm>
          <a:prstGeom prst="rect">
            <a:avLst/>
          </a:prstGeom>
          <a:solidFill>
            <a:srgbClr val="B6D7A8"/>
          </a:solidFill>
          <a:ln w="19050" cap="flat" cmpd="sng">
            <a:solidFill>
              <a:srgbClr val="22222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300"/>
              <a:t>If discussing or asking about DA, make sure to meet discreetly, in a safe confidential space alone with the survivor. Use interpreters if they don't speak english and not family members. Also be aware if over the phone, someone could be listening in. </a:t>
            </a:r>
            <a:endParaRPr sz="13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 calcmode="lin" valueType="num">
                                      <p:cBhvr additive="base">
                                        <p:cTn id="7" dur="1000"/>
                                        <p:tgtEl>
                                          <p:spTgt spid="136"/>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138"/>
                                        </p:tgtEl>
                                        <p:attrNameLst>
                                          <p:attrName>style.visibility</p:attrName>
                                        </p:attrNameLst>
                                      </p:cBhvr>
                                      <p:to>
                                        <p:strVal val="visible"/>
                                      </p:to>
                                    </p:set>
                                    <p:anim calcmode="lin" valueType="num">
                                      <p:cBhvr additive="base">
                                        <p:cTn id="12" dur="1000"/>
                                        <p:tgtEl>
                                          <p:spTgt spid="138"/>
                                        </p:tgtEl>
                                        <p:attrNameLst>
                                          <p:attrName>ppt_x</p:attrName>
                                        </p:attrNameLst>
                                      </p:cBhvr>
                                      <p:tavLst>
                                        <p:tav tm="0">
                                          <p:val>
                                            <p:strVal val="#ppt_x+1"/>
                                          </p:val>
                                        </p:tav>
                                        <p:tav tm="100000">
                                          <p:val>
                                            <p:strVal val="#ppt_x"/>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139"/>
                                        </p:tgtEl>
                                        <p:attrNameLst>
                                          <p:attrName>style.visibility</p:attrName>
                                        </p:attrNameLst>
                                      </p:cBhvr>
                                      <p:to>
                                        <p:strVal val="visible"/>
                                      </p:to>
                                    </p:set>
                                    <p:anim calcmode="lin" valueType="num">
                                      <p:cBhvr additive="base">
                                        <p:cTn id="17" dur="1000"/>
                                        <p:tgtEl>
                                          <p:spTgt spid="139"/>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84BD0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2172</Words>
  <Application>Microsoft Office PowerPoint</Application>
  <PresentationFormat>On-screen Show (16:9)</PresentationFormat>
  <Paragraphs>262</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Avenir</vt:lpstr>
      <vt:lpstr>Calibri</vt:lpstr>
      <vt:lpstr>Century Gothic</vt:lpstr>
      <vt:lpstr>Montserrat</vt:lpstr>
      <vt:lpstr>Source Sans Pro</vt:lpstr>
      <vt:lpstr>Simple Light</vt:lpstr>
      <vt:lpstr> </vt:lpstr>
      <vt:lpstr>Definition of Domestic Abuse</vt:lpstr>
      <vt:lpstr>What is coercive control? </vt:lpstr>
      <vt:lpstr>Coercive tactics </vt:lpstr>
      <vt:lpstr>Duluth's Power and Control wheel</vt:lpstr>
      <vt:lpstr>Section 76 of the Serious Crime Act 2015</vt:lpstr>
      <vt:lpstr>3 Key things to hold in mind</vt:lpstr>
      <vt:lpstr>The 4 R’s - Recognising and Responding to Domestic Abuse </vt:lpstr>
      <vt:lpstr>Recognise</vt:lpstr>
      <vt:lpstr>Respond</vt:lpstr>
      <vt:lpstr>Refer, Record</vt:lpstr>
      <vt:lpstr>Hackney Domestic Abuse Intervention Service -  what we do</vt:lpstr>
      <vt:lpstr>Hackney Domestic Abuse Services  </vt:lpstr>
      <vt:lpstr>Domestic Abuse Service by Borough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cp:lastModifiedBy>Rachel Tolfree</cp:lastModifiedBy>
  <cp:revision>10</cp:revision>
  <dcterms:modified xsi:type="dcterms:W3CDTF">2023-11-27T11:49:27Z</dcterms:modified>
</cp:coreProperties>
</file>