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9" r:id="rId6"/>
    <p:sldId id="257" r:id="rId7"/>
    <p:sldId id="331" r:id="rId8"/>
    <p:sldId id="258" r:id="rId9"/>
    <p:sldId id="263" r:id="rId10"/>
    <p:sldId id="266" r:id="rId11"/>
    <p:sldId id="325" r:id="rId12"/>
    <p:sldId id="328" r:id="rId13"/>
    <p:sldId id="327" r:id="rId14"/>
    <p:sldId id="268"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651CF-039C-4695-B534-8F4AC10B30FD}" v="3" dt="2023-12-08T13:16:11.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p:scale>
          <a:sx n="100" d="100"/>
          <a:sy n="100" d="100"/>
        </p:scale>
        <p:origin x="-724"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7CD-5F83-1D31-1D7E-38DF62B1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B6020D-E0EC-8C09-550B-951BD2962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DDE80-3055-6804-2134-E0631517C3C2}"/>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02F03904-061E-AE16-FC48-767D5A11E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1712A-7CA5-6DDC-62A2-6398264A8C8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9175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D1D-6F95-2168-F689-45B98B4FF8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F2B87-9582-743B-B02E-10330124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0C424-F025-7E26-3B84-C41EEB3C5D69}"/>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1AC87C58-7018-F83E-EC0D-E28C57711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571D3-5F35-B9FB-CA6E-F1337F4D73B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2308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7D471-F1C5-1D56-16FA-4337E9BD02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819F3-D3F9-D4E5-4AFA-9D8E7D548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FE28E-7112-3620-0C0B-E36931E7C877}"/>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07890D00-25BB-67C2-EA53-0889907B5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2F042-36AE-C2C0-123F-9EF7369CFB3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11461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56447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41608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D17CD3-3CF2-4834-B3C5-499002E845E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13870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17CD3-3CF2-4834-B3C5-499002E845E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44082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17CD3-3CF2-4834-B3C5-499002E845E2}" type="datetimeFigureOut">
              <a:rPr lang="en-GB" smtClean="0"/>
              <a:t>11/12/2023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54108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17CD3-3CF2-4834-B3C5-499002E845E2}" type="datetimeFigureOut">
              <a:rPr lang="en-GB" smtClean="0"/>
              <a:t>11/12/2023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2696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7CD3-3CF2-4834-B3C5-499002E845E2}" type="datetimeFigureOut">
              <a:rPr lang="en-GB" smtClean="0"/>
              <a:t>11/12/2023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61002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1460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4B22-C9B2-A231-2E78-F274F9991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3C25A2-E3EE-1463-8D6F-A82A039A9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0AE37-EF38-BD8A-74DD-98CB087CAA71}"/>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CE9A51AA-2E27-1EF7-D699-5D64D7F9B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77F7D-C2BD-118F-3EC4-78E8A1CA4A0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16988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47692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51194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25762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10E6-09C8-3030-206F-A2BBB6CA3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E4E17-FFF2-D4D2-4565-A875806ED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C556C-BD4F-DFF8-DD0E-00CA196EFE4C}"/>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7B713451-5EEB-2362-7B1B-298D74AB6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D55F7-22E4-C4C0-9E35-7027C4641BC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603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EBF3-5570-35F9-7DF8-2AED891BE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04716-BF88-5BBA-85CB-A725D7AB9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BE8CE-47A6-E23C-5E80-6142FD331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26E0E2-49AB-041B-E50C-A3E9FBF942BE}"/>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6" name="Footer Placeholder 5">
            <a:extLst>
              <a:ext uri="{FF2B5EF4-FFF2-40B4-BE49-F238E27FC236}">
                <a16:creationId xmlns:a16="http://schemas.microsoft.com/office/drawing/2014/main" id="{1B50AB76-208F-CE6A-BAC5-5F8CB536A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9B9FE-25F3-1887-4381-68C7E8F386D0}"/>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9327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45B6-6F24-B05A-0FAD-8DA7C24B7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E8BC0-DD53-6349-6EBF-52BBE07D5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D66D8-0368-0755-A759-CF8981A1C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F77F1-D2A2-6DAB-F19D-60E6E9B8C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9FB6E-16D9-1ABB-E463-55414E2C0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C64022-181C-B1F6-9D8B-B0A1C4391083}"/>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8" name="Footer Placeholder 7">
            <a:extLst>
              <a:ext uri="{FF2B5EF4-FFF2-40B4-BE49-F238E27FC236}">
                <a16:creationId xmlns:a16="http://schemas.microsoft.com/office/drawing/2014/main" id="{8F8EA668-47B8-E393-E9D2-DB94C4EEFF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8F5FE2-6B81-105D-E711-D8A91AAE994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4002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3EA-C300-E653-5356-C46190FF87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3BFCF7-47CB-619A-3C4D-961A7AF0D1D5}"/>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4" name="Footer Placeholder 3">
            <a:extLst>
              <a:ext uri="{FF2B5EF4-FFF2-40B4-BE49-F238E27FC236}">
                <a16:creationId xmlns:a16="http://schemas.microsoft.com/office/drawing/2014/main" id="{684F58A5-7116-6991-0021-1D233641B4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55032A-A800-E1F5-5243-1939AF5D7BF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6281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A6B4-9A27-CC88-B048-B6D625105E44}"/>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3" name="Footer Placeholder 2">
            <a:extLst>
              <a:ext uri="{FF2B5EF4-FFF2-40B4-BE49-F238E27FC236}">
                <a16:creationId xmlns:a16="http://schemas.microsoft.com/office/drawing/2014/main" id="{898B2C69-AAEF-8CD0-3328-D8740918CA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1B8E58-A3C4-D489-C933-99A63CF9DD0F}"/>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3762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25D1-2C3F-C567-435E-084D160D5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689D52-AC35-8DFC-F0D2-04499569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926ABE-E7E5-E0C8-DE4B-CEA47A954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40D37-6BA5-2B78-B7BB-B16D2B5CF4CC}"/>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6" name="Footer Placeholder 5">
            <a:extLst>
              <a:ext uri="{FF2B5EF4-FFF2-40B4-BE49-F238E27FC236}">
                <a16:creationId xmlns:a16="http://schemas.microsoft.com/office/drawing/2014/main" id="{2A7E36D4-AEA8-9890-C041-FB773B392D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E122F-BC35-9485-9F7F-2089BE28E58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820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2B79-33C7-B6B2-71E4-4AE4147E8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68668F-204C-647C-EBCF-15F9C9ACD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596A9-8911-9660-F712-326E7CBA1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76AE5-13D3-CF3A-B745-6F0F071D815D}"/>
              </a:ext>
            </a:extLst>
          </p:cNvPr>
          <p:cNvSpPr>
            <a:spLocks noGrp="1"/>
          </p:cNvSpPr>
          <p:nvPr>
            <p:ph type="dt" sz="half" idx="10"/>
          </p:nvPr>
        </p:nvSpPr>
        <p:spPr/>
        <p:txBody>
          <a:bodyPr/>
          <a:lstStyle/>
          <a:p>
            <a:fld id="{2A866E15-1BA4-44A0-AA9C-FD4C9E80DD03}" type="datetimeFigureOut">
              <a:rPr lang="en-GB" smtClean="0"/>
              <a:t>11/12/2023</a:t>
            </a:fld>
            <a:endParaRPr lang="en-GB"/>
          </a:p>
        </p:txBody>
      </p:sp>
      <p:sp>
        <p:nvSpPr>
          <p:cNvPr id="6" name="Footer Placeholder 5">
            <a:extLst>
              <a:ext uri="{FF2B5EF4-FFF2-40B4-BE49-F238E27FC236}">
                <a16:creationId xmlns:a16="http://schemas.microsoft.com/office/drawing/2014/main" id="{4DD4017B-5216-8C64-7E20-BE05F3E1B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AEB01-DFCF-8EB3-BDD1-F365072A8D42}"/>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91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7846A-CC38-428E-EBFC-372C89B66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1CDC8-989C-AD53-7B86-2E863DF89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A970D-76D4-B595-08AC-968E6F56A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66E15-1BA4-44A0-AA9C-FD4C9E80DD03}" type="datetimeFigureOut">
              <a:rPr lang="en-GB" smtClean="0"/>
              <a:t>11/12/2023</a:t>
            </a:fld>
            <a:endParaRPr lang="en-GB"/>
          </a:p>
        </p:txBody>
      </p:sp>
      <p:sp>
        <p:nvSpPr>
          <p:cNvPr id="5" name="Footer Placeholder 4">
            <a:extLst>
              <a:ext uri="{FF2B5EF4-FFF2-40B4-BE49-F238E27FC236}">
                <a16:creationId xmlns:a16="http://schemas.microsoft.com/office/drawing/2014/main" id="{76449264-0EF4-A37F-9286-3213F62F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9A3349-C546-6367-D351-8000D86C2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366C3-E5FB-4062-88AE-A0F775CFFD8C}" type="slidenum">
              <a:rPr lang="en-GB" smtClean="0"/>
              <a:t>‹#›</a:t>
            </a:fld>
            <a:endParaRPr lang="en-GB"/>
          </a:p>
        </p:txBody>
      </p:sp>
    </p:spTree>
    <p:extLst>
      <p:ext uri="{BB962C8B-B14F-4D97-AF65-F5344CB8AC3E}">
        <p14:creationId xmlns:p14="http://schemas.microsoft.com/office/powerpoint/2010/main" val="238475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7CD3-3CF2-4834-B3C5-499002E845E2}" type="datetimeFigureOut">
              <a:rPr lang="en-GB" smtClean="0"/>
              <a:t>11/12/2023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CFD5B-AB11-4D4A-A651-690FD071F3AE}" type="slidenum">
              <a:rPr lang="en-GB" smtClean="0"/>
              <a:t>‹#›</a:t>
            </a:fld>
            <a:endParaRPr lang="en-GB"/>
          </a:p>
        </p:txBody>
      </p:sp>
    </p:spTree>
    <p:extLst>
      <p:ext uri="{BB962C8B-B14F-4D97-AF65-F5344CB8AC3E}">
        <p14:creationId xmlns:p14="http://schemas.microsoft.com/office/powerpoint/2010/main" val="152709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bit.ly/cmhframewo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4800" b="1" dirty="0">
                <a:solidFill>
                  <a:schemeClr val="accent1"/>
                </a:solidFill>
                <a:latin typeface="Arial"/>
                <a:cs typeface="Arial"/>
              </a:rPr>
              <a:t>New National</a:t>
            </a:r>
            <a:r>
              <a:rPr kumimoji="0" lang="en-GB" sz="4800" b="1" i="0" u="none" strike="noStrike" kern="1200" cap="none" spc="0" normalizeH="0" baseline="0" noProof="0" dirty="0">
                <a:ln>
                  <a:noFill/>
                </a:ln>
                <a:solidFill>
                  <a:schemeClr val="accent1"/>
                </a:solidFill>
                <a:effectLst/>
                <a:uLnTx/>
                <a:uFillTx/>
                <a:latin typeface="Arial"/>
                <a:cs typeface="Arial"/>
              </a:rPr>
              <a:t> Waiting Times Standard </a:t>
            </a:r>
            <a:br>
              <a:rPr lang="en-GB" sz="4800" b="1" dirty="0">
                <a:latin typeface="Arial" panose="020B0604020202020204" pitchFamily="34" charset="0"/>
                <a:cs typeface="Arial" panose="020B0604020202020204" pitchFamily="34" charset="0"/>
              </a:rPr>
            </a:br>
            <a:r>
              <a:rPr lang="en-GB" sz="4800" b="1" dirty="0">
                <a:solidFill>
                  <a:schemeClr val="accent1"/>
                </a:solidFill>
                <a:latin typeface="Arial"/>
                <a:cs typeface="Arial"/>
              </a:rPr>
              <a:t> </a:t>
            </a:r>
            <a:br>
              <a:rPr lang="en-GB" sz="4800" b="1" dirty="0">
                <a:latin typeface="Arial" panose="020B0604020202020204" pitchFamily="34" charset="0"/>
                <a:cs typeface="Arial" panose="020B0604020202020204" pitchFamily="34" charset="0"/>
              </a:rPr>
            </a:br>
            <a:r>
              <a:rPr lang="en-GB" sz="1800" b="1" dirty="0">
                <a:solidFill>
                  <a:schemeClr val="accent1"/>
                </a:solidFill>
                <a:latin typeface="Arial"/>
                <a:cs typeface="Arial"/>
              </a:rPr>
              <a:t>Adults and Older Adults Training Pack</a:t>
            </a:r>
            <a:br>
              <a:rPr lang="en-GB" sz="1800" dirty="0">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105569" y="246489"/>
            <a:ext cx="9332912" cy="740937"/>
          </a:xfrm>
        </p:spPr>
        <p:txBody>
          <a:bodyPr>
            <a:normAutofit fontScale="90000"/>
          </a:bodyPr>
          <a:lstStyle/>
          <a:p>
            <a:r>
              <a:rPr lang="en-US" sz="4000" b="1" dirty="0">
                <a:solidFill>
                  <a:schemeClr val="accent1"/>
                </a:solidFill>
                <a:latin typeface="Arial"/>
                <a:cs typeface="Calibri Light"/>
              </a:rPr>
              <a:t>How to Record Intended Activities in RiO</a:t>
            </a:r>
            <a:br>
              <a:rPr lang="en-US" sz="2000" b="1" dirty="0">
                <a:solidFill>
                  <a:schemeClr val="accent1"/>
                </a:solidFill>
                <a:latin typeface="Arial"/>
                <a:cs typeface="Calibri Light"/>
              </a:rPr>
            </a:br>
            <a:br>
              <a:rPr lang="en-US" sz="2000" b="1" dirty="0">
                <a:solidFill>
                  <a:schemeClr val="accent1"/>
                </a:solidFill>
                <a:latin typeface="Arial"/>
                <a:cs typeface="Calibri Light"/>
              </a:rPr>
            </a:br>
            <a:endParaRPr lang="en-US" sz="1300" b="1" dirty="0">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a:xfrm>
            <a:off x="5183188" y="987426"/>
            <a:ext cx="6172200" cy="469900"/>
          </a:xfrm>
        </p:spPr>
        <p:txBody>
          <a:bodyPr vert="horz" lIns="91440" tIns="45720" rIns="91440" bIns="45720" rtlCol="0" anchor="t">
            <a:normAutofit fontScale="92500" lnSpcReduction="10000"/>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sp>
        <p:nvSpPr>
          <p:cNvPr id="11" name="Text Placeholder 10">
            <a:extLst>
              <a:ext uri="{FF2B5EF4-FFF2-40B4-BE49-F238E27FC236}">
                <a16:creationId xmlns:a16="http://schemas.microsoft.com/office/drawing/2014/main" id="{7F38336D-3F40-2360-B5E5-98907FAAD6F9}"/>
              </a:ext>
            </a:extLst>
          </p:cNvPr>
          <p:cNvSpPr>
            <a:spLocks noGrp="1"/>
          </p:cNvSpPr>
          <p:nvPr>
            <p:ph type="body" sz="half" idx="2"/>
          </p:nvPr>
        </p:nvSpPr>
        <p:spPr/>
        <p:txBody>
          <a:bodyPr/>
          <a:lstStyle/>
          <a:p>
            <a:endParaRPr lang="en-GB"/>
          </a:p>
        </p:txBody>
      </p:sp>
      <p:pic>
        <p:nvPicPr>
          <p:cNvPr id="5" name="Picture 4">
            <a:extLst>
              <a:ext uri="{FF2B5EF4-FFF2-40B4-BE49-F238E27FC236}">
                <a16:creationId xmlns:a16="http://schemas.microsoft.com/office/drawing/2014/main" id="{3C1B9F30-7BBA-D0B1-DDAF-81E3FC5C310C}"/>
              </a:ext>
            </a:extLst>
          </p:cNvPr>
          <p:cNvPicPr>
            <a:picLocks noChangeAspect="1"/>
          </p:cNvPicPr>
          <p:nvPr/>
        </p:nvPicPr>
        <p:blipFill>
          <a:blip r:embed="rId2"/>
          <a:stretch>
            <a:fillRect/>
          </a:stretch>
        </p:blipFill>
        <p:spPr>
          <a:xfrm>
            <a:off x="238125" y="1757237"/>
            <a:ext cx="11715750" cy="4550133"/>
          </a:xfrm>
          <a:prstGeom prst="rect">
            <a:avLst/>
          </a:prstGeom>
        </p:spPr>
      </p:pic>
      <p:sp>
        <p:nvSpPr>
          <p:cNvPr id="4" name="Arrow: Down 3">
            <a:extLst>
              <a:ext uri="{FF2B5EF4-FFF2-40B4-BE49-F238E27FC236}">
                <a16:creationId xmlns:a16="http://schemas.microsoft.com/office/drawing/2014/main" id="{414FA169-D3C3-2AEC-463E-B3ADB0ACF661}"/>
              </a:ext>
            </a:extLst>
          </p:cNvPr>
          <p:cNvSpPr/>
          <p:nvPr/>
        </p:nvSpPr>
        <p:spPr>
          <a:xfrm rot="720000" flipH="1">
            <a:off x="2477039" y="2707468"/>
            <a:ext cx="154581" cy="28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313388-F888-727C-663D-C9A328335C58}"/>
              </a:ext>
            </a:extLst>
          </p:cNvPr>
          <p:cNvSpPr txBox="1"/>
          <p:nvPr/>
        </p:nvSpPr>
        <p:spPr>
          <a:xfrm>
            <a:off x="105569" y="560923"/>
            <a:ext cx="11848306" cy="923330"/>
          </a:xfrm>
          <a:prstGeom prst="rect">
            <a:avLst/>
          </a:prstGeom>
          <a:noFill/>
        </p:spPr>
        <p:txBody>
          <a:bodyPr wrap="square" rtlCol="0">
            <a:spAutoFit/>
          </a:bodyPr>
          <a:lstStyle/>
          <a:p>
            <a:r>
              <a:rPr lang="en-US" sz="1800" b="1" dirty="0">
                <a:latin typeface="Arial"/>
                <a:cs typeface="Calibri Light"/>
              </a:rPr>
              <a:t>When booking or outcoming an appointment, you will be able to log the intended activities used or to be used during the assessment using the “Intended Activities” tab. See arrows in the screenshot below. For further training, please click </a:t>
            </a:r>
            <a:r>
              <a:rPr lang="en-US" sz="1800" b="1" u="sng" dirty="0">
                <a:solidFill>
                  <a:schemeClr val="accent1"/>
                </a:solidFill>
                <a:latin typeface="Arial"/>
                <a:cs typeface="Calibri Light"/>
              </a:rPr>
              <a:t>here</a:t>
            </a:r>
            <a:r>
              <a:rPr lang="en-US" sz="1800" b="1" dirty="0">
                <a:latin typeface="Arial"/>
                <a:cs typeface="Calibri Light"/>
              </a:rPr>
              <a:t> to watch this video.</a:t>
            </a:r>
            <a:endParaRPr lang="en-GB" dirty="0"/>
          </a:p>
        </p:txBody>
      </p:sp>
      <p:sp>
        <p:nvSpPr>
          <p:cNvPr id="9" name="TextBox 8">
            <a:extLst>
              <a:ext uri="{FF2B5EF4-FFF2-40B4-BE49-F238E27FC236}">
                <a16:creationId xmlns:a16="http://schemas.microsoft.com/office/drawing/2014/main" id="{785B46B5-59D1-8415-C804-42910294FF56}"/>
              </a:ext>
            </a:extLst>
          </p:cNvPr>
          <p:cNvSpPr txBox="1"/>
          <p:nvPr/>
        </p:nvSpPr>
        <p:spPr>
          <a:xfrm>
            <a:off x="105569" y="4830792"/>
            <a:ext cx="1404253" cy="1107996"/>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Click on all relevant activities undertaken</a:t>
            </a:r>
            <a:endParaRPr lang="en-GB" sz="1800" dirty="0">
              <a:solidFill>
                <a:srgbClr val="FF0000"/>
              </a:solidFill>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5D3C0BFA-477D-FF79-C474-23AF24A76E80}"/>
              </a:ext>
            </a:extLst>
          </p:cNvPr>
          <p:cNvSpPr/>
          <p:nvPr/>
        </p:nvSpPr>
        <p:spPr>
          <a:xfrm rot="16200000" flipH="1">
            <a:off x="1326991" y="5080545"/>
            <a:ext cx="154581" cy="28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7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dirty="0">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sz="2800" dirty="0">
                <a:latin typeface="Arial" panose="020B0604020202020204" pitchFamily="34" charset="0"/>
                <a:cs typeface="Arial" panose="020B0604020202020204" pitchFamily="34" charset="0"/>
              </a:rPr>
              <a:t>Community Mental Health Framework for Adults and Older Adults </a:t>
            </a:r>
            <a:r>
              <a:rPr lang="en-GB" sz="2800" dirty="0">
                <a:latin typeface="Arial" panose="020B0604020202020204" pitchFamily="34" charset="0"/>
                <a:cs typeface="Arial" panose="020B0604020202020204" pitchFamily="34" charset="0"/>
                <a:hlinkClick r:id="rId2"/>
              </a:rPr>
              <a:t>https://bit.ly/cmhframework</a:t>
            </a:r>
          </a:p>
          <a:p>
            <a:r>
              <a:rPr lang="en-GB" dirty="0">
                <a:latin typeface="Arial"/>
                <a:cs typeface="Arial"/>
              </a:rPr>
              <a:t>Reporting in Power BI- Reports are being developed in the PowerBI community apps and these will be released on December 23rd, 2023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482395" y="1153572"/>
            <a:ext cx="3404839" cy="4461163"/>
          </a:xfrm>
        </p:spPr>
        <p:txBody>
          <a:bodyPr>
            <a:normAutofit/>
          </a:bodyPr>
          <a:lstStyle/>
          <a:p>
            <a:r>
              <a:rPr lang="en-GB" sz="3700" b="1" dirty="0">
                <a:solidFill>
                  <a:srgbClr val="FFFFFF"/>
                </a:solidFill>
                <a:latin typeface="Arial"/>
                <a:cs typeface="Arial"/>
              </a:rPr>
              <a:t>Background – New Waiting Times Standard</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lnSpcReduction="10000"/>
          </a:bodyPr>
          <a:lstStyle/>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Based on NHS England’s long-term plan to invest in community mental health services for adults and older adults with severe mental illness, there is an ongoing transformation of services described in the Community Mental Health Framework for Adults and Older Adults.</a:t>
            </a:r>
          </a:p>
          <a:p>
            <a:r>
              <a:rPr lang="en-GB" sz="1700" dirty="0">
                <a:latin typeface="Arial" panose="020B0604020202020204" pitchFamily="34" charset="0"/>
                <a:cs typeface="Arial" panose="020B0604020202020204" pitchFamily="34" charset="0"/>
              </a:rPr>
              <a:t>Alongside this transformation, the NHS has committed to developing a new four-week waiting time standard for non-urgent adult and older adult care as part of the Clinically-led Review of Standards (CRS). </a:t>
            </a:r>
          </a:p>
          <a:p>
            <a:r>
              <a:rPr lang="en-GB" sz="1700" dirty="0">
                <a:latin typeface="Arial" panose="020B0604020202020204" pitchFamily="34" charset="0"/>
                <a:cs typeface="Arial" panose="020B0604020202020204" pitchFamily="34" charset="0"/>
              </a:rPr>
              <a:t>The proposed definition of a new waiting time standard for non-urgent community mental health is that adults and older adults presenting to community-based mental health services should start to receive help </a:t>
            </a:r>
            <a:r>
              <a:rPr lang="en-GB" sz="1700" b="1" dirty="0">
                <a:latin typeface="Arial" panose="020B0604020202020204" pitchFamily="34" charset="0"/>
                <a:cs typeface="Arial" panose="020B0604020202020204" pitchFamily="34" charset="0"/>
              </a:rPr>
              <a:t>within four weeks from request for service (referral)</a:t>
            </a:r>
            <a:r>
              <a:rPr lang="en-GB" sz="1700" dirty="0">
                <a:latin typeface="Arial" panose="020B0604020202020204" pitchFamily="34" charset="0"/>
                <a:cs typeface="Arial" panose="020B0604020202020204" pitchFamily="34" charset="0"/>
              </a:rPr>
              <a:t>. This help received is referred to as an ‘intervention’.</a:t>
            </a:r>
          </a:p>
          <a:p>
            <a:r>
              <a:rPr lang="en-GB" sz="1700" b="1" i="1" dirty="0">
                <a:solidFill>
                  <a:srgbClr val="000000"/>
                </a:solidFill>
                <a:effectLst/>
                <a:latin typeface="Arial" panose="020B0604020202020204" pitchFamily="34" charset="0"/>
                <a:ea typeface="Calibri" panose="020F0502020204030204" pitchFamily="34" charset="0"/>
              </a:rPr>
              <a:t>Please note:</a:t>
            </a:r>
            <a:r>
              <a:rPr lang="en-GB" sz="1700" dirty="0">
                <a:solidFill>
                  <a:srgbClr val="000000"/>
                </a:solidFill>
                <a:effectLst/>
                <a:latin typeface="Arial" panose="020B0604020202020204" pitchFamily="34" charset="0"/>
                <a:ea typeface="Calibri" panose="020F0502020204030204" pitchFamily="34" charset="0"/>
              </a:rPr>
              <a:t> </a:t>
            </a:r>
            <a:r>
              <a:rPr lang="en-GB" sz="1700" i="1" dirty="0">
                <a:solidFill>
                  <a:srgbClr val="000000"/>
                </a:solidFill>
                <a:effectLst/>
                <a:latin typeface="Arial" panose="020B0604020202020204" pitchFamily="34" charset="0"/>
                <a:ea typeface="Calibri" panose="020F0502020204030204" pitchFamily="34" charset="0"/>
              </a:rPr>
              <a:t>There are no specific targets set for this standard at this stage</a:t>
            </a:r>
            <a:r>
              <a:rPr lang="en-GB" sz="1700" i="1" dirty="0">
                <a:solidFill>
                  <a:srgbClr val="1F497D"/>
                </a:solidFill>
                <a:effectLst/>
                <a:latin typeface="Arial" panose="020B0604020202020204" pitchFamily="34" charset="0"/>
                <a:ea typeface="Calibri" panose="020F0502020204030204" pitchFamily="34" charset="0"/>
              </a:rPr>
              <a:t>.</a:t>
            </a:r>
            <a:r>
              <a:rPr lang="en-GB" sz="1700" i="1" dirty="0">
                <a:solidFill>
                  <a:srgbClr val="000000"/>
                </a:solidFill>
                <a:effectLst/>
                <a:latin typeface="Arial" panose="020B0604020202020204" pitchFamily="34" charset="0"/>
                <a:ea typeface="Calibri" panose="020F0502020204030204" pitchFamily="34" charset="0"/>
              </a:rPr>
              <a:t> </a:t>
            </a:r>
            <a:r>
              <a:rPr lang="en-GB" sz="1700" i="1" dirty="0">
                <a:effectLst/>
                <a:latin typeface="Arial" panose="020B0604020202020204" pitchFamily="34" charset="0"/>
                <a:ea typeface="Calibri" panose="020F0502020204030204" pitchFamily="34" charset="0"/>
              </a:rPr>
              <a:t>H</a:t>
            </a:r>
            <a:r>
              <a:rPr lang="en-GB" sz="1700" i="1" dirty="0">
                <a:solidFill>
                  <a:srgbClr val="000000"/>
                </a:solidFill>
                <a:effectLst/>
                <a:latin typeface="Arial" panose="020B0604020202020204" pitchFamily="34" charset="0"/>
                <a:ea typeface="Calibri" panose="020F0502020204030204" pitchFamily="34" charset="0"/>
              </a:rPr>
              <a:t>owever, it is expected that the data submitted by all providers will be analysed and benchmarked by NHSE over the next year to determine the most appropriate target. As a result, we recommend that the primary focus for services in ELFT over the next few months should be on embedding the necessary recording practises so that we can baseline how each service is doing, rather than focusing on achieving a specific target for the time being.</a:t>
            </a:r>
            <a:endParaRPr lang="en-GB" sz="1700" i="1"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community services as per the MHSDS data item “SERVICE OR TEAM TYPE FOR MENTAL HEALTH” are: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A05 - Primary Care Mental Health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A06 - Community Mental Health Team – Functional</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A08 - Assertive Outreach Team</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A09 - Community Rehabilitation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A12 - Psychotherapy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A13 - Psychological Therapy Service (non IAPT)</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A16 - Personality Disorder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Adult eating disorder services</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activity data prior to April 2020 this has been reported through the code: C03 - Eating Disorders/Dietetics Service</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April 2020 as part of the implementation of V4.1 of the MHSDS has been replaced by the code C10 - Community Eating Disorders Service</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performance thresholds or standards have yet been set for adult/older adults or children's services</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Scope includes Transformed and Non-transformed community MH teams.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in Scope</a:t>
            </a:r>
          </a:p>
        </p:txBody>
      </p:sp>
    </p:spTree>
    <p:extLst>
      <p:ext uri="{BB962C8B-B14F-4D97-AF65-F5344CB8AC3E}">
        <p14:creationId xmlns:p14="http://schemas.microsoft.com/office/powerpoint/2010/main" val="172137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45888864"/>
              </p:ext>
            </p:extLst>
          </p:nvPr>
        </p:nvGraphicFramePr>
        <p:xfrm>
          <a:off x="595975" y="1431123"/>
          <a:ext cx="10776496" cy="5170848"/>
        </p:xfrm>
        <a:graphic>
          <a:graphicData uri="http://schemas.openxmlformats.org/drawingml/2006/table">
            <a:tbl>
              <a:tblPr/>
              <a:tblGrid>
                <a:gridCol w="4983781">
                  <a:extLst>
                    <a:ext uri="{9D8B030D-6E8A-4147-A177-3AD203B41FA5}">
                      <a16:colId xmlns:a16="http://schemas.microsoft.com/office/drawing/2014/main" val="17284373"/>
                    </a:ext>
                  </a:extLst>
                </a:gridCol>
                <a:gridCol w="111577">
                  <a:extLst>
                    <a:ext uri="{9D8B030D-6E8A-4147-A177-3AD203B41FA5}">
                      <a16:colId xmlns:a16="http://schemas.microsoft.com/office/drawing/2014/main" val="347547711"/>
                    </a:ext>
                  </a:extLst>
                </a:gridCol>
                <a:gridCol w="5681138">
                  <a:extLst>
                    <a:ext uri="{9D8B030D-6E8A-4147-A177-3AD203B41FA5}">
                      <a16:colId xmlns:a16="http://schemas.microsoft.com/office/drawing/2014/main" val="2408867357"/>
                    </a:ext>
                  </a:extLst>
                </a:gridCol>
              </a:tblGrid>
              <a:tr h="369420">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A02 – Crisis Resolution Team / Home Treatment</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C04 - Neurodevelopment Team</a:t>
                      </a:r>
                    </a:p>
                  </a:txBody>
                  <a:tcPr marL="4536" marR="4536" marT="4536" marB="0" anchor="ctr">
                    <a:lnL>
                      <a:noFill/>
                    </a:lnL>
                    <a:lnR>
                      <a:noFill/>
                    </a:lnR>
                    <a:lnT>
                      <a:noFill/>
                    </a:lnT>
                    <a:lnB>
                      <a:noFill/>
                    </a:lnB>
                  </a:tcPr>
                </a:tc>
                <a:extLst>
                  <a:ext uri="{0D108BD9-81ED-4DB2-BD59-A6C34878D82A}">
                    <a16:rowId xmlns:a16="http://schemas.microsoft.com/office/drawing/2014/main" val="3861408160"/>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A03 – Adult Community Mental Health Team / Crisis Resolution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C06 - Looked After Children Service</a:t>
                      </a:r>
                    </a:p>
                  </a:txBody>
                  <a:tcPr marL="4536" marR="4536" marT="4536" marB="0" anchor="ctr">
                    <a:lnL>
                      <a:noFill/>
                    </a:lnL>
                    <a:lnR>
                      <a:noFill/>
                    </a:lnR>
                    <a:lnT>
                      <a:noFill/>
                    </a:lnT>
                    <a:lnB>
                      <a:noFill/>
                    </a:lnB>
                  </a:tcPr>
                </a:tc>
                <a:extLst>
                  <a:ext uri="{0D108BD9-81ED-4DB2-BD59-A6C34878D82A}">
                    <a16:rowId xmlns:a16="http://schemas.microsoft.com/office/drawing/2014/main" val="457987078"/>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A04 – Home Treatment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D01 – Substance Misuse Team</a:t>
                      </a:r>
                    </a:p>
                  </a:txBody>
                  <a:tcPr marL="4536" marR="4536" marT="4536" marB="0" anchor="ctr">
                    <a:lnL>
                      <a:noFill/>
                    </a:lnL>
                    <a:lnR>
                      <a:noFill/>
                    </a:lnR>
                    <a:lnT>
                      <a:noFill/>
                    </a:lnT>
                    <a:lnB>
                      <a:noFill/>
                    </a:lnB>
                  </a:tcPr>
                </a:tc>
                <a:extLst>
                  <a:ext uri="{0D108BD9-81ED-4DB2-BD59-A6C34878D82A}">
                    <a16:rowId xmlns:a16="http://schemas.microsoft.com/office/drawing/2014/main" val="15006277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A10 - General Psychiatric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D02 – Criminal Justice Liaison and Diversion Service</a:t>
                      </a:r>
                    </a:p>
                  </a:txBody>
                  <a:tcPr marL="4536" marR="4536" marT="4536" marB="0" anchor="ctr">
                    <a:lnL>
                      <a:noFill/>
                    </a:lnL>
                    <a:lnR>
                      <a:noFill/>
                    </a:lnR>
                    <a:lnT>
                      <a:noFill/>
                    </a:lnT>
                    <a:lnB>
                      <a:noFill/>
                    </a:lnB>
                  </a:tcPr>
                </a:tc>
                <a:extLst>
                  <a:ext uri="{0D108BD9-81ED-4DB2-BD59-A6C34878D82A}">
                    <a16:rowId xmlns:a16="http://schemas.microsoft.com/office/drawing/2014/main" val="2627809363"/>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A11 - Psychiatric Liaison</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D04 – Asylum Service</a:t>
                      </a:r>
                    </a:p>
                  </a:txBody>
                  <a:tcPr marL="4536" marR="4536" marT="4536" marB="0" anchor="ctr">
                    <a:lnL>
                      <a:noFill/>
                    </a:lnL>
                    <a:lnR>
                      <a:noFill/>
                    </a:lnR>
                    <a:lnT>
                      <a:noFill/>
                    </a:lnT>
                    <a:lnB>
                      <a:noFill/>
                    </a:lnB>
                  </a:tcPr>
                </a:tc>
                <a:extLst>
                  <a:ext uri="{0D108BD9-81ED-4DB2-BD59-A6C34878D82A}">
                    <a16:rowId xmlns:a16="http://schemas.microsoft.com/office/drawing/2014/main" val="1109707729"/>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A14 - Early Psychosis Intervention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D05 – Individual Placement and Support Service</a:t>
                      </a:r>
                    </a:p>
                  </a:txBody>
                  <a:tcPr marL="4536" marR="4536" marT="4536" marB="0" anchor="ctr">
                    <a:lnL>
                      <a:noFill/>
                    </a:lnL>
                    <a:lnR>
                      <a:noFill/>
                    </a:lnR>
                    <a:lnT>
                      <a:noFill/>
                    </a:lnT>
                    <a:lnB>
                      <a:noFill/>
                    </a:lnB>
                  </a:tcPr>
                </a:tc>
                <a:extLst>
                  <a:ext uri="{0D108BD9-81ED-4DB2-BD59-A6C34878D82A}">
                    <a16:rowId xmlns:a16="http://schemas.microsoft.com/office/drawing/2014/main" val="2572101262"/>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A17 - Memory Services/Clinic</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D08 – Rough Sleeping Service</a:t>
                      </a:r>
                    </a:p>
                  </a:txBody>
                  <a:tcPr marL="4536" marR="4536" marT="4536" marB="0" anchor="ctr">
                    <a:lnL>
                      <a:noFill/>
                    </a:lnL>
                    <a:lnR>
                      <a:noFill/>
                    </a:lnR>
                    <a:lnT>
                      <a:noFill/>
                    </a:lnT>
                    <a:lnB>
                      <a:noFill/>
                    </a:lnB>
                  </a:tcPr>
                </a:tc>
                <a:extLst>
                  <a:ext uri="{0D108BD9-81ED-4DB2-BD59-A6C34878D82A}">
                    <a16:rowId xmlns:a16="http://schemas.microsoft.com/office/drawing/2014/main" val="329710365"/>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A19 - 24/7 Crisis Response Line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E01 – Community Team for Learning Disabilities</a:t>
                      </a:r>
                    </a:p>
                  </a:txBody>
                  <a:tcPr marL="4536" marR="4536" marT="4536" marB="0" anchor="ctr">
                    <a:lnL>
                      <a:noFill/>
                    </a:lnL>
                    <a:lnR>
                      <a:noFill/>
                    </a:lnR>
                    <a:lnT>
                      <a:noFill/>
                    </a:lnT>
                    <a:lnB>
                      <a:noFill/>
                    </a:lnB>
                  </a:tcPr>
                </a:tc>
                <a:extLst>
                  <a:ext uri="{0D108BD9-81ED-4DB2-BD59-A6C34878D82A}">
                    <a16:rowId xmlns:a16="http://schemas.microsoft.com/office/drawing/2014/main" val="2020794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A21 - Crisis Café/Safe Haven/Sanctuary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F01 – Mental Health Support Team</a:t>
                      </a:r>
                    </a:p>
                  </a:txBody>
                  <a:tcPr marL="4536" marR="4536" marT="4536" marB="0" anchor="ctr">
                    <a:lnL>
                      <a:noFill/>
                    </a:lnL>
                    <a:lnR>
                      <a:noFill/>
                    </a:lnR>
                    <a:lnT>
                      <a:noFill/>
                    </a:lnT>
                    <a:lnB>
                      <a:noFill/>
                    </a:lnB>
                  </a:tcPr>
                </a:tc>
                <a:extLst>
                  <a:ext uri="{0D108BD9-81ED-4DB2-BD59-A6C34878D82A}">
                    <a16:rowId xmlns:a16="http://schemas.microsoft.com/office/drawing/2014/main" val="126735656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A22 - Walk-in Crisis Assessment Unit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F02 – Maternal Mental Health Service</a:t>
                      </a:r>
                    </a:p>
                  </a:txBody>
                  <a:tcPr marL="4536" marR="4536" marT="4536" marB="0" anchor="ctr">
                    <a:lnL>
                      <a:noFill/>
                    </a:lnL>
                    <a:lnR>
                      <a:noFill/>
                    </a:lnR>
                    <a:lnT>
                      <a:noFill/>
                    </a:lnT>
                    <a:lnB>
                      <a:noFill/>
                    </a:lnB>
                  </a:tcPr>
                </a:tc>
                <a:extLst>
                  <a:ext uri="{0D108BD9-81ED-4DB2-BD59-A6C34878D82A}">
                    <a16:rowId xmlns:a16="http://schemas.microsoft.com/office/drawing/2014/main" val="3291770040"/>
                  </a:ext>
                </a:extLst>
              </a:tr>
              <a:tr h="470029">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B01 - Forensic Mental Health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Z01 – Other Mental Health Service – in scope of National Tariff Payment System</a:t>
                      </a:r>
                    </a:p>
                  </a:txBody>
                  <a:tcPr marL="4536" marR="4536" marT="4536" marB="0" anchor="ctr">
                    <a:lnL>
                      <a:noFill/>
                    </a:lnL>
                    <a:lnR>
                      <a:noFill/>
                    </a:lnR>
                    <a:lnT>
                      <a:noFill/>
                    </a:lnT>
                    <a:lnB>
                      <a:noFill/>
                    </a:lnB>
                  </a:tcPr>
                </a:tc>
                <a:extLst>
                  <a:ext uri="{0D108BD9-81ED-4DB2-BD59-A6C34878D82A}">
                    <a16:rowId xmlns:a16="http://schemas.microsoft.com/office/drawing/2014/main" val="182479310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C01 - Autistic Spectrum Disorder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Z02 – Community Health Newham</a:t>
                      </a:r>
                    </a:p>
                  </a:txBody>
                  <a:tcPr marL="4536" marR="4536" marT="4536" marB="0" anchor="ctr">
                    <a:lnL>
                      <a:noFill/>
                    </a:lnL>
                    <a:lnR>
                      <a:noFill/>
                    </a:lnR>
                    <a:lnT>
                      <a:noFill/>
                    </a:lnT>
                    <a:lnB>
                      <a:noFill/>
                    </a:lnB>
                  </a:tcPr>
                </a:tc>
                <a:extLst>
                  <a:ext uri="{0D108BD9-81ED-4DB2-BD59-A6C34878D82A}">
                    <a16:rowId xmlns:a16="http://schemas.microsoft.com/office/drawing/2014/main" val="147712838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C02 – Specialist Perinatal Mental Health Community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extLst>
                  <a:ext uri="{0D108BD9-81ED-4DB2-BD59-A6C34878D82A}">
                    <a16:rowId xmlns:a16="http://schemas.microsoft.com/office/drawing/2014/main" val="1813181991"/>
                  </a:ext>
                </a:extLst>
              </a:tr>
            </a:tbl>
          </a:graphicData>
        </a:graphic>
      </p:graphicFrame>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Not in Scope</a:t>
            </a:r>
          </a:p>
        </p:txBody>
      </p:sp>
    </p:spTree>
    <p:extLst>
      <p:ext uri="{BB962C8B-B14F-4D97-AF65-F5344CB8AC3E}">
        <p14:creationId xmlns:p14="http://schemas.microsoft.com/office/powerpoint/2010/main" val="17102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13576C0-EBE9-D872-88C0-1CE8DC2D4CE0}"/>
              </a:ext>
            </a:extLst>
          </p:cNvPr>
          <p:cNvSpPr>
            <a:spLocks noGrp="1"/>
          </p:cNvSpPr>
          <p:nvPr>
            <p:ph type="title"/>
          </p:nvPr>
        </p:nvSpPr>
        <p:spPr>
          <a:xfrm>
            <a:off x="5506019" y="1107860"/>
            <a:ext cx="5847781" cy="1046671"/>
          </a:xfrm>
        </p:spPr>
        <p:txBody>
          <a:bodyPr>
            <a:normAutofit/>
          </a:bodyPr>
          <a:lstStyle/>
          <a:p>
            <a:r>
              <a:rPr lang="en-GB" sz="2800" b="1" dirty="0"/>
              <a:t>The Waiting Time Pathway</a:t>
            </a:r>
          </a:p>
        </p:txBody>
      </p:sp>
      <p:sp>
        <p:nvSpPr>
          <p:cNvPr id="25" name="Rectangle 24">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7" name="Graphic 26" descr="Clock">
            <a:extLst>
              <a:ext uri="{FF2B5EF4-FFF2-40B4-BE49-F238E27FC236}">
                <a16:creationId xmlns:a16="http://schemas.microsoft.com/office/drawing/2014/main" id="{3BFF191F-2B72-ABDA-BCE0-E6CE6F37ED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158" y="1483355"/>
            <a:ext cx="3891290" cy="3891290"/>
          </a:xfrm>
          <a:prstGeom prst="rect">
            <a:avLst/>
          </a:prstGeom>
        </p:spPr>
      </p:pic>
      <p:sp>
        <p:nvSpPr>
          <p:cNvPr id="3" name="Content Placeholder 2">
            <a:extLst>
              <a:ext uri="{FF2B5EF4-FFF2-40B4-BE49-F238E27FC236}">
                <a16:creationId xmlns:a16="http://schemas.microsoft.com/office/drawing/2014/main" id="{6348ED0C-BA18-C1B3-E016-718CDC8C52D0}"/>
              </a:ext>
            </a:extLst>
          </p:cNvPr>
          <p:cNvSpPr>
            <a:spLocks noGrp="1"/>
          </p:cNvSpPr>
          <p:nvPr>
            <p:ph idx="1"/>
          </p:nvPr>
        </p:nvSpPr>
        <p:spPr>
          <a:xfrm>
            <a:off x="5506020" y="1900456"/>
            <a:ext cx="5847780" cy="4147048"/>
          </a:xfrm>
        </p:spPr>
        <p:txBody>
          <a:bodyPr vert="horz" lIns="91440" tIns="45720" rIns="91440" bIns="45720" rtlCol="0" anchor="ctr">
            <a:noAutofit/>
          </a:bodyPr>
          <a:lstStyle/>
          <a:p>
            <a:r>
              <a:rPr lang="en-GB" sz="1600" dirty="0">
                <a:latin typeface="Arial"/>
                <a:cs typeface="Arial"/>
              </a:rPr>
              <a:t>In commencing a pathway, it is vital to understand when the clock starts. The term </a:t>
            </a:r>
            <a:r>
              <a:rPr lang="en-GB" sz="1600" b="1" dirty="0">
                <a:latin typeface="Arial"/>
                <a:cs typeface="Arial"/>
              </a:rPr>
              <a:t>‘clock start’ </a:t>
            </a:r>
            <a:r>
              <a:rPr lang="en-GB" sz="1600" dirty="0">
                <a:latin typeface="Arial"/>
                <a:cs typeface="Arial"/>
              </a:rPr>
              <a:t>refers to the recording of a non-urgent referral in RiO. It is mandatory to do this for a patient episode to be deemed open and for the pathway to begin.</a:t>
            </a:r>
          </a:p>
          <a:p>
            <a:r>
              <a:rPr lang="en-GB" sz="1600" dirty="0">
                <a:latin typeface="Arial"/>
                <a:cs typeface="Arial"/>
              </a:rPr>
              <a:t>When does the clock stop? The term </a:t>
            </a:r>
            <a:r>
              <a:rPr lang="en-GB" sz="1600" b="1" dirty="0">
                <a:latin typeface="Arial"/>
                <a:cs typeface="Arial"/>
              </a:rPr>
              <a:t>‘clock stop’ </a:t>
            </a:r>
            <a:r>
              <a:rPr lang="en-GB" sz="1600" dirty="0">
                <a:latin typeface="Arial"/>
                <a:cs typeface="Arial"/>
              </a:rPr>
              <a:t>refers to the completion of the waiting time pathway. For the waiting time clock to be deemed to have stopped, a patient must have received an appropriate clinical or social intervention or a comprehensive, co-produced care plan, after a meaningful assessment has been conducted and a baseline outcome measure recorded.</a:t>
            </a:r>
            <a:endParaRPr lang="en-GB" sz="1600" b="1" dirty="0">
              <a:latin typeface="Arial"/>
              <a:cs typeface="Arial"/>
            </a:endParaRPr>
          </a:p>
        </p:txBody>
      </p:sp>
      <p:sp>
        <p:nvSpPr>
          <p:cNvPr id="16" name="Rectangle 15">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80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6769" y="177680"/>
            <a:ext cx="11672471" cy="587114"/>
          </a:xfrm>
          <a:prstGeom prst="roundRect">
            <a:avLst/>
          </a:prstGeom>
          <a:solidFill>
            <a:schemeClr val="accent1">
              <a:lumMod val="20000"/>
              <a:lumOff val="80000"/>
            </a:schemeClr>
          </a:solidFill>
          <a:ln w="57150">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alibri" panose="020F0502020204030204"/>
                <a:ea typeface="+mn-ea"/>
                <a:cs typeface="+mn-cs"/>
              </a:rPr>
              <a:t>Standard Definition – Clock start/stop</a:t>
            </a:r>
          </a:p>
        </p:txBody>
      </p:sp>
      <p:sp>
        <p:nvSpPr>
          <p:cNvPr id="4" name="Rounded Rectangle 3"/>
          <p:cNvSpPr/>
          <p:nvPr/>
        </p:nvSpPr>
        <p:spPr>
          <a:xfrm>
            <a:off x="96465" y="847117"/>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just" defTabSz="914400" rtl="0" eaLnBrk="1" fontAlgn="auto" latinLnBrk="0" hangingPunct="1">
              <a:lnSpc>
                <a:spcPct val="115000"/>
              </a:lnSpc>
              <a:spcBef>
                <a:spcPts val="600"/>
              </a:spcBef>
              <a:spcAft>
                <a:spcPts val="6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89444" y="924119"/>
          <a:ext cx="5306245" cy="2998487"/>
        </p:xfrm>
        <a:graphic>
          <a:graphicData uri="http://schemas.openxmlformats.org/drawingml/2006/table">
            <a:tbl>
              <a:tblPr/>
              <a:tblGrid>
                <a:gridCol w="1002913">
                  <a:extLst>
                    <a:ext uri="{9D8B030D-6E8A-4147-A177-3AD203B41FA5}">
                      <a16:colId xmlns:a16="http://schemas.microsoft.com/office/drawing/2014/main" val="3888005400"/>
                    </a:ext>
                  </a:extLst>
                </a:gridCol>
                <a:gridCol w="4303332">
                  <a:extLst>
                    <a:ext uri="{9D8B030D-6E8A-4147-A177-3AD203B41FA5}">
                      <a16:colId xmlns:a16="http://schemas.microsoft.com/office/drawing/2014/main" val="2722117826"/>
                    </a:ext>
                  </a:extLst>
                </a:gridCol>
              </a:tblGrid>
              <a:tr h="237657">
                <a:tc>
                  <a:txBody>
                    <a:bodyPr/>
                    <a:lstStyle/>
                    <a:p>
                      <a:pPr marL="67945" eaLnBrk="0" hangingPunct="0">
                        <a:lnSpc>
                          <a:spcPct val="107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w="28575" cap="flat" cmpd="sng" algn="ctr">
                      <a:solidFill>
                        <a:srgbClr val="4471C4"/>
                      </a:solidFill>
                      <a:prstDash val="solid"/>
                      <a:round/>
                      <a:headEnd type="none" w="med" len="med"/>
                      <a:tailEnd type="none" w="med" len="med"/>
                    </a:lnR>
                    <a:lnT>
                      <a:noFill/>
                    </a:lnT>
                    <a:lnB w="28575" cap="flat" cmpd="sng" algn="ctr">
                      <a:solidFill>
                        <a:srgbClr val="4471C4"/>
                      </a:solidFill>
                      <a:prstDash val="solid"/>
                      <a:round/>
                      <a:headEnd type="none" w="med" len="med"/>
                      <a:tailEnd type="none" w="med" len="med"/>
                    </a:lnB>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Metric definition</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extLst>
                  <a:ext uri="{0D108BD9-81ED-4DB2-BD59-A6C34878D82A}">
                    <a16:rowId xmlns:a16="http://schemas.microsoft.com/office/drawing/2014/main" val="3672649053"/>
                  </a:ext>
                </a:extLst>
              </a:tr>
              <a:tr h="237657">
                <a:tc>
                  <a:txBody>
                    <a:bodyPr/>
                    <a:lstStyle/>
                    <a:p>
                      <a:pPr marL="90805"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start</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First request for mental health service received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2649680127"/>
                  </a:ext>
                </a:extLst>
              </a:tr>
              <a:tr h="2456038">
                <a:tc>
                  <a:txBody>
                    <a:bodyPr/>
                    <a:lstStyle/>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Bef>
                          <a:spcPts val="40"/>
                        </a:spcBef>
                        <a:spcAft>
                          <a:spcPts val="0"/>
                        </a:spcAft>
                      </a:pPr>
                      <a:r>
                        <a:rPr lang="en-GB" sz="155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90805" eaLnBrk="0" hangingPunct="0">
                        <a:lnSpc>
                          <a:spcPct val="107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stop</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marR="1238885" eaLnBrk="0" hangingPunct="0">
                        <a:lnSpc>
                          <a:spcPct val="107000"/>
                        </a:lnSpc>
                        <a:spcBef>
                          <a:spcPts val="370"/>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Person is seen (face to face, telephone or</a:t>
                      </a:r>
                      <a:r>
                        <a:rPr lang="en-GB" sz="1200" spc="-95"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video) AND</a:t>
                      </a:r>
                    </a:p>
                    <a:p>
                      <a:pPr marL="90170" marR="21590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Meaningful assessment completed AND</a:t>
                      </a:r>
                    </a:p>
                    <a:p>
                      <a:pPr marL="90170" marR="22352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Baseline outcome score recorded AND</a:t>
                      </a:r>
                    </a:p>
                    <a:p>
                      <a:pPr marL="90170" eaLnBrk="0" hangingPunct="0">
                        <a:lnSpc>
                          <a:spcPct val="108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Clinical intervention started (e.g. evidence-based psychological therapy)</a:t>
                      </a:r>
                    </a:p>
                    <a:p>
                      <a:pPr marL="90170" eaLnBrk="0" hangingPunct="0">
                        <a:lnSpc>
                          <a:spcPts val="136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9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intervention started (e.g. social prescribing, peer support, IPS)</a:t>
                      </a:r>
                    </a:p>
                    <a:p>
                      <a:pPr marL="90170" eaLnBrk="0" hangingPunct="0">
                        <a:lnSpc>
                          <a:spcPts val="137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10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Co-produced personalised care plan completed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3424403435"/>
                  </a:ext>
                </a:extLst>
              </a:tr>
            </a:tbl>
          </a:graphicData>
        </a:graphic>
      </p:graphicFrame>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841" y="924120"/>
            <a:ext cx="5253550" cy="29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028953344"/>
              </p:ext>
            </p:extLst>
          </p:nvPr>
        </p:nvGraphicFramePr>
        <p:xfrm>
          <a:off x="782264" y="4136588"/>
          <a:ext cx="4143517" cy="2495460"/>
        </p:xfrm>
        <a:graphic>
          <a:graphicData uri="http://schemas.openxmlformats.org/drawingml/2006/table">
            <a:tbl>
              <a:tblPr/>
              <a:tblGrid>
                <a:gridCol w="4143517">
                  <a:extLst>
                    <a:ext uri="{9D8B030D-6E8A-4147-A177-3AD203B41FA5}">
                      <a16:colId xmlns:a16="http://schemas.microsoft.com/office/drawing/2014/main" val="853312802"/>
                    </a:ext>
                  </a:extLst>
                </a:gridCol>
              </a:tblGrid>
              <a:tr h="2324476">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Arial" panose="020B0604020202020204" pitchFamily="34" charset="0"/>
                        </a:rPr>
                        <a:t>Clinical interventions contributing to a clock stop</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Clinical interventions refer to activities delivered by clinicians or allied health professionals. These should be evidence-based and NICE-concordant where applicable.</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 </a:t>
                      </a:r>
                      <a:r>
                        <a:rPr lang="en-GB" sz="1200" b="1" dirty="0">
                          <a:solidFill>
                            <a:schemeClr val="accent1"/>
                          </a:solidFill>
                          <a:latin typeface="Arial" panose="020B0604020202020204" pitchFamily="34" charset="0"/>
                          <a:cs typeface="Arial" panose="020B0604020202020204" pitchFamily="34" charset="0"/>
                        </a:rPr>
                        <a:t>Examples: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Psychological therapies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Medications/prescribing</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Occupational therapy </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physical health interventions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Art therapy</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Counselling</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70984">
                <a:tc>
                  <a:txBody>
                    <a:bodyPr/>
                    <a:lstStyle/>
                    <a:p>
                      <a:pPr marL="67945" marR="798195" indent="0" algn="l" defTabSz="914400" rtl="0" eaLnBrk="0" latinLnBrk="0" hangingPunct="0">
                        <a:lnSpc>
                          <a:spcPct val="100000"/>
                        </a:lnSpc>
                        <a:spcBef>
                          <a:spcPts val="0"/>
                        </a:spcBef>
                        <a:spcAft>
                          <a:spcPts val="0"/>
                        </a:spcAft>
                        <a:buFont typeface="Arial" panose="020B0604020202020204" pitchFamily="34" charset="0"/>
                        <a:buNone/>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625501136"/>
              </p:ext>
            </p:extLst>
          </p:nvPr>
        </p:nvGraphicFramePr>
        <p:xfrm>
          <a:off x="7160695" y="4136588"/>
          <a:ext cx="4408696" cy="2495460"/>
        </p:xfrm>
        <a:graphic>
          <a:graphicData uri="http://schemas.openxmlformats.org/drawingml/2006/table">
            <a:tbl>
              <a:tblPr/>
              <a:tblGrid>
                <a:gridCol w="4408696">
                  <a:extLst>
                    <a:ext uri="{9D8B030D-6E8A-4147-A177-3AD203B41FA5}">
                      <a16:colId xmlns:a16="http://schemas.microsoft.com/office/drawing/2014/main" val="853312802"/>
                    </a:ext>
                  </a:extLst>
                </a:gridCol>
              </a:tblGrid>
              <a:tr h="1032420">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Social interventions contributing to a clock stop</a:t>
                      </a:r>
                    </a:p>
                    <a:p>
                      <a:pPr lvl="0"/>
                      <a:r>
                        <a:rPr lang="en-GB" sz="1200" dirty="0"/>
                        <a:t> </a:t>
                      </a:r>
                      <a:r>
                        <a:rPr lang="en-GB" sz="1200" dirty="0">
                          <a:latin typeface="Arial" panose="020B0604020202020204" pitchFamily="34" charset="0"/>
                          <a:cs typeface="Arial" panose="020B0604020202020204" pitchFamily="34" charset="0"/>
                        </a:rPr>
                        <a:t>Social interventions, on the other hand, refer to any non-clinical                 activities which are beneficial to service users. </a:t>
                      </a:r>
                    </a:p>
                    <a:p>
                      <a:pPr lvl="0"/>
                      <a:endPar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   Examples: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253043">
                <a:tc>
                  <a:txBody>
                    <a:bodyPr/>
                    <a:lstStyle/>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Financial  support </a:t>
                      </a:r>
                    </a:p>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Housing support</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Employment support </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services care planning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Education/training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prescribing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Peer support</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sp>
        <p:nvSpPr>
          <p:cNvPr id="3" name="Rectangle 2" descr="Medicine">
            <a:extLst>
              <a:ext uri="{FF2B5EF4-FFF2-40B4-BE49-F238E27FC236}">
                <a16:creationId xmlns:a16="http://schemas.microsoft.com/office/drawing/2014/main" id="{2C8AB21B-690D-D740-1FDC-DCF30BEF74D0}"/>
              </a:ext>
            </a:extLst>
          </p:cNvPr>
          <p:cNvSpPr/>
          <p:nvPr/>
        </p:nvSpPr>
        <p:spPr>
          <a:xfrm>
            <a:off x="256769" y="4097561"/>
            <a:ext cx="685800" cy="466725"/>
          </a:xfrm>
          <a:prstGeom prst="rect">
            <a:avLst/>
          </a:prstGeom>
          <a:blipFill>
            <a:blip r:embed="rId3">
              <a:duotone>
                <a:prstClr val="black"/>
                <a:schemeClr val="accent2">
                  <a:tint val="45000"/>
                  <a:satMod val="400000"/>
                </a:schemeClr>
              </a:duotone>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 name="Rectangle 1" descr="Euro">
            <a:extLst>
              <a:ext uri="{FF2B5EF4-FFF2-40B4-BE49-F238E27FC236}">
                <a16:creationId xmlns:a16="http://schemas.microsoft.com/office/drawing/2014/main" id="{52693614-4E63-C04B-E10C-C730526ED749}"/>
              </a:ext>
            </a:extLst>
          </p:cNvPr>
          <p:cNvSpPr/>
          <p:nvPr/>
        </p:nvSpPr>
        <p:spPr>
          <a:xfrm>
            <a:off x="6640543" y="4097562"/>
            <a:ext cx="505716" cy="466725"/>
          </a:xfrm>
          <a:prstGeom prst="rect">
            <a:avLst/>
          </a:prstGeom>
          <a: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6957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621" y="219939"/>
            <a:ext cx="11091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Process Flow and Tasks Required to Be Completed </a:t>
            </a:r>
          </a:p>
        </p:txBody>
      </p:sp>
      <p:sp>
        <p:nvSpPr>
          <p:cNvPr id="6" name="Rectangle 5"/>
          <p:cNvSpPr/>
          <p:nvPr/>
        </p:nvSpPr>
        <p:spPr>
          <a:xfrm>
            <a:off x="10412083" y="2559962"/>
            <a:ext cx="1500727" cy="1395894"/>
          </a:xfrm>
          <a:prstGeom prst="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On-going care</a:t>
            </a:r>
          </a:p>
        </p:txBody>
      </p:sp>
      <p:sp>
        <p:nvSpPr>
          <p:cNvPr id="8" name="Rectangle 7"/>
          <p:cNvSpPr/>
          <p:nvPr/>
        </p:nvSpPr>
        <p:spPr>
          <a:xfrm>
            <a:off x="5731655" y="2608721"/>
            <a:ext cx="4223228" cy="1334558"/>
          </a:xfrm>
          <a:prstGeom prst="rect">
            <a:avLst/>
          </a:prstGeom>
          <a:solidFill>
            <a:schemeClr val="accent6">
              <a:lumMod val="20000"/>
              <a:lumOff val="8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Calibri" panose="020F0502020204030204"/>
                <a:ea typeface="+mn-ea"/>
                <a:cs typeface="+mn-cs"/>
              </a:rPr>
              <a:t>Assessment</a:t>
            </a:r>
          </a:p>
        </p:txBody>
      </p:sp>
      <p:cxnSp>
        <p:nvCxnSpPr>
          <p:cNvPr id="11" name="Straight Arrow Connector 10"/>
          <p:cNvCxnSpPr>
            <a:cxnSpLocks/>
            <a:stCxn id="55" idx="6"/>
            <a:endCxn id="48" idx="1"/>
          </p:cNvCxnSpPr>
          <p:nvPr/>
        </p:nvCxnSpPr>
        <p:spPr>
          <a:xfrm flipV="1">
            <a:off x="1915320" y="3211882"/>
            <a:ext cx="1069421" cy="1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a:stCxn id="48" idx="3"/>
            <a:endCxn id="8" idx="1"/>
          </p:cNvCxnSpPr>
          <p:nvPr/>
        </p:nvCxnSpPr>
        <p:spPr>
          <a:xfrm>
            <a:off x="4777595" y="3211882"/>
            <a:ext cx="954060" cy="64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a:endCxn id="6" idx="1"/>
          </p:cNvCxnSpPr>
          <p:nvPr/>
        </p:nvCxnSpPr>
        <p:spPr>
          <a:xfrm flipV="1">
            <a:off x="9954883" y="3257909"/>
            <a:ext cx="457200" cy="18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3413698" y="4186623"/>
            <a:ext cx="1423949" cy="87322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200" b="1" dirty="0">
                <a:solidFill>
                  <a:schemeClr val="tx1"/>
                </a:solidFill>
                <a:latin typeface="Arial" panose="020B0604020202020204" pitchFamily="34" charset="0"/>
                <a:cs typeface="Arial" panose="020B0604020202020204" pitchFamily="34" charset="0"/>
              </a:rPr>
              <a:t>Patient is seen </a:t>
            </a:r>
          </a:p>
        </p:txBody>
      </p:sp>
      <p:sp>
        <p:nvSpPr>
          <p:cNvPr id="26" name="Rectangle 25"/>
          <p:cNvSpPr/>
          <p:nvPr/>
        </p:nvSpPr>
        <p:spPr>
          <a:xfrm>
            <a:off x="3413699" y="5277558"/>
            <a:ext cx="1837809" cy="11679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200" b="1" u="sng" dirty="0">
                <a:solidFill>
                  <a:schemeClr val="tx1"/>
                </a:solidFill>
                <a:latin typeface="Arial" panose="020B0604020202020204" pitchFamily="34" charset="0"/>
                <a:cs typeface="Arial" panose="020B0604020202020204" pitchFamily="34" charset="0"/>
              </a:rPr>
              <a:t>STEP</a:t>
            </a:r>
          </a:p>
          <a:p>
            <a:pPr marL="0" lvl="0" indent="0" algn="just">
              <a:buNone/>
            </a:pPr>
            <a:r>
              <a:rPr lang="en-US" sz="1200" dirty="0">
                <a:solidFill>
                  <a:schemeClr val="tx1"/>
                </a:solidFill>
                <a:latin typeface="Arial" panose="020B0604020202020204" pitchFamily="34" charset="0"/>
                <a:cs typeface="Arial" panose="020B0604020202020204" pitchFamily="34" charset="0"/>
              </a:rPr>
              <a:t>Record when service user is assessed via face-to-face/telephone/ video in RiO Outcome screen.</a:t>
            </a:r>
            <a:r>
              <a:rPr lang="en-GB" sz="1200" dirty="0">
                <a:solidFill>
                  <a:schemeClr val="tx1"/>
                </a:solidFill>
                <a:latin typeface="Arial" panose="020B0604020202020204" pitchFamily="34" charset="0"/>
                <a:cs typeface="Arial" panose="020B0604020202020204" pitchFamily="34" charset="0"/>
              </a:rPr>
              <a:t> </a:t>
            </a:r>
          </a:p>
        </p:txBody>
      </p:sp>
      <p:cxnSp>
        <p:nvCxnSpPr>
          <p:cNvPr id="38" name="Elbow Connector 37"/>
          <p:cNvCxnSpPr>
            <a:cxnSpLocks/>
            <a:stCxn id="48" idx="0"/>
            <a:endCxn id="41" idx="1"/>
          </p:cNvCxnSpPr>
          <p:nvPr/>
        </p:nvCxnSpPr>
        <p:spPr>
          <a:xfrm rot="5400000" flipH="1" flipV="1">
            <a:off x="3668785" y="1725996"/>
            <a:ext cx="1095109" cy="67034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4551511" y="1034714"/>
            <a:ext cx="1581752" cy="957795"/>
          </a:xfrm>
          <a:prstGeom prst="flowChartProcess">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Signpost/advice/other pathways</a:t>
            </a:r>
          </a:p>
        </p:txBody>
      </p:sp>
      <p:cxnSp>
        <p:nvCxnSpPr>
          <p:cNvPr id="44" name="Straight Arrow Connector 43"/>
          <p:cNvCxnSpPr>
            <a:stCxn id="41" idx="3"/>
            <a:endCxn id="57" idx="2"/>
          </p:cNvCxnSpPr>
          <p:nvPr/>
        </p:nvCxnSpPr>
        <p:spPr>
          <a:xfrm flipV="1">
            <a:off x="6133263" y="1513611"/>
            <a:ext cx="5930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Flowchart: Decision 47"/>
          <p:cNvSpPr/>
          <p:nvPr/>
        </p:nvSpPr>
        <p:spPr>
          <a:xfrm>
            <a:off x="2984741" y="2608721"/>
            <a:ext cx="1792854" cy="1206322"/>
          </a:xfrm>
          <a:prstGeom prst="flowChartDecision">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Triage Decision : non-urgent 4-week wait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prstClr val="black"/>
                </a:solidFill>
                <a:latin typeface="Calibri" panose="020F0502020204030204"/>
              </a:rPr>
              <a:t>Yes/No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54"/>
          <p:cNvSpPr/>
          <p:nvPr/>
        </p:nvSpPr>
        <p:spPr>
          <a:xfrm>
            <a:off x="333568" y="2648311"/>
            <a:ext cx="1581752" cy="11522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received</a:t>
            </a:r>
          </a:p>
        </p:txBody>
      </p:sp>
      <p:sp>
        <p:nvSpPr>
          <p:cNvPr id="57" name="Oval 56"/>
          <p:cNvSpPr/>
          <p:nvPr/>
        </p:nvSpPr>
        <p:spPr>
          <a:xfrm>
            <a:off x="6726303" y="1070601"/>
            <a:ext cx="1581752" cy="88601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closed</a:t>
            </a:r>
          </a:p>
        </p:txBody>
      </p:sp>
      <p:sp>
        <p:nvSpPr>
          <p:cNvPr id="67" name="Rectangle 66"/>
          <p:cNvSpPr/>
          <p:nvPr/>
        </p:nvSpPr>
        <p:spPr>
          <a:xfrm>
            <a:off x="5667413" y="4252281"/>
            <a:ext cx="1262947"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lvl="0">
              <a:buNone/>
            </a:pPr>
            <a:r>
              <a:rPr lang="en-US" sz="1200" b="1" dirty="0">
                <a:solidFill>
                  <a:schemeClr val="tx1"/>
                </a:solidFill>
                <a:latin typeface="Arial" panose="020B0604020202020204" pitchFamily="34" charset="0"/>
                <a:cs typeface="Arial" panose="020B0604020202020204" pitchFamily="34" charset="0"/>
              </a:rPr>
              <a:t>Record baseline outcome</a:t>
            </a:r>
            <a:endParaRPr lang="en-US" sz="1200" dirty="0">
              <a:solidFill>
                <a:schemeClr val="tx1"/>
              </a:solidFill>
              <a:latin typeface="Arial" panose="020B0604020202020204" pitchFamily="34" charset="0"/>
              <a:cs typeface="Arial" panose="020B0604020202020204" pitchFamily="34" charset="0"/>
            </a:endParaRPr>
          </a:p>
        </p:txBody>
      </p:sp>
      <p:sp>
        <p:nvSpPr>
          <p:cNvPr id="68" name="Rectangle 67"/>
          <p:cNvSpPr/>
          <p:nvPr/>
        </p:nvSpPr>
        <p:spPr>
          <a:xfrm>
            <a:off x="5667413" y="5221905"/>
            <a:ext cx="1518698"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b="1" u="sng" dirty="0">
              <a:solidFill>
                <a:schemeClr val="tx1"/>
              </a:solidFill>
              <a:latin typeface="Arial" panose="020B0604020202020204" pitchFamily="34" charset="0"/>
              <a:cs typeface="Arial" panose="020B0604020202020204" pitchFamily="34" charset="0"/>
            </a:endParaRPr>
          </a:p>
          <a:p>
            <a:pPr algn="ctr">
              <a:defRPr/>
            </a:pPr>
            <a:r>
              <a:rPr lang="en-US" sz="1200" b="1" u="sng" dirty="0">
                <a:solidFill>
                  <a:schemeClr val="tx1"/>
                </a:solidFill>
                <a:latin typeface="Arial" panose="020B0604020202020204" pitchFamily="34" charset="0"/>
                <a:cs typeface="Arial" panose="020B0604020202020204" pitchFamily="34" charset="0"/>
              </a:rPr>
              <a:t>STEP</a:t>
            </a:r>
            <a:endParaRPr lang="en-US" sz="1200" u="sng"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Complete DIALOG form</a:t>
            </a:r>
            <a:endParaRPr lang="en-US" sz="1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p:cNvSpPr/>
          <p:nvPr/>
        </p:nvSpPr>
        <p:spPr>
          <a:xfrm>
            <a:off x="7760127" y="4171065"/>
            <a:ext cx="1705398"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en-US" sz="1200" b="1" dirty="0">
                <a:solidFill>
                  <a:schemeClr val="tx1"/>
                </a:solidFill>
                <a:latin typeface="Arial" panose="020B0604020202020204" pitchFamily="34" charset="0"/>
                <a:cs typeface="Arial" panose="020B0604020202020204" pitchFamily="34" charset="0"/>
              </a:rPr>
              <a:t>Patient in receipt of intervention</a:t>
            </a:r>
            <a:endParaRPr lang="en-US" sz="12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7517179" y="5175577"/>
            <a:ext cx="3488492"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r>
              <a:rPr lang="en-US" sz="1200" b="1" u="sng" dirty="0">
                <a:solidFill>
                  <a:schemeClr val="tx1"/>
                </a:solidFill>
                <a:latin typeface="Arial" panose="020B0604020202020204" pitchFamily="34" charset="0"/>
                <a:cs typeface="Arial" panose="020B0604020202020204" pitchFamily="34" charset="0"/>
              </a:rPr>
              <a:t>STEP</a:t>
            </a:r>
          </a:p>
          <a:p>
            <a:pPr marL="0" lvl="0" indent="0" algn="ctr">
              <a:buNone/>
            </a:pPr>
            <a:r>
              <a:rPr lang="en-US" sz="1200" dirty="0">
                <a:solidFill>
                  <a:schemeClr val="tx1"/>
                </a:solidFill>
                <a:latin typeface="Arial" panose="020B0604020202020204" pitchFamily="34" charset="0"/>
                <a:cs typeface="Arial" panose="020B0604020202020204" pitchFamily="34" charset="0"/>
              </a:rPr>
              <a:t>When booking or outcoming an appointment, tick relevant option within intervention tab in RiO </a:t>
            </a:r>
          </a:p>
          <a:p>
            <a:pPr marL="0" lvl="0" indent="0" algn="ctr">
              <a:buNone/>
            </a:pPr>
            <a:r>
              <a:rPr lang="en-US" sz="1200" dirty="0">
                <a:solidFill>
                  <a:schemeClr val="tx1"/>
                </a:solidFill>
                <a:latin typeface="Arial" panose="020B0604020202020204" pitchFamily="34" charset="0"/>
                <a:cs typeface="Arial" panose="020B0604020202020204" pitchFamily="34" charset="0"/>
              </a:rPr>
              <a:t>AND/OR</a:t>
            </a:r>
          </a:p>
          <a:p>
            <a:pPr marL="0" lvl="0" indent="0" algn="ctr">
              <a:buNone/>
            </a:pPr>
            <a:r>
              <a:rPr lang="en-US" sz="1200" dirty="0">
                <a:solidFill>
                  <a:schemeClr val="tx1"/>
                </a:solidFill>
                <a:latin typeface="Arial" panose="020B0604020202020204" pitchFamily="34" charset="0"/>
                <a:cs typeface="Arial" panose="020B0604020202020204" pitchFamily="34" charset="0"/>
              </a:rPr>
              <a:t>Develop a care plan = complete DIALOG + care plan form in RiO</a:t>
            </a: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p:txBody>
      </p:sp>
      <p:cxnSp>
        <p:nvCxnSpPr>
          <p:cNvPr id="73" name="Straight Connector 72"/>
          <p:cNvCxnSpPr>
            <a:cxnSpLocks/>
          </p:cNvCxnSpPr>
          <p:nvPr/>
        </p:nvCxnSpPr>
        <p:spPr>
          <a:xfrm>
            <a:off x="-85564" y="4050000"/>
            <a:ext cx="12096206" cy="44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23C028-3E1E-DED6-EA9D-7AB1627D1FE5}"/>
              </a:ext>
            </a:extLst>
          </p:cNvPr>
          <p:cNvSpPr/>
          <p:nvPr/>
        </p:nvSpPr>
        <p:spPr>
          <a:xfrm>
            <a:off x="528509" y="4188145"/>
            <a:ext cx="1423949"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Guide</a:t>
            </a:r>
          </a:p>
        </p:txBody>
      </p:sp>
      <p:sp>
        <p:nvSpPr>
          <p:cNvPr id="14" name="Rectangle 13">
            <a:extLst>
              <a:ext uri="{FF2B5EF4-FFF2-40B4-BE49-F238E27FC236}">
                <a16:creationId xmlns:a16="http://schemas.microsoft.com/office/drawing/2014/main" id="{D19CA00B-E30B-EB2B-B450-E17761A8D1C4}"/>
              </a:ext>
            </a:extLst>
          </p:cNvPr>
          <p:cNvSpPr/>
          <p:nvPr/>
        </p:nvSpPr>
        <p:spPr>
          <a:xfrm>
            <a:off x="526453" y="5277558"/>
            <a:ext cx="1518698" cy="12559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Steps to be completed by staff</a:t>
            </a:r>
          </a:p>
        </p:txBody>
      </p:sp>
      <p:sp>
        <p:nvSpPr>
          <p:cNvPr id="30" name="Rectangle 29">
            <a:extLst>
              <a:ext uri="{FF2B5EF4-FFF2-40B4-BE49-F238E27FC236}">
                <a16:creationId xmlns:a16="http://schemas.microsoft.com/office/drawing/2014/main" id="{8BA282F4-B42D-B94A-0E65-BC1A59617464}"/>
              </a:ext>
            </a:extLst>
          </p:cNvPr>
          <p:cNvSpPr/>
          <p:nvPr/>
        </p:nvSpPr>
        <p:spPr>
          <a:xfrm>
            <a:off x="9867127" y="6445548"/>
            <a:ext cx="2226313" cy="3684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See Slide 10 for image on how to record intended activities in RiO</a:t>
            </a:r>
          </a:p>
        </p:txBody>
      </p:sp>
    </p:spTree>
    <p:extLst>
      <p:ext uri="{BB962C8B-B14F-4D97-AF65-F5344CB8AC3E}">
        <p14:creationId xmlns:p14="http://schemas.microsoft.com/office/powerpoint/2010/main" val="291865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319177"/>
          </a:xfrm>
        </p:spPr>
        <p:txBody>
          <a:bodyPr>
            <a:normAutofit fontScale="90000"/>
          </a:bodyPr>
          <a:lstStyle/>
          <a:p>
            <a:pPr algn="ctr"/>
            <a:r>
              <a:rPr lang="en-GB" sz="2400" b="1" dirty="0">
                <a:solidFill>
                  <a:schemeClr val="accent1"/>
                </a:solidFill>
                <a:cs typeface="Calibri Light"/>
              </a:rPr>
              <a:t>New interventions list in RiO- BLMK</a:t>
            </a:r>
            <a:endParaRPr lang="en-US" sz="24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527433491"/>
              </p:ext>
            </p:extLst>
          </p:nvPr>
        </p:nvGraphicFramePr>
        <p:xfrm>
          <a:off x="86265" y="319176"/>
          <a:ext cx="12042476" cy="6278880"/>
        </p:xfrm>
        <a:graphic>
          <a:graphicData uri="http://schemas.openxmlformats.org/drawingml/2006/table">
            <a:tbl>
              <a:tblPr firstRow="1" bandRow="1">
                <a:tableStyleId>{7DF18680-E054-41AD-8BC1-D1AEF772440D}</a:tableStyleId>
              </a:tblPr>
              <a:tblGrid>
                <a:gridCol w="2554704">
                  <a:extLst>
                    <a:ext uri="{9D8B030D-6E8A-4147-A177-3AD203B41FA5}">
                      <a16:colId xmlns:a16="http://schemas.microsoft.com/office/drawing/2014/main" val="2143987430"/>
                    </a:ext>
                  </a:extLst>
                </a:gridCol>
                <a:gridCol w="1532202">
                  <a:extLst>
                    <a:ext uri="{9D8B030D-6E8A-4147-A177-3AD203B41FA5}">
                      <a16:colId xmlns:a16="http://schemas.microsoft.com/office/drawing/2014/main" val="419701369"/>
                    </a:ext>
                  </a:extLst>
                </a:gridCol>
                <a:gridCol w="3654390">
                  <a:extLst>
                    <a:ext uri="{9D8B030D-6E8A-4147-A177-3AD203B41FA5}">
                      <a16:colId xmlns:a16="http://schemas.microsoft.com/office/drawing/2014/main" val="376775942"/>
                    </a:ext>
                  </a:extLst>
                </a:gridCol>
                <a:gridCol w="2844261">
                  <a:extLst>
                    <a:ext uri="{9D8B030D-6E8A-4147-A177-3AD203B41FA5}">
                      <a16:colId xmlns:a16="http://schemas.microsoft.com/office/drawing/2014/main" val="1786851919"/>
                    </a:ext>
                  </a:extLst>
                </a:gridCol>
                <a:gridCol w="1456919">
                  <a:extLst>
                    <a:ext uri="{9D8B030D-6E8A-4147-A177-3AD203B41FA5}">
                      <a16:colId xmlns:a16="http://schemas.microsoft.com/office/drawing/2014/main" val="1430451431"/>
                    </a:ext>
                  </a:extLst>
                </a:gridCol>
              </a:tblGrid>
              <a:tr h="533665">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Mental Health</a:t>
                      </a:r>
                      <a:endParaRPr lang="en-US" sz="10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Medication and Physical Therapy Intervention</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Psychological Therapies/Psychosocial Interventions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0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0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573838">
                <a:tc>
                  <a:txBody>
                    <a:bodyPr/>
                    <a:lstStyle/>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Mental health triage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Mental health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Psychological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Initial memory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Assessment for dementia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Neuropsychological testing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Risk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Occupational therapy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Structured clinical assessment for CEN/PD</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Structured Clinical Management (regime/therapy)</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Assessment of mental capacity in accordance with Mental Capacity Act (2005)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Group consultation (procedure)</a:t>
                      </a:r>
                    </a:p>
                    <a:p>
                      <a:pPr marL="0" indent="0" algn="l" fontAlgn="t">
                        <a:buFont typeface="Arial" panose="020B0604020202020204" pitchFamily="34" charset="0"/>
                        <a:buNone/>
                      </a:pP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000" dirty="0">
                          <a:latin typeface="Arial"/>
                        </a:rPr>
                        <a:t>Administration of drug or medicament (procedure)</a:t>
                      </a:r>
                    </a:p>
                    <a:p>
                      <a:pPr lvl="0">
                        <a:buNone/>
                      </a:pPr>
                      <a:r>
                        <a:rPr lang="en-US" sz="1000" dirty="0">
                          <a:latin typeface="Arial"/>
                        </a:rPr>
                        <a:t>Review of medication (procedure)</a:t>
                      </a:r>
                    </a:p>
                    <a:p>
                      <a:pPr lvl="0">
                        <a:buNone/>
                      </a:pPr>
                      <a:r>
                        <a:rPr lang="en-US" sz="1000" dirty="0">
                          <a:latin typeface="Arial"/>
                        </a:rPr>
                        <a:t>Mental health medication review (procedure)</a:t>
                      </a:r>
                    </a:p>
                    <a:p>
                      <a:pPr lvl="0">
                        <a:buNone/>
                      </a:pPr>
                      <a:r>
                        <a:rPr lang="en-US" sz="1000" dirty="0">
                          <a:latin typeface="Arial"/>
                        </a:rPr>
                        <a:t>Management of compliance with medical regimen (regime/therapy)</a:t>
                      </a:r>
                    </a:p>
                    <a:p>
                      <a:pPr lvl="0">
                        <a:buNone/>
                      </a:pPr>
                      <a:r>
                        <a:rPr lang="en-US" sz="1000" dirty="0">
                          <a:latin typeface="Arial"/>
                        </a:rPr>
                        <a:t>Medication monitoring (regime/therapy)</a:t>
                      </a:r>
                    </a:p>
                    <a:p>
                      <a:pPr lvl="0">
                        <a:buNone/>
                      </a:pPr>
                      <a:r>
                        <a:rPr lang="en-US" sz="1000" dirty="0">
                          <a:latin typeface="Arial"/>
                        </a:rPr>
                        <a:t>Clozapine therapy (procedure)</a:t>
                      </a:r>
                    </a:p>
                    <a:p>
                      <a:pPr lvl="0">
                        <a:buNone/>
                      </a:pPr>
                      <a:r>
                        <a:rPr lang="en-US" sz="1000" dirty="0">
                          <a:latin typeface="Arial"/>
                        </a:rPr>
                        <a:t>Monitoring of clozapine therapy (regime/therapy)</a:t>
                      </a:r>
                    </a:p>
                    <a:p>
                      <a:pPr lvl="0">
                        <a:buNone/>
                      </a:pPr>
                      <a:r>
                        <a:rPr lang="en-US" sz="1000" dirty="0">
                          <a:latin typeface="Arial"/>
                        </a:rPr>
                        <a:t>Lithium therapy (procedure)</a:t>
                      </a:r>
                    </a:p>
                    <a:p>
                      <a:pPr lvl="0">
                        <a:buNone/>
                      </a:pPr>
                      <a:r>
                        <a:rPr lang="en-US" sz="1000" dirty="0">
                          <a:latin typeface="Arial"/>
                        </a:rPr>
                        <a:t>Lithium monitoring (finding)</a:t>
                      </a:r>
                    </a:p>
                    <a:p>
                      <a:pPr lvl="0">
                        <a:buNone/>
                      </a:pPr>
                      <a:r>
                        <a:rPr lang="en-US" sz="1000" dirty="0">
                          <a:latin typeface="Arial"/>
                        </a:rPr>
                        <a:t>Valproate therapy (procedure)</a:t>
                      </a:r>
                    </a:p>
                    <a:p>
                      <a:pPr lvl="0">
                        <a:buNone/>
                      </a:pPr>
                      <a:r>
                        <a:rPr lang="en-US" sz="1000" dirty="0">
                          <a:latin typeface="Arial"/>
                        </a:rPr>
                        <a:t>Monitoring of valproate therapy (regime/therapy)</a:t>
                      </a:r>
                    </a:p>
                    <a:p>
                      <a:pPr lvl="0">
                        <a:buNone/>
                      </a:pPr>
                      <a:r>
                        <a:rPr lang="en-US" sz="1000" dirty="0">
                          <a:latin typeface="Arial"/>
                        </a:rPr>
                        <a:t>Valproate therapy stopped (situation)</a:t>
                      </a:r>
                    </a:p>
                    <a:p>
                      <a:pPr lvl="0">
                        <a:buNone/>
                      </a:pPr>
                      <a:r>
                        <a:rPr lang="en-US" sz="1000" dirty="0">
                          <a:latin typeface="Arial"/>
                        </a:rPr>
                        <a:t>Electroconvulsive therapy (procedure)</a:t>
                      </a:r>
                    </a:p>
                    <a:p>
                      <a:pPr lvl="0">
                        <a:buNone/>
                      </a:pPr>
                      <a:r>
                        <a:rPr lang="en-US" sz="1000" dirty="0">
                          <a:latin typeface="Arial"/>
                        </a:rPr>
                        <a:t>Transcranial magnetic stimulation of brain (procedure)</a:t>
                      </a:r>
                    </a:p>
                    <a:p>
                      <a:pPr lvl="0">
                        <a:buNone/>
                      </a:pPr>
                      <a:endParaRPr lang="en-US" sz="1000" dirty="0">
                        <a:latin typeface="Arial"/>
                      </a:endParaRPr>
                    </a:p>
                    <a:p>
                      <a:pPr marL="0" indent="0" algn="l" fontAlgn="t">
                        <a:buFont typeface="Arial" panose="020B0604020202020204" pitchFamily="34" charset="0"/>
                        <a:buNone/>
                      </a:pPr>
                      <a:endParaRPr lang="en-GB" sz="10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psychosis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eating disorders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personality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and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bipolar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Guided self-help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Mindfulness-based cognitive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Trauma focused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eating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Schema focused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Dialectical </a:t>
                      </a:r>
                      <a:r>
                        <a:rPr lang="en-US" sz="1000" dirty="0" err="1">
                          <a:latin typeface="Arial" panose="020B0604020202020204" pitchFamily="34" charset="0"/>
                          <a:cs typeface="Arial" panose="020B0604020202020204" pitchFamily="34" charset="0"/>
                        </a:rPr>
                        <a:t>behaviour</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err="1">
                          <a:latin typeface="Arial" panose="020B0604020202020204" pitchFamily="34" charset="0"/>
                          <a:cs typeface="Arial" panose="020B0604020202020204" pitchFamily="34" charset="0"/>
                        </a:rPr>
                        <a:t>Mentalisation</a:t>
                      </a:r>
                      <a:r>
                        <a:rPr lang="en-US" sz="1000" dirty="0">
                          <a:latin typeface="Arial" panose="020B0604020202020204" pitchFamily="34" charset="0"/>
                          <a:cs typeface="Arial" panose="020B0604020202020204" pitchFamily="34" charset="0"/>
                        </a:rPr>
                        <a:t> based treatment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analytic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Integrative psychotherapy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Eye movement desensitization and reprocessing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Psychodynamic psychotherapy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Focal psychodynamic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Compassion-focused 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Maudsley Model of Anorexia Nervosa Treatment for Adults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Art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Creative 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Dance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Music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Psychodrama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Narrative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Psychological formulation (procedure)</a:t>
                      </a:r>
                    </a:p>
                    <a:p>
                      <a:pPr marL="0" lvl="0"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Assistance with obtaining accommodation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Individual Placement and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Employment education, guidance, and counselling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Nutrition education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Signposting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Recommendation to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Mindfulness-based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Smoking cessation education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Recommendation to exercise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Motivational interviewing technique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Guided self-help psychological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promotion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caregiver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Caregiver focused education and support program (situation)</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Act procedure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Safeguarding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Occupational therapy (regime/therapy) </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 navigation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Dialectical behavioural therapy skills group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Daily living activity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Formal peer support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Activity care assessment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Assessment under the Mental Health Act 1983 (England and Wales) (procedure)</a:t>
                      </a:r>
                    </a:p>
                    <a:p>
                      <a:pPr marL="0" lvl="0" indent="0" algn="l" rtl="0" eaLnBrk="1" latinLnBrk="0" hangingPunct="1">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Official review of care under the Mental Health Act 1983 (England and Wales)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Consultation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 planning session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Caregiver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Safeguarding adults protection plan agreed finding) </a:t>
                      </a:r>
                    </a:p>
                    <a:p>
                      <a:pPr marL="0" lvl="0" indent="0" algn="l" rtl="0" eaLnBrk="1" latinLnBrk="0" hangingPunct="1">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3549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533330"/>
          </a:xfrm>
        </p:spPr>
        <p:txBody>
          <a:bodyPr>
            <a:normAutofit/>
          </a:bodyPr>
          <a:lstStyle/>
          <a:p>
            <a:pPr algn="ctr"/>
            <a:r>
              <a:rPr lang="en-GB" sz="3200" b="1" dirty="0">
                <a:solidFill>
                  <a:schemeClr val="accent1"/>
                </a:solidFill>
                <a:cs typeface="Calibri Light"/>
              </a:rPr>
              <a:t>New interventions list in RiO- East London</a:t>
            </a:r>
            <a:endParaRPr lang="en-US" sz="32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2021685484"/>
              </p:ext>
            </p:extLst>
          </p:nvPr>
        </p:nvGraphicFramePr>
        <p:xfrm>
          <a:off x="203201" y="533330"/>
          <a:ext cx="11718505" cy="6127256"/>
        </p:xfrm>
        <a:graphic>
          <a:graphicData uri="http://schemas.openxmlformats.org/drawingml/2006/table">
            <a:tbl>
              <a:tblPr firstRow="1" bandRow="1">
                <a:tableStyleId>{7DF18680-E054-41AD-8BC1-D1AEF772440D}</a:tableStyleId>
              </a:tblPr>
              <a:tblGrid>
                <a:gridCol w="2143184">
                  <a:extLst>
                    <a:ext uri="{9D8B030D-6E8A-4147-A177-3AD203B41FA5}">
                      <a16:colId xmlns:a16="http://schemas.microsoft.com/office/drawing/2014/main" val="2143987430"/>
                    </a:ext>
                  </a:extLst>
                </a:gridCol>
                <a:gridCol w="1889185">
                  <a:extLst>
                    <a:ext uri="{9D8B030D-6E8A-4147-A177-3AD203B41FA5}">
                      <a16:colId xmlns:a16="http://schemas.microsoft.com/office/drawing/2014/main" val="419701369"/>
                    </a:ext>
                  </a:extLst>
                </a:gridCol>
                <a:gridCol w="3312543">
                  <a:extLst>
                    <a:ext uri="{9D8B030D-6E8A-4147-A177-3AD203B41FA5}">
                      <a16:colId xmlns:a16="http://schemas.microsoft.com/office/drawing/2014/main" val="376775942"/>
                    </a:ext>
                  </a:extLst>
                </a:gridCol>
                <a:gridCol w="2600375">
                  <a:extLst>
                    <a:ext uri="{9D8B030D-6E8A-4147-A177-3AD203B41FA5}">
                      <a16:colId xmlns:a16="http://schemas.microsoft.com/office/drawing/2014/main" val="1786851919"/>
                    </a:ext>
                  </a:extLst>
                </a:gridCol>
                <a:gridCol w="1773218">
                  <a:extLst>
                    <a:ext uri="{9D8B030D-6E8A-4147-A177-3AD203B41FA5}">
                      <a16:colId xmlns:a16="http://schemas.microsoft.com/office/drawing/2014/main" val="1430451431"/>
                    </a:ext>
                  </a:extLst>
                </a:gridCol>
              </a:tblGrid>
              <a:tr h="548004">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Mental Health</a:t>
                      </a:r>
                      <a:endParaRPr lang="en-US" sz="14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Medication and Physical Therapy Intervention</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Psychological Therapies/Psychosocial Interventions</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395736">
                <a:tc>
                  <a:txBody>
                    <a:bodyPr/>
                    <a:lstStyle/>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Full needs assessment</a:t>
                      </a:r>
                    </a:p>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ABT</a:t>
                      </a:r>
                    </a:p>
                    <a:p>
                      <a:pPr marL="0" indent="0" algn="l" fontAlgn="t">
                        <a:buFont typeface="Arial" panose="020B0604020202020204" pitchFamily="34" charset="0"/>
                        <a:buNone/>
                      </a:pPr>
                      <a:r>
                        <a:rPr lang="en-US" sz="1400" u="none" strike="noStrike" noProof="0" dirty="0">
                          <a:latin typeface="Arial"/>
                        </a:rPr>
                        <a:t> Initial assessment </a:t>
                      </a:r>
                    </a:p>
                    <a:p>
                      <a:pPr marL="0" indent="0" algn="l" fontAlgn="t">
                        <a:buFont typeface="Arial" panose="020B0604020202020204" pitchFamily="34" charset="0"/>
                        <a:buNone/>
                      </a:pPr>
                      <a:r>
                        <a:rPr lang="en-US" sz="1400" u="none" strike="noStrike" noProof="0" dirty="0">
                          <a:latin typeface="Arial"/>
                        </a:rPr>
                        <a:t> Psychology treatment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400" b="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Medication administration </a:t>
                      </a:r>
                      <a:endParaRPr lang="en-US" sz="1400" dirty="0">
                        <a:latin typeface="Arial"/>
                      </a:endParaRPr>
                    </a:p>
                    <a:p>
                      <a:pPr lvl="0">
                        <a:buNone/>
                      </a:pPr>
                      <a:r>
                        <a:rPr lang="en-US" sz="1400" u="none" strike="noStrike" noProof="0" dirty="0">
                          <a:latin typeface="Arial"/>
                        </a:rPr>
                        <a:t> Medication review</a:t>
                      </a:r>
                    </a:p>
                    <a:p>
                      <a:pPr lvl="0">
                        <a:buNone/>
                      </a:pPr>
                      <a:r>
                        <a:rPr lang="en-US" sz="1400" u="none" strike="noStrike" noProof="0" dirty="0">
                          <a:latin typeface="Arial"/>
                        </a:rPr>
                        <a:t> Psychiatric/medical intervention </a:t>
                      </a:r>
                    </a:p>
                    <a:p>
                      <a:pPr lvl="0">
                        <a:buNone/>
                      </a:pPr>
                      <a:r>
                        <a:rPr lang="en-US" sz="1400" u="none" strike="noStrike" noProof="0" dirty="0">
                          <a:latin typeface="Arial"/>
                        </a:rPr>
                        <a:t> </a:t>
                      </a:r>
                      <a:r>
                        <a:rPr lang="en-US" sz="1400" b="0" i="0" u="none" strike="noStrike" noProof="0" dirty="0">
                          <a:solidFill>
                            <a:srgbClr val="000000"/>
                          </a:solidFill>
                          <a:latin typeface="Arial"/>
                        </a:rPr>
                        <a:t>Medical assessment  </a:t>
                      </a:r>
                    </a:p>
                    <a:p>
                      <a:pPr lvl="0">
                        <a:buNone/>
                      </a:pPr>
                      <a:r>
                        <a:rPr lang="en-US" sz="1400" b="0" i="0" u="none" strike="noStrike" noProof="0" dirty="0">
                          <a:solidFill>
                            <a:srgbClr val="000000"/>
                          </a:solidFill>
                          <a:latin typeface="Arial"/>
                        </a:rPr>
                        <a:t> Pharmacy assessment </a:t>
                      </a:r>
                    </a:p>
                    <a:p>
                      <a:pPr lvl="0">
                        <a:buNone/>
                      </a:pPr>
                      <a:endParaRPr lang="en-US" sz="1400" u="none" strike="noStrike" noProof="0" dirty="0">
                        <a:latin typeface="Arial"/>
                      </a:endParaRPr>
                    </a:p>
                    <a:p>
                      <a:pPr lvl="0">
                        <a:buNone/>
                      </a:pPr>
                      <a:endParaRPr lang="en-US" sz="1400" dirty="0">
                        <a:latin typeface="Arial"/>
                      </a:endParaRPr>
                    </a:p>
                    <a:p>
                      <a:pPr marL="0" indent="0" algn="l" fontAlgn="t">
                        <a:buFont typeface="Arial" panose="020B0604020202020204" pitchFamily="34" charset="0"/>
                        <a:buNone/>
                      </a:pPr>
                      <a:endParaRPr lang="en-GB" sz="14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u="none" strike="noStrike" noProof="0" dirty="0">
                          <a:solidFill>
                            <a:srgbClr val="000000"/>
                          </a:solidFill>
                          <a:latin typeface="Arial"/>
                        </a:rPr>
                        <a:t>Group psychological therapy – Psychodynamic </a:t>
                      </a:r>
                    </a:p>
                    <a:p>
                      <a:pPr lvl="0">
                        <a:buNone/>
                      </a:pPr>
                      <a:r>
                        <a:rPr lang="en-US" sz="1400" u="none" strike="noStrike" noProof="0" dirty="0">
                          <a:solidFill>
                            <a:srgbClr val="000000"/>
                          </a:solidFill>
                          <a:latin typeface="Arial"/>
                        </a:rPr>
                        <a:t>Individual psychological therapy - CBT / integrative</a:t>
                      </a:r>
                    </a:p>
                    <a:p>
                      <a:pPr lvl="0">
                        <a:buNone/>
                      </a:pPr>
                      <a:r>
                        <a:rPr lang="en-US" sz="1400" u="none" strike="noStrike" noProof="0" dirty="0">
                          <a:solidFill>
                            <a:srgbClr val="000000"/>
                          </a:solidFill>
                          <a:latin typeface="Arial"/>
                        </a:rPr>
                        <a:t>Group psychological therapy -  CBT / integrative  </a:t>
                      </a:r>
                    </a:p>
                    <a:p>
                      <a:pPr lvl="0">
                        <a:buNone/>
                      </a:pPr>
                      <a:r>
                        <a:rPr lang="en-US" sz="1400" u="none" strike="noStrike" noProof="0" dirty="0">
                          <a:solidFill>
                            <a:srgbClr val="000000"/>
                          </a:solidFill>
                          <a:latin typeface="Arial"/>
                        </a:rPr>
                        <a:t>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for eating disorders (regime/therapy)</a:t>
                      </a:r>
                    </a:p>
                    <a:p>
                      <a:pPr lvl="0" algn="l">
                        <a:lnSpc>
                          <a:spcPct val="100000"/>
                        </a:lnSpc>
                        <a:spcBef>
                          <a:spcPts val="0"/>
                        </a:spcBef>
                        <a:spcAft>
                          <a:spcPts val="0"/>
                        </a:spcAft>
                        <a:buNone/>
                      </a:pPr>
                      <a:r>
                        <a:rPr lang="en-US" sz="1400" u="none" strike="noStrike" noProof="0" dirty="0">
                          <a:solidFill>
                            <a:srgbClr val="000000"/>
                          </a:solidFill>
                          <a:latin typeface="Arial"/>
                        </a:rPr>
                        <a:t>Guided self-help 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(regime/therapy)  </a:t>
                      </a:r>
                      <a:endParaRPr lang="en-US" sz="1400" dirty="0">
                        <a:latin typeface="Arial"/>
                      </a:endParaRPr>
                    </a:p>
                    <a:p>
                      <a:pPr lvl="0" algn="l">
                        <a:lnSpc>
                          <a:spcPct val="100000"/>
                        </a:lnSpc>
                        <a:spcBef>
                          <a:spcPts val="0"/>
                        </a:spcBef>
                        <a:spcAft>
                          <a:spcPts val="0"/>
                        </a:spcAft>
                        <a:buNone/>
                      </a:pPr>
                      <a:r>
                        <a:rPr lang="en-US" sz="1400" u="none" strike="noStrike" noProof="0" dirty="0">
                          <a:solidFill>
                            <a:srgbClr val="000000"/>
                          </a:solidFill>
                          <a:latin typeface="Arial"/>
                        </a:rPr>
                        <a:t>ED hub intervention, FREED intervention, ED dietetic intervention</a:t>
                      </a:r>
                      <a:endParaRPr lang="en-US" sz="1400" dirty="0">
                        <a:latin typeface="Arial"/>
                      </a:endParaRPr>
                    </a:p>
                    <a:p>
                      <a:pPr lvl="0">
                        <a:buNone/>
                      </a:pPr>
                      <a:r>
                        <a:rPr lang="en-US" sz="1400" u="none" strike="noStrike" noProof="0" dirty="0">
                          <a:solidFill>
                            <a:srgbClr val="000000"/>
                          </a:solidFill>
                          <a:latin typeface="Arial"/>
                        </a:rPr>
                        <a:t>PCN ED intervention              </a:t>
                      </a:r>
                      <a:endParaRPr lang="en-US" sz="1400" dirty="0">
                        <a:latin typeface="Arial"/>
                      </a:endParaRPr>
                    </a:p>
                    <a:p>
                      <a:pPr lvl="0">
                        <a:buNone/>
                      </a:pPr>
                      <a:r>
                        <a:rPr lang="en-US" sz="1400" u="none" strike="noStrike" noProof="0" dirty="0">
                          <a:solidFill>
                            <a:srgbClr val="000000"/>
                          </a:solidFill>
                          <a:latin typeface="Arial"/>
                        </a:rPr>
                        <a:t> Focal psychodynamic therapy (regime/therapy)     </a:t>
                      </a:r>
                      <a:endParaRPr lang="en-US" sz="1400" dirty="0">
                        <a:latin typeface="Arial"/>
                      </a:endParaRPr>
                    </a:p>
                    <a:p>
                      <a:pPr lvl="0">
                        <a:buNone/>
                      </a:pPr>
                      <a:r>
                        <a:rPr lang="en-US" sz="1400" u="none" strike="noStrike" noProof="0" dirty="0">
                          <a:solidFill>
                            <a:srgbClr val="000000"/>
                          </a:solidFill>
                          <a:latin typeface="Arial"/>
                        </a:rPr>
                        <a:t>Art therapy            </a:t>
                      </a:r>
                      <a:endParaRPr lang="en-US" sz="1400" dirty="0">
                        <a:latin typeface="Arial"/>
                      </a:endParaRPr>
                    </a:p>
                    <a:p>
                      <a:pPr lvl="0">
                        <a:buNone/>
                      </a:pPr>
                      <a:r>
                        <a:rPr lang="en-US" sz="1400" u="none" strike="noStrike" noProof="0" dirty="0">
                          <a:solidFill>
                            <a:srgbClr val="000000"/>
                          </a:solidFill>
                          <a:latin typeface="Arial"/>
                        </a:rPr>
                        <a:t>Psychological assessment</a:t>
                      </a:r>
                      <a:endParaRPr lang="en-US" sz="1400" dirty="0">
                        <a:latin typeface="Arial"/>
                      </a:endParaRPr>
                    </a:p>
                    <a:p>
                      <a:pPr lvl="0">
                        <a:buNone/>
                      </a:pPr>
                      <a:r>
                        <a:rPr lang="en-US" sz="1400" u="none" strike="noStrike" noProof="0" dirty="0">
                          <a:solidFill>
                            <a:srgbClr val="000000"/>
                          </a:solidFill>
                          <a:latin typeface="Arial"/>
                        </a:rPr>
                        <a:t>Psychological treatment, Psychological review </a:t>
                      </a:r>
                      <a:endParaRPr lang="en-US" sz="1400" dirty="0">
                        <a:latin typeface="Arial"/>
                      </a:endParaRPr>
                    </a:p>
                    <a:p>
                      <a:pPr lvl="0">
                        <a:buNone/>
                      </a:pPr>
                      <a:r>
                        <a:rPr lang="en-US" sz="1400" u="none" strike="noStrike" noProof="0" dirty="0">
                          <a:solidFill>
                            <a:srgbClr val="000000"/>
                          </a:solidFill>
                          <a:latin typeface="Arial"/>
                        </a:rPr>
                        <a:t>Interpersonal psychotherapy (regime/therapy)</a:t>
                      </a:r>
                      <a:endParaRPr lang="en-US" sz="1400" dirty="0">
                        <a:latin typeface="Arial"/>
                      </a:endParaRPr>
                    </a:p>
                    <a:p>
                      <a:pPr marL="0" lv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Housing support  </a:t>
                      </a:r>
                    </a:p>
                    <a:p>
                      <a:pPr lvl="0">
                        <a:buNone/>
                      </a:pPr>
                      <a:r>
                        <a:rPr lang="en-US" sz="1400" b="0" i="0" u="none" strike="noStrike" noProof="0" dirty="0">
                          <a:solidFill>
                            <a:srgbClr val="000000"/>
                          </a:solidFill>
                          <a:latin typeface="Arial"/>
                        </a:rPr>
                        <a:t>Query distinctions for employment support (IPS and Non IPS)</a:t>
                      </a:r>
                    </a:p>
                    <a:p>
                      <a:pPr lvl="0">
                        <a:buNone/>
                      </a:pPr>
                      <a:r>
                        <a:rPr lang="en-US" sz="1400" b="0" i="0" u="none" strike="noStrike" noProof="0" dirty="0">
                          <a:solidFill>
                            <a:srgbClr val="000000"/>
                          </a:solidFill>
                          <a:latin typeface="Arial"/>
                        </a:rPr>
                        <a:t>Employment support    </a:t>
                      </a:r>
                    </a:p>
                    <a:p>
                      <a:pPr lvl="0">
                        <a:buNone/>
                      </a:pPr>
                      <a:r>
                        <a:rPr lang="en-US" sz="1400" b="0" i="0" u="none" strike="noStrike" noProof="0" dirty="0">
                          <a:solidFill>
                            <a:srgbClr val="000000"/>
                          </a:solidFill>
                          <a:latin typeface="Arial"/>
                        </a:rPr>
                        <a:t>Signposting (procedure), Signposted to appropriate service (intervention) </a:t>
                      </a:r>
                    </a:p>
                    <a:p>
                      <a:pPr lvl="0">
                        <a:buNone/>
                      </a:pPr>
                      <a:r>
                        <a:rPr lang="en-US" sz="1400" b="0" i="0" u="none" strike="noStrike" noProof="0" dirty="0">
                          <a:solidFill>
                            <a:srgbClr val="000000"/>
                          </a:solidFill>
                          <a:latin typeface="Arial"/>
                        </a:rPr>
                        <a:t>Liaison with other agencies     </a:t>
                      </a:r>
                    </a:p>
                    <a:p>
                      <a:pPr lvl="0">
                        <a:buNone/>
                      </a:pPr>
                      <a:r>
                        <a:rPr lang="en-US" sz="1400" b="0" i="0" u="none" strike="noStrike" noProof="0" dirty="0">
                          <a:solidFill>
                            <a:srgbClr val="000000"/>
                          </a:solidFill>
                          <a:latin typeface="Arial"/>
                        </a:rPr>
                        <a:t>Leisure activities input, Physical health review/observation     </a:t>
                      </a:r>
                    </a:p>
                    <a:p>
                      <a:pPr lvl="0">
                        <a:buNone/>
                      </a:pPr>
                      <a:r>
                        <a:rPr lang="en-US" sz="1400" b="0" i="0" u="none" strike="noStrike" noProof="0" dirty="0">
                          <a:solidFill>
                            <a:srgbClr val="000000"/>
                          </a:solidFill>
                          <a:latin typeface="Arial"/>
                        </a:rPr>
                        <a:t>Emergency mental health assessment (procedure)    </a:t>
                      </a:r>
                    </a:p>
                    <a:p>
                      <a:pPr lvl="0">
                        <a:buNone/>
                      </a:pPr>
                      <a:r>
                        <a:rPr lang="en-US" sz="1400" b="0" i="0" u="none" strike="noStrike" noProof="0" dirty="0">
                          <a:solidFill>
                            <a:srgbClr val="000000"/>
                          </a:solidFill>
                          <a:latin typeface="Arial"/>
                        </a:rPr>
                        <a:t>Safeguarding </a:t>
                      </a:r>
                    </a:p>
                    <a:p>
                      <a:pPr lvl="0">
                        <a:buNone/>
                      </a:pPr>
                      <a:r>
                        <a:rPr lang="en-US" sz="1400" b="0" i="0" u="none" strike="noStrike" noProof="0" dirty="0">
                          <a:solidFill>
                            <a:srgbClr val="000000"/>
                          </a:solidFill>
                          <a:latin typeface="Arial"/>
                        </a:rPr>
                        <a:t>Care Act Assessment</a:t>
                      </a:r>
                    </a:p>
                    <a:p>
                      <a:pPr lvl="0">
                        <a:buNone/>
                      </a:pPr>
                      <a:r>
                        <a:rPr lang="en-US" sz="1400" b="0" i="0" u="none" strike="noStrike" noProof="0">
                          <a:solidFill>
                            <a:srgbClr val="000000"/>
                          </a:solidFill>
                          <a:latin typeface="Arial"/>
                        </a:rPr>
                        <a:t>Occupational therapy </a:t>
                      </a:r>
                      <a:r>
                        <a:rPr lang="en-US" sz="1400" b="0" i="0" u="none" strike="noStrike" noProof="0" dirty="0">
                          <a:solidFill>
                            <a:srgbClr val="000000"/>
                          </a:solidFill>
                          <a:latin typeface="Arial"/>
                        </a:rPr>
                        <a:t>i</a:t>
                      </a:r>
                      <a:r>
                        <a:rPr lang="en-US" sz="1400" b="0" i="0" u="none" strike="noStrike" noProof="0">
                          <a:solidFill>
                            <a:srgbClr val="000000"/>
                          </a:solidFill>
                          <a:latin typeface="Arial"/>
                        </a:rPr>
                        <a:t>ntervention</a:t>
                      </a:r>
                      <a:endParaRPr lang="en-US" sz="1400" b="0" i="0" u="none" strike="noStrike" noProof="0" dirty="0">
                        <a:solidFill>
                          <a:srgbClr val="000000"/>
                        </a:solidFill>
                        <a:latin typeface="Arial"/>
                      </a:endParaRPr>
                    </a:p>
                    <a:p>
                      <a:pPr lvl="0">
                        <a:buNone/>
                      </a:pPr>
                      <a:r>
                        <a:rPr lang="en-US" sz="1400" b="0" i="0" u="none" strike="noStrike" noProof="0" dirty="0">
                          <a:solidFill>
                            <a:srgbClr val="000000"/>
                          </a:solidFill>
                          <a:latin typeface="Arial"/>
                        </a:rPr>
                        <a:t>Placement review</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Care Act Review</a:t>
                      </a:r>
                    </a:p>
                    <a:p>
                      <a:pPr lvl="0">
                        <a:buNone/>
                      </a:pPr>
                      <a:r>
                        <a:rPr lang="en-US" sz="1400" b="0" i="0" u="none" strike="noStrike" noProof="0" dirty="0">
                          <a:solidFill>
                            <a:srgbClr val="000000"/>
                          </a:solidFill>
                          <a:latin typeface="Arial"/>
                        </a:rPr>
                        <a:t>Care Act Support</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63947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96A179070CC741A361F677BE8078A1" ma:contentTypeVersion="3" ma:contentTypeDescription="Create a new document." ma:contentTypeScope="" ma:versionID="3fae1c8c37c38c3a0c3e4060c93d68e1">
  <xsd:schema xmlns:xsd="http://www.w3.org/2001/XMLSchema" xmlns:xs="http://www.w3.org/2001/XMLSchema" xmlns:p="http://schemas.microsoft.com/office/2006/metadata/properties" xmlns:ns3="e6a50fcc-5c0a-4a98-8892-a92b153a2626" targetNamespace="http://schemas.microsoft.com/office/2006/metadata/properties" ma:root="true" ma:fieldsID="5631abb443c1e37c3f397d879ac7d9df" ns3:_="">
    <xsd:import namespace="e6a50fcc-5c0a-4a98-8892-a92b153a26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0fcc-5c0a-4a98-8892-a92b153a2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091C5-4E90-4014-9B9D-0BC880C1F86D}">
  <ds:schemaRef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e6a50fcc-5c0a-4a98-8892-a92b153a2626"/>
  </ds:schemaRefs>
</ds:datastoreItem>
</file>

<file path=customXml/itemProps2.xml><?xml version="1.0" encoding="utf-8"?>
<ds:datastoreItem xmlns:ds="http://schemas.openxmlformats.org/officeDocument/2006/customXml" ds:itemID="{EEA994AD-AF06-4F53-935C-367772039A2F}">
  <ds:schemaRefs>
    <ds:schemaRef ds:uri="http://schemas.microsoft.com/sharepoint/v3/contenttype/forms"/>
  </ds:schemaRefs>
</ds:datastoreItem>
</file>

<file path=customXml/itemProps3.xml><?xml version="1.0" encoding="utf-8"?>
<ds:datastoreItem xmlns:ds="http://schemas.openxmlformats.org/officeDocument/2006/customXml" ds:itemID="{4C5749B7-25B5-4CA4-8C52-A9E1623AD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0fcc-5c0a-4a98-8892-a92b153a2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17333</TotalTime>
  <Words>2027</Words>
  <Application>Microsoft Office PowerPoint</Application>
  <PresentationFormat>Widescreen</PresentationFormat>
  <Paragraphs>255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Office Theme</vt:lpstr>
      <vt:lpstr>1_Office Theme</vt:lpstr>
      <vt:lpstr>                                                                             New National Waiting Times Standard    Adults and Older Adults Training Pack </vt:lpstr>
      <vt:lpstr>Background – New Waiting Times Standard</vt:lpstr>
      <vt:lpstr>Services in Scope</vt:lpstr>
      <vt:lpstr>Services Not in Scope</vt:lpstr>
      <vt:lpstr>The Waiting Time Pathway</vt:lpstr>
      <vt:lpstr>PowerPoint Presentation</vt:lpstr>
      <vt:lpstr>PowerPoint Presentation</vt:lpstr>
      <vt:lpstr>New interventions list in RiO- BLMK</vt:lpstr>
      <vt:lpstr>New interventions list in RiO- East London</vt:lpstr>
      <vt:lpstr>How to Record Intended Activities in RiO  </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at ELFT   All You Need To Know </dc:title>
  <dc:creator>EKUNGOMI, Yinka (EAST LONDON NHS FOUNDATION TRUST)</dc:creator>
  <cp:lastModifiedBy>EKUNGOMI, Yinka (EAST LONDON NHS FOUNDATION TRUST)</cp:lastModifiedBy>
  <cp:revision>287</cp:revision>
  <dcterms:created xsi:type="dcterms:W3CDTF">2023-11-15T13:27:31Z</dcterms:created>
  <dcterms:modified xsi:type="dcterms:W3CDTF">2023-12-11T17:24:53Z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0x010100BE96A179070CC741A361F677BE8078A1</vt:lpwstr>
  </property>
  <property fmtid="{D5CDD505-2E9C-101B-9397-08002B2CF9AE}" pid="3" name="MediaServiceImageTags">
    <vt:lpwstr/>
  </property>
</Properties>
</file>