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C82B9E-9817-455F-A977-238709C13FBD}" v="135" dt="2023-02-15T10:58:02.0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5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6C82B9E-9817-455F-A977-238709C13FBD}"/>
    <pc:docChg chg="modSld">
      <pc:chgData name="" userId="" providerId="" clId="Web-{86C82B9E-9817-455F-A977-238709C13FBD}" dt="2023-02-15T10:51:26.811" v="0" actId="20577"/>
      <pc:docMkLst>
        <pc:docMk/>
      </pc:docMkLst>
      <pc:sldChg chg="modSp">
        <pc:chgData name="" userId="" providerId="" clId="Web-{86C82B9E-9817-455F-A977-238709C13FBD}" dt="2023-02-15T10:51:26.811" v="0" actId="20577"/>
        <pc:sldMkLst>
          <pc:docMk/>
          <pc:sldMk cId="1394323061" sldId="256"/>
        </pc:sldMkLst>
        <pc:spChg chg="mod">
          <ac:chgData name="" userId="" providerId="" clId="Web-{86C82B9E-9817-455F-A977-238709C13FBD}" dt="2023-02-15T10:51:26.811" v="0" actId="20577"/>
          <ac:spMkLst>
            <pc:docMk/>
            <pc:sldMk cId="1394323061" sldId="256"/>
            <ac:spMk id="3" creationId="{00000000-0000-0000-0000-000000000000}"/>
          </ac:spMkLst>
        </pc:spChg>
      </pc:sldChg>
    </pc:docChg>
  </pc:docChgLst>
  <pc:docChgLst>
    <pc:chgData name="BANDHOO, Swallay (EAST LONDON NHS FOUNDATION TRUST)" userId="10033fffa957dbe5" providerId="None" clId="Web-{86C82B9E-9817-455F-A977-238709C13FBD}"/>
    <pc:docChg chg="modSld">
      <pc:chgData name="BANDHOO, Swallay (EAST LONDON NHS FOUNDATION TRUST)" userId="10033fffa957dbe5" providerId="None" clId="Web-{86C82B9E-9817-455F-A977-238709C13FBD}" dt="2023-02-15T10:58:02.008" v="134" actId="20577"/>
      <pc:docMkLst>
        <pc:docMk/>
      </pc:docMkLst>
      <pc:sldChg chg="modSp">
        <pc:chgData name="BANDHOO, Swallay (EAST LONDON NHS FOUNDATION TRUST)" userId="10033fffa957dbe5" providerId="None" clId="Web-{86C82B9E-9817-455F-A977-238709C13FBD}" dt="2023-02-15T10:52:46.594" v="30" actId="1076"/>
        <pc:sldMkLst>
          <pc:docMk/>
          <pc:sldMk cId="1394323061" sldId="256"/>
        </pc:sldMkLst>
        <pc:spChg chg="mod">
          <ac:chgData name="BANDHOO, Swallay (EAST LONDON NHS FOUNDATION TRUST)" userId="10033fffa957dbe5" providerId="None" clId="Web-{86C82B9E-9817-455F-A977-238709C13FBD}" dt="2023-02-15T10:52:41.219" v="28" actId="20577"/>
          <ac:spMkLst>
            <pc:docMk/>
            <pc:sldMk cId="1394323061" sldId="256"/>
            <ac:spMk id="3" creationId="{00000000-0000-0000-0000-000000000000}"/>
          </ac:spMkLst>
        </pc:spChg>
        <pc:picChg chg="mod">
          <ac:chgData name="BANDHOO, Swallay (EAST LONDON NHS FOUNDATION TRUST)" userId="10033fffa957dbe5" providerId="None" clId="Web-{86C82B9E-9817-455F-A977-238709C13FBD}" dt="2023-02-15T10:52:46.594" v="30" actId="1076"/>
          <ac:picMkLst>
            <pc:docMk/>
            <pc:sldMk cId="1394323061" sldId="256"/>
            <ac:picMk id="2052" creationId="{00000000-0000-0000-0000-000000000000}"/>
          </ac:picMkLst>
        </pc:picChg>
      </pc:sldChg>
      <pc:sldChg chg="modSp">
        <pc:chgData name="BANDHOO, Swallay (EAST LONDON NHS FOUNDATION TRUST)" userId="10033fffa957dbe5" providerId="None" clId="Web-{86C82B9E-9817-455F-A977-238709C13FBD}" dt="2023-02-15T10:53:40.220" v="42" actId="20577"/>
        <pc:sldMkLst>
          <pc:docMk/>
          <pc:sldMk cId="4102769490" sldId="258"/>
        </pc:sldMkLst>
        <pc:spChg chg="mod">
          <ac:chgData name="BANDHOO, Swallay (EAST LONDON NHS FOUNDATION TRUST)" userId="10033fffa957dbe5" providerId="None" clId="Web-{86C82B9E-9817-455F-A977-238709C13FBD}" dt="2023-02-15T10:53:40.220" v="42" actId="20577"/>
          <ac:spMkLst>
            <pc:docMk/>
            <pc:sldMk cId="4102769490" sldId="258"/>
            <ac:spMk id="3" creationId="{00000000-0000-0000-0000-000000000000}"/>
          </ac:spMkLst>
        </pc:spChg>
        <pc:picChg chg="mod">
          <ac:chgData name="BANDHOO, Swallay (EAST LONDON NHS FOUNDATION TRUST)" userId="10033fffa957dbe5" providerId="None" clId="Web-{86C82B9E-9817-455F-A977-238709C13FBD}" dt="2023-02-15T10:53:28.282" v="40" actId="14100"/>
          <ac:picMkLst>
            <pc:docMk/>
            <pc:sldMk cId="4102769490" sldId="258"/>
            <ac:picMk id="2050" creationId="{00000000-0000-0000-0000-000000000000}"/>
          </ac:picMkLst>
        </pc:picChg>
      </pc:sldChg>
      <pc:sldChg chg="modSp">
        <pc:chgData name="BANDHOO, Swallay (EAST LONDON NHS FOUNDATION TRUST)" userId="10033fffa957dbe5" providerId="None" clId="Web-{86C82B9E-9817-455F-A977-238709C13FBD}" dt="2023-02-15T10:54:24.003" v="51" actId="1076"/>
        <pc:sldMkLst>
          <pc:docMk/>
          <pc:sldMk cId="3156077843" sldId="260"/>
        </pc:sldMkLst>
        <pc:spChg chg="mod">
          <ac:chgData name="BANDHOO, Swallay (EAST LONDON NHS FOUNDATION TRUST)" userId="10033fffa957dbe5" providerId="None" clId="Web-{86C82B9E-9817-455F-A977-238709C13FBD}" dt="2023-02-15T10:54:20.487" v="50" actId="20577"/>
          <ac:spMkLst>
            <pc:docMk/>
            <pc:sldMk cId="3156077843" sldId="260"/>
            <ac:spMk id="3" creationId="{00000000-0000-0000-0000-000000000000}"/>
          </ac:spMkLst>
        </pc:spChg>
        <pc:picChg chg="mod">
          <ac:chgData name="BANDHOO, Swallay (EAST LONDON NHS FOUNDATION TRUST)" userId="10033fffa957dbe5" providerId="None" clId="Web-{86C82B9E-9817-455F-A977-238709C13FBD}" dt="2023-02-15T10:54:24.003" v="51" actId="1076"/>
          <ac:picMkLst>
            <pc:docMk/>
            <pc:sldMk cId="3156077843" sldId="260"/>
            <ac:picMk id="1027" creationId="{00000000-0000-0000-0000-000000000000}"/>
          </ac:picMkLst>
        </pc:picChg>
      </pc:sldChg>
      <pc:sldChg chg="modSp">
        <pc:chgData name="BANDHOO, Swallay (EAST LONDON NHS FOUNDATION TRUST)" userId="10033fffa957dbe5" providerId="None" clId="Web-{86C82B9E-9817-455F-A977-238709C13FBD}" dt="2023-02-15T10:55:09.441" v="61" actId="20577"/>
        <pc:sldMkLst>
          <pc:docMk/>
          <pc:sldMk cId="3315085425" sldId="262"/>
        </pc:sldMkLst>
        <pc:spChg chg="mod">
          <ac:chgData name="BANDHOO, Swallay (EAST LONDON NHS FOUNDATION TRUST)" userId="10033fffa957dbe5" providerId="None" clId="Web-{86C82B9E-9817-455F-A977-238709C13FBD}" dt="2023-02-15T10:55:09.441" v="61" actId="20577"/>
          <ac:spMkLst>
            <pc:docMk/>
            <pc:sldMk cId="3315085425" sldId="262"/>
            <ac:spMk id="3" creationId="{00000000-0000-0000-0000-000000000000}"/>
          </ac:spMkLst>
        </pc:spChg>
      </pc:sldChg>
      <pc:sldChg chg="addSp delSp modSp">
        <pc:chgData name="BANDHOO, Swallay (EAST LONDON NHS FOUNDATION TRUST)" userId="10033fffa957dbe5" providerId="None" clId="Web-{86C82B9E-9817-455F-A977-238709C13FBD}" dt="2023-02-15T10:58:02.008" v="134" actId="20577"/>
        <pc:sldMkLst>
          <pc:docMk/>
          <pc:sldMk cId="4275249743" sldId="264"/>
        </pc:sldMkLst>
        <pc:spChg chg="add mod">
          <ac:chgData name="BANDHOO, Swallay (EAST LONDON NHS FOUNDATION TRUST)" userId="10033fffa957dbe5" providerId="None" clId="Web-{86C82B9E-9817-455F-A977-238709C13FBD}" dt="2023-02-15T10:58:02.008" v="134" actId="20577"/>
          <ac:spMkLst>
            <pc:docMk/>
            <pc:sldMk cId="4275249743" sldId="264"/>
            <ac:spMk id="4" creationId="{ED0C0914-892E-6B8D-7586-FD31A4B1E0A2}"/>
          </ac:spMkLst>
        </pc:spChg>
        <pc:picChg chg="del mod">
          <ac:chgData name="BANDHOO, Swallay (EAST LONDON NHS FOUNDATION TRUST)" userId="10033fffa957dbe5" providerId="None" clId="Web-{86C82B9E-9817-455F-A977-238709C13FBD}" dt="2023-02-15T10:55:54.130" v="69"/>
          <ac:picMkLst>
            <pc:docMk/>
            <pc:sldMk cId="4275249743" sldId="264"/>
            <ac:picMk id="6146" creationId="{00000000-0000-0000-0000-000000000000}"/>
          </ac:picMkLst>
        </pc:picChg>
      </pc:sldChg>
      <pc:sldChg chg="modSp">
        <pc:chgData name="BANDHOO, Swallay (EAST LONDON NHS FOUNDATION TRUST)" userId="10033fffa957dbe5" providerId="None" clId="Web-{86C82B9E-9817-455F-A977-238709C13FBD}" dt="2023-02-15T10:55:30.348" v="67" actId="20577"/>
        <pc:sldMkLst>
          <pc:docMk/>
          <pc:sldMk cId="983367825" sldId="265"/>
        </pc:sldMkLst>
        <pc:spChg chg="mod">
          <ac:chgData name="BANDHOO, Swallay (EAST LONDON NHS FOUNDATION TRUST)" userId="10033fffa957dbe5" providerId="None" clId="Web-{86C82B9E-9817-455F-A977-238709C13FBD}" dt="2023-02-15T10:55:30.348" v="67" actId="20577"/>
          <ac:spMkLst>
            <pc:docMk/>
            <pc:sldMk cId="983367825" sldId="26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F138DFF-C023-49BE-9E77-AD065B73D89E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CD051C-150F-4225-A4F9-6A861B5E8363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ce.org.uk/" TargetMode="External"/><Relationship Id="rId7" Type="http://schemas.openxmlformats.org/officeDocument/2006/relationships/image" Target="../media/image18.jpeg"/><Relationship Id="rId2" Type="http://schemas.openxmlformats.org/officeDocument/2006/relationships/hyperlink" Target="http://www.bhf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roke.org.uk/" TargetMode="External"/><Relationship Id="rId5" Type="http://schemas.openxmlformats.org/officeDocument/2006/relationships/hyperlink" Target="http://www.diabetes.org.uk/" TargetMode="External"/><Relationship Id="rId4" Type="http://schemas.openxmlformats.org/officeDocument/2006/relationships/hyperlink" Target="http://www.bacpr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9552" y="2852936"/>
            <a:ext cx="6400800" cy="2553816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en-GB" sz="3200" dirty="0" err="1"/>
              <a:t>Swallay</a:t>
            </a:r>
            <a:r>
              <a:rPr lang="en-GB" sz="3200" dirty="0"/>
              <a:t> Bandhoo </a:t>
            </a:r>
          </a:p>
          <a:p>
            <a:r>
              <a:rPr lang="en-GB" sz="3200" smtClean="0">
                <a:solidFill>
                  <a:schemeClr val="tx1"/>
                </a:solidFill>
                <a:latin typeface="Castellar"/>
              </a:rPr>
              <a:t>16/10/</a:t>
            </a:r>
            <a:r>
              <a:rPr lang="en-GB" sz="3200" smtClean="0">
                <a:solidFill>
                  <a:srgbClr val="FF0000"/>
                </a:solidFill>
                <a:latin typeface="Castellar"/>
              </a:rPr>
              <a:t>2023</a:t>
            </a:r>
            <a:endParaRPr lang="en-GB" sz="3200" dirty="0">
              <a:solidFill>
                <a:srgbClr val="FF0000"/>
              </a:solidFill>
              <a:latin typeface="Castellar"/>
            </a:endParaRPr>
          </a:p>
          <a:p>
            <a:endParaRPr lang="en-GB" sz="1800" normalizeH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r>
              <a:rPr lang="en-GB" sz="1400" normalizeH="1" dirty="0" err="1">
                <a:solidFill>
                  <a:schemeClr val="tx1"/>
                </a:solidFill>
                <a:latin typeface="Book Antiqua"/>
              </a:rPr>
              <a:t>cLINICAL</a:t>
            </a:r>
            <a:r>
              <a:rPr lang="en-GB" sz="1400" normalizeH="1" dirty="0">
                <a:solidFill>
                  <a:schemeClr val="tx1"/>
                </a:solidFill>
                <a:latin typeface="Book Antiqua"/>
              </a:rPr>
              <a:t> </a:t>
            </a:r>
            <a:r>
              <a:rPr lang="en-GB" sz="1400" normalizeH="1" dirty="0" err="1">
                <a:solidFill>
                  <a:schemeClr val="tx1"/>
                </a:solidFill>
                <a:latin typeface="Book Antiqua"/>
              </a:rPr>
              <a:t>lEAD</a:t>
            </a:r>
            <a:r>
              <a:rPr lang="en-GB" sz="1400" normalizeH="1" dirty="0">
                <a:solidFill>
                  <a:schemeClr val="tx1"/>
                </a:solidFill>
                <a:latin typeface="Book Antiqua"/>
              </a:rPr>
              <a:t>/</a:t>
            </a:r>
            <a:r>
              <a:rPr lang="en-GB" sz="1400" normalizeH="1" dirty="0" err="1">
                <a:solidFill>
                  <a:schemeClr val="tx1"/>
                </a:solidFill>
                <a:latin typeface="Book Antiqua"/>
              </a:rPr>
              <a:t>oPERATIONAL</a:t>
            </a:r>
            <a:r>
              <a:rPr lang="en-GB" sz="1400" normalizeH="1" dirty="0">
                <a:solidFill>
                  <a:schemeClr val="tx1"/>
                </a:solidFill>
                <a:latin typeface="Book Antiqua"/>
              </a:rPr>
              <a:t> </a:t>
            </a:r>
            <a:r>
              <a:rPr lang="en-GB" sz="1400" normalizeH="1" dirty="0" err="1">
                <a:solidFill>
                  <a:schemeClr val="tx1"/>
                </a:solidFill>
                <a:latin typeface="Book Antiqua"/>
              </a:rPr>
              <a:t>mANAGER</a:t>
            </a:r>
            <a:r>
              <a:rPr lang="en-GB" sz="1800" normalizeH="1" dirty="0">
                <a:solidFill>
                  <a:srgbClr val="FF0000"/>
                </a:solidFill>
                <a:latin typeface="Book Antiqua"/>
              </a:rPr>
              <a:t> </a:t>
            </a:r>
            <a:r>
              <a:rPr lang="en-GB" sz="1800" normalizeH="1" dirty="0">
                <a:solidFill>
                  <a:schemeClr val="tx1"/>
                </a:solidFill>
                <a:latin typeface="Book Antiqua"/>
              </a:rPr>
              <a:t> </a:t>
            </a:r>
            <a:endParaRPr lang="en-GB" sz="1800" normalizeH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Newham </a:t>
            </a:r>
            <a:r>
              <a:rPr lang="en-GB" dirty="0">
                <a:solidFill>
                  <a:schemeClr val="tx1"/>
                </a:solidFill>
              </a:rPr>
              <a:t>Cardiac</a:t>
            </a:r>
            <a:r>
              <a:rPr lang="en-GB" dirty="0"/>
              <a:t> Rehab </a:t>
            </a:r>
            <a:r>
              <a:rPr lang="en-GB" dirty="0">
                <a:solidFill>
                  <a:schemeClr val="tx1"/>
                </a:solidFill>
              </a:rPr>
              <a:t>Service</a:t>
            </a:r>
            <a:r>
              <a:rPr lang="en-GB" dirty="0"/>
              <a:t> </a:t>
            </a:r>
          </a:p>
        </p:txBody>
      </p:sp>
      <p:pic>
        <p:nvPicPr>
          <p:cNvPr id="2052" name="Picture 4" descr="C:\Users\bandhoos\AppData\Local\Microsoft\Windows\INetCache\IE\NEBOP9RE\mentor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980" y="3603878"/>
            <a:ext cx="20162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323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29906"/>
          </a:xfrm>
        </p:spPr>
        <p:txBody>
          <a:bodyPr/>
          <a:lstStyle/>
          <a:p>
            <a:r>
              <a:rPr lang="en-GB" dirty="0"/>
              <a:t>Good Luck</a:t>
            </a:r>
          </a:p>
        </p:txBody>
      </p:sp>
      <p:pic>
        <p:nvPicPr>
          <p:cNvPr id="6147" name="Picture 3" descr="C:\Users\bandhoos\AppData\Local\Microsoft\Windows\INetCache\IE\QIG6SRWJ\Red_Heart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0679" y="-1608138"/>
            <a:ext cx="2996375" cy="1704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bandhoos\AppData\Local\Microsoft\Windows\INetCache\IE\3EN9O8MS\16131-illustration-of-a-red-heart-pv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164568"/>
            <a:ext cx="1238435" cy="9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bandhoos\AppData\Local\Microsoft\Windows\INetCache\IE\3EN9O8MS\16131-illustration-of-a-red-heart-pv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981" y="5164470"/>
            <a:ext cx="1238435" cy="9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C0914-892E-6B8D-7586-FD31A4B1E0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en-GB" dirty="0"/>
              <a:t>                </a:t>
            </a:r>
            <a:endParaRPr lang="en-US" dirty="0"/>
          </a:p>
          <a:p>
            <a:endParaRPr lang="en-GB" dirty="0"/>
          </a:p>
          <a:p>
            <a:r>
              <a:rPr lang="en-GB" dirty="0"/>
              <a:t>           Your Feedback is very important too. </a:t>
            </a:r>
            <a:endParaRPr lang="en-US" dirty="0"/>
          </a:p>
          <a:p>
            <a:r>
              <a:rPr lang="en-GB" dirty="0"/>
              <a:t>So please kindly do so at the end of your placement .</a:t>
            </a:r>
          </a:p>
          <a:p>
            <a:endParaRPr lang="en-GB" dirty="0"/>
          </a:p>
          <a:p>
            <a:r>
              <a:rPr lang="en-GB" dirty="0"/>
              <a:t>                                 Thank You.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24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do we see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sz="2000" b="1" dirty="0" err="1"/>
              <a:t>MI</a:t>
            </a:r>
            <a:r>
              <a:rPr lang="en-GB" sz="2000" dirty="0" err="1"/>
              <a:t>:Myocardial</a:t>
            </a:r>
            <a:r>
              <a:rPr lang="en-GB" sz="2000" dirty="0"/>
              <a:t> Infarction</a:t>
            </a:r>
          </a:p>
          <a:p>
            <a:r>
              <a:rPr lang="en-GB" sz="2000" b="1" dirty="0"/>
              <a:t>Angioplasty/PCI</a:t>
            </a:r>
            <a:r>
              <a:rPr lang="en-GB" sz="2000" dirty="0"/>
              <a:t>: </a:t>
            </a:r>
          </a:p>
          <a:p>
            <a:r>
              <a:rPr lang="en-GB" sz="2000" b="1" dirty="0"/>
              <a:t>CABG</a:t>
            </a:r>
            <a:r>
              <a:rPr lang="en-GB" sz="2000" dirty="0"/>
              <a:t>: </a:t>
            </a:r>
            <a:r>
              <a:rPr lang="en-GB" sz="2000"/>
              <a:t>Coronary Artery </a:t>
            </a:r>
            <a:r>
              <a:rPr lang="en-GB" sz="2000" dirty="0"/>
              <a:t>Bypass Graft</a:t>
            </a:r>
          </a:p>
          <a:p>
            <a:r>
              <a:rPr lang="en-GB" sz="2000" b="1" dirty="0"/>
              <a:t>Valve Disease</a:t>
            </a:r>
          </a:p>
          <a:p>
            <a:r>
              <a:rPr lang="en-GB" sz="2000" b="1" dirty="0"/>
              <a:t>HF/LVSD</a:t>
            </a:r>
            <a:r>
              <a:rPr lang="en-GB" sz="2000" dirty="0"/>
              <a:t>: Heart Failure</a:t>
            </a:r>
          </a:p>
          <a:p>
            <a:r>
              <a:rPr lang="en-GB" sz="2000" b="1" dirty="0"/>
              <a:t>Heart transplant</a:t>
            </a:r>
          </a:p>
          <a:p>
            <a:r>
              <a:rPr lang="en-GB" sz="2000" b="1" dirty="0"/>
              <a:t>LVAD</a:t>
            </a:r>
            <a:r>
              <a:rPr lang="en-GB" sz="2000" dirty="0"/>
              <a:t>: Left Ventricular Assisted Device</a:t>
            </a:r>
          </a:p>
          <a:p>
            <a:r>
              <a:rPr lang="en-GB" sz="2000" b="1" dirty="0"/>
              <a:t>PPM</a:t>
            </a:r>
            <a:r>
              <a:rPr lang="en-GB" sz="2000" dirty="0"/>
              <a:t>: Permanent Pace maker</a:t>
            </a:r>
          </a:p>
          <a:p>
            <a:r>
              <a:rPr lang="en-GB" sz="2000" b="1" dirty="0"/>
              <a:t>ICD</a:t>
            </a:r>
            <a:r>
              <a:rPr lang="en-GB" sz="2000" dirty="0"/>
              <a:t>: Implantable Cardioverter Defibrillator</a:t>
            </a:r>
          </a:p>
          <a:p>
            <a:r>
              <a:rPr lang="en-GB" sz="2000" b="1" dirty="0"/>
              <a:t>Medical Management patients</a:t>
            </a:r>
          </a:p>
        </p:txBody>
      </p:sp>
      <p:pic>
        <p:nvPicPr>
          <p:cNvPr id="4098" name="Picture 2" descr="C:\Users\bandhoos\AppData\Local\Microsoft\Windows\INetCache\IE\LJNN2DIA\heart-diseas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29" y="4365104"/>
            <a:ext cx="2657547" cy="181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bandhoos\AppData\Local\Microsoft\Windows\INetCache\IE\WIRYVVIS\VAD-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726" y="1556792"/>
            <a:ext cx="3248025" cy="2484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641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do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en-GB" sz="3600" dirty="0"/>
              <a:t>Clinics</a:t>
            </a:r>
          </a:p>
          <a:p>
            <a:r>
              <a:rPr lang="en-GB" sz="2400" dirty="0"/>
              <a:t>Shrewsbury Health Centre : East Ham</a:t>
            </a:r>
          </a:p>
          <a:p>
            <a:r>
              <a:rPr lang="en-GB" sz="2400" dirty="0"/>
              <a:t>Appleby clinic : Canning Town</a:t>
            </a:r>
          </a:p>
          <a:p>
            <a:r>
              <a:rPr lang="en-GB" sz="2400" dirty="0"/>
              <a:t>The Centre : Manor Park </a:t>
            </a:r>
          </a:p>
          <a:p>
            <a:r>
              <a:rPr lang="en-GB" sz="3600" dirty="0"/>
              <a:t>Home Visits</a:t>
            </a:r>
          </a:p>
          <a:p>
            <a:r>
              <a:rPr lang="en-GB" sz="3600" dirty="0"/>
              <a:t>Cardiac Rehab Classes</a:t>
            </a:r>
          </a:p>
          <a:p>
            <a:r>
              <a:rPr lang="en-GB" sz="2000" dirty="0"/>
              <a:t>Katherine Road Community Centre</a:t>
            </a:r>
          </a:p>
          <a:p>
            <a:r>
              <a:rPr lang="en-GB" sz="2000" dirty="0"/>
              <a:t>Romford Road Physiotherapy services (</a:t>
            </a:r>
            <a:r>
              <a:rPr lang="en-GB" sz="1000" dirty="0"/>
              <a:t>TO BE REINSTATTED</a:t>
            </a:r>
          </a:p>
          <a:p>
            <a:endParaRPr lang="en-GB" sz="2000" dirty="0"/>
          </a:p>
        </p:txBody>
      </p:sp>
      <p:pic>
        <p:nvPicPr>
          <p:cNvPr id="2050" name="Picture 2" descr="C:\Users\kittot\AppData\Local\Microsoft\Windows\INetCache\IE\S41ZEKOL\treadmill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869" y="3816474"/>
            <a:ext cx="2245756" cy="2139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kittot\AppData\Local\Microsoft\Windows\INetCache\IE\U5KB720N\healthy-heart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4288" y="1621257"/>
            <a:ext cx="1549337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76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Secondary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400" b="1" u="sng" dirty="0"/>
              <a:t>Risk factors</a:t>
            </a:r>
            <a:r>
              <a:rPr lang="en-GB" dirty="0"/>
              <a:t>:  </a:t>
            </a:r>
          </a:p>
          <a:p>
            <a:r>
              <a:rPr lang="en-GB" sz="2000" dirty="0"/>
              <a:t>Smoking, Diet Exercise, Diabetes, FH, Cholesterol, Obesity, Alcohol</a:t>
            </a:r>
          </a:p>
          <a:p>
            <a:r>
              <a:rPr lang="en-GB" sz="2400" b="1" u="sng" dirty="0"/>
              <a:t>Management</a:t>
            </a:r>
            <a:r>
              <a:rPr lang="en-GB" sz="2800" dirty="0"/>
              <a:t>: Clinic, Class or HV</a:t>
            </a:r>
          </a:p>
          <a:p>
            <a:r>
              <a:rPr lang="en-GB" sz="2400" b="1" dirty="0"/>
              <a:t>Medication review</a:t>
            </a:r>
          </a:p>
          <a:p>
            <a:r>
              <a:rPr lang="en-GB" sz="2400" b="1" dirty="0"/>
              <a:t>Signs and symptoms assessment</a:t>
            </a:r>
          </a:p>
          <a:p>
            <a:r>
              <a:rPr lang="en-GB" sz="2400" b="1" u="sng" dirty="0"/>
              <a:t>Referrals</a:t>
            </a:r>
            <a:r>
              <a:rPr lang="en-GB" dirty="0"/>
              <a:t> </a:t>
            </a:r>
          </a:p>
          <a:p>
            <a:r>
              <a:rPr lang="en-GB" sz="2800" dirty="0"/>
              <a:t>ECGs, 24HR :Holter/BP, Blood tests</a:t>
            </a:r>
          </a:p>
          <a:p>
            <a:r>
              <a:rPr lang="en-GB" sz="2400" b="1" dirty="0"/>
              <a:t>Goal setting</a:t>
            </a:r>
          </a:p>
          <a:p>
            <a:endParaRPr lang="en-GB" dirty="0"/>
          </a:p>
        </p:txBody>
      </p:sp>
      <p:pic>
        <p:nvPicPr>
          <p:cNvPr id="5" name="Picture 2" descr="C:\Users\bandhoos\AppData\Local\Microsoft\Windows\INetCache\IE\ZWKYL904\my-vo2max-test-results-running-to-exhaustion-2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91880" y="4752482"/>
            <a:ext cx="1568598" cy="143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bandhoos\AppData\Local\Microsoft\Windows\INetCache\IE\3EN9O8MS\Arterial-Hypertension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368" y="4615633"/>
            <a:ext cx="1689771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bandhoos\AppData\Local\Microsoft\Windows\INetCache\IE\1SWHG6ZA\benefits-of-blood-test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759649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bandhoos\AppData\Local\Microsoft\Windows\INetCache\IE\9UBY3NS9\health_life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39" y="2371528"/>
            <a:ext cx="1905000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305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visit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en-GB" b="1" u="sng" dirty="0" err="1"/>
              <a:t>Criteria</a:t>
            </a:r>
            <a:r>
              <a:rPr lang="en-GB" dirty="0" err="1"/>
              <a:t>:People</a:t>
            </a:r>
            <a:r>
              <a:rPr lang="en-GB" dirty="0"/>
              <a:t> on dialysis/ House bound/reduced mobility and different comorbidities </a:t>
            </a:r>
          </a:p>
          <a:p>
            <a:r>
              <a:rPr lang="en-GB" b="1" dirty="0"/>
              <a:t>Undertaken by</a:t>
            </a:r>
            <a:r>
              <a:rPr lang="en-GB" dirty="0"/>
              <a:t>: Nurses/Physio/ Health Advocates</a:t>
            </a:r>
          </a:p>
          <a:p>
            <a:r>
              <a:rPr lang="en-GB" b="1" dirty="0"/>
              <a:t>Assessment</a:t>
            </a:r>
            <a:r>
              <a:rPr lang="en-GB" dirty="0"/>
              <a:t>: BP, HR, Exercise, Health promotion, Meds review</a:t>
            </a:r>
          </a:p>
          <a:p>
            <a:r>
              <a:rPr lang="en-GB" b="1" dirty="0"/>
              <a:t>Referrals</a:t>
            </a:r>
            <a:r>
              <a:rPr lang="en-GB" dirty="0"/>
              <a:t>: Telehealth /District Nurse/DM Nurse</a:t>
            </a:r>
          </a:p>
          <a:p>
            <a:r>
              <a:rPr lang="en-GB" dirty="0"/>
              <a:t>GPs/Cardiologists </a:t>
            </a:r>
          </a:p>
        </p:txBody>
      </p:sp>
      <p:pic>
        <p:nvPicPr>
          <p:cNvPr id="1026" name="Picture 2" descr="C:\Users\bandhoos\AppData\Local\Microsoft\Windows\INetCache\IE\WIRYVVIS\4198914428_730b161294_z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16274"/>
            <a:ext cx="2232248" cy="1926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andhoos\AppData\Local\Microsoft\Windows\INetCache\IE\NEBOP9RE\occupations_doctor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072" y="4377031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077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Duration</a:t>
            </a:r>
            <a:r>
              <a:rPr lang="en-GB" dirty="0"/>
              <a:t>: 150 mins/ 6 weeks’ programme</a:t>
            </a:r>
          </a:p>
          <a:p>
            <a:r>
              <a:rPr lang="en-GB" b="1" dirty="0"/>
              <a:t>Led by </a:t>
            </a:r>
            <a:r>
              <a:rPr lang="en-GB" dirty="0"/>
              <a:t>: CR Lead &amp; Nurses,  Physio, CR Assistant, Newham Talking Therapies/Psychologist, Pharmacist &amp; Dietician/Health Advocates</a:t>
            </a:r>
          </a:p>
          <a:p>
            <a:r>
              <a:rPr lang="en-GB" b="1" dirty="0"/>
              <a:t>What we do </a:t>
            </a:r>
            <a:r>
              <a:rPr lang="en-GB" dirty="0"/>
              <a:t>: One to One review</a:t>
            </a:r>
          </a:p>
          <a:p>
            <a:r>
              <a:rPr lang="en-GB" b="1" dirty="0"/>
              <a:t>Exercise sessions </a:t>
            </a:r>
            <a:r>
              <a:rPr lang="en-GB" dirty="0"/>
              <a:t>(Standing and Chair-based)</a:t>
            </a:r>
          </a:p>
          <a:p>
            <a:r>
              <a:rPr lang="en-GB" b="1" dirty="0"/>
              <a:t>Education</a:t>
            </a:r>
            <a:r>
              <a:rPr lang="en-GB" dirty="0"/>
              <a:t>:  Diet, Stress, Meds, Relaxation</a:t>
            </a:r>
          </a:p>
          <a:p>
            <a:r>
              <a:rPr lang="en-GB" b="1" dirty="0"/>
              <a:t>HADs</a:t>
            </a:r>
            <a:r>
              <a:rPr lang="en-GB" dirty="0"/>
              <a:t> </a:t>
            </a:r>
          </a:p>
          <a:p>
            <a:r>
              <a:rPr lang="en-GB" b="1" dirty="0"/>
              <a:t>PAMs</a:t>
            </a:r>
          </a:p>
          <a:p>
            <a:endParaRPr lang="en-GB" dirty="0"/>
          </a:p>
        </p:txBody>
      </p:sp>
      <p:pic>
        <p:nvPicPr>
          <p:cNvPr id="2051" name="Picture 3" descr="C:\Users\bandhoos\AppData\Local\Microsoft\Windows\INetCache\IE\9UBY3NS9\223968029_9ab66321df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579" y="4797152"/>
            <a:ext cx="187220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bandhoos\AppData\Local\Microsoft\Windows\INetCache\IE\3EN9O8MS\h_exercise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749636"/>
            <a:ext cx="1750715" cy="148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08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Ongoing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en-GB" dirty="0"/>
              <a:t>GP, F/U Annual review by GP</a:t>
            </a:r>
            <a:endParaRPr lang="en-US" dirty="0"/>
          </a:p>
          <a:p>
            <a:r>
              <a:rPr lang="en-GB" dirty="0"/>
              <a:t>Follow-up appointments</a:t>
            </a:r>
          </a:p>
          <a:p>
            <a:r>
              <a:rPr lang="en-GB" dirty="0"/>
              <a:t>Tele-Health </a:t>
            </a:r>
          </a:p>
          <a:p>
            <a:endParaRPr lang="en-GB" dirty="0"/>
          </a:p>
        </p:txBody>
      </p:sp>
      <p:pic>
        <p:nvPicPr>
          <p:cNvPr id="3079" name="Picture 7" descr="C:\Users\bandhoos\AppData\Local\Microsoft\Windows\INetCache\IE\NEBOP9RE\237-doctor-t-shirt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176494"/>
            <a:ext cx="1648421" cy="1648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bandhoos\AppData\Local\Microsoft\Windows\INetCache\IE\93FOF962\6198308377_68eded122f_b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00808"/>
            <a:ext cx="2952328" cy="219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085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Team Member</a:t>
            </a:r>
          </a:p>
          <a:p>
            <a:r>
              <a:rPr lang="en-GB" dirty="0"/>
              <a:t>Mentor/Co-mentor</a:t>
            </a:r>
          </a:p>
          <a:p>
            <a:r>
              <a:rPr lang="en-GB" dirty="0"/>
              <a:t>Uniform/Badge/Rota</a:t>
            </a:r>
          </a:p>
          <a:p>
            <a:r>
              <a:rPr lang="en-GB" dirty="0"/>
              <a:t>Punctuality/Confidentiality/flexible/Participation</a:t>
            </a:r>
          </a:p>
          <a:p>
            <a:r>
              <a:rPr lang="en-GB" dirty="0"/>
              <a:t>Access information: </a:t>
            </a:r>
            <a:r>
              <a:rPr lang="en-GB" dirty="0">
                <a:hlinkClick r:id="rId2"/>
              </a:rPr>
              <a:t>www.bhf.org.uk/</a:t>
            </a:r>
            <a:r>
              <a:rPr lang="en-GB" dirty="0"/>
              <a:t> </a:t>
            </a:r>
            <a:r>
              <a:rPr lang="en-GB" dirty="0">
                <a:hlinkClick r:id="rId3"/>
              </a:rPr>
              <a:t>www.nice.org.uk</a:t>
            </a:r>
            <a:r>
              <a:rPr lang="en-GB" dirty="0"/>
              <a:t>, </a:t>
            </a:r>
            <a:r>
              <a:rPr lang="en-GB" dirty="0">
                <a:hlinkClick r:id="rId4"/>
              </a:rPr>
              <a:t>www.bacpr.com</a:t>
            </a:r>
            <a:r>
              <a:rPr lang="en-GB" dirty="0"/>
              <a:t>, </a:t>
            </a:r>
            <a:r>
              <a:rPr lang="en-GB" dirty="0">
                <a:hlinkClick r:id="rId5"/>
              </a:rPr>
              <a:t>www.diabetes.org.uk</a:t>
            </a:r>
            <a:r>
              <a:rPr lang="en-GB" dirty="0"/>
              <a:t> , </a:t>
            </a:r>
            <a:r>
              <a:rPr lang="en-GB" dirty="0">
                <a:hlinkClick r:id="rId6"/>
              </a:rPr>
              <a:t>www.stroke.org.uk</a:t>
            </a:r>
            <a:endParaRPr lang="en-GB" dirty="0"/>
          </a:p>
          <a:p>
            <a:r>
              <a:rPr lang="en-GB" dirty="0"/>
              <a:t>BHF leaflets, magazines…</a:t>
            </a:r>
          </a:p>
          <a:p>
            <a:r>
              <a:rPr lang="en-GB" dirty="0"/>
              <a:t>Cardiac Diseases/Tests/Treatments/Medicines….</a:t>
            </a:r>
          </a:p>
        </p:txBody>
      </p:sp>
      <p:pic>
        <p:nvPicPr>
          <p:cNvPr id="1033" name="Picture 9" descr="C:\Users\bandhoos\AppData\Local\Microsoft\Windows\INetCache\IE\NB90PCMI\nurse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84784"/>
            <a:ext cx="2232249" cy="153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5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en-GB" dirty="0"/>
              <a:t>   </a:t>
            </a:r>
          </a:p>
          <a:p>
            <a:pPr marL="0" indent="0" algn="ctr">
              <a:buNone/>
            </a:pPr>
            <a:r>
              <a:rPr lang="en-GB" sz="2400" b="1" dirty="0"/>
              <a:t>Cardiac Rehabilitation Department Newham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</a:rPr>
              <a:t>The Centre</a:t>
            </a:r>
          </a:p>
          <a:p>
            <a:pPr marL="0" indent="0" algn="ctr">
              <a:buNone/>
            </a:pPr>
            <a:r>
              <a:rPr lang="en-GB" dirty="0"/>
              <a:t>   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Church Road, Manor Park, London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</a:rPr>
              <a:t>E12 6AQ</a:t>
            </a:r>
          </a:p>
          <a:p>
            <a:pPr marL="0" indent="0" algn="ctr">
              <a:buNone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02079094950</a:t>
            </a:r>
          </a:p>
          <a:p>
            <a:pPr marL="0" indent="0" algn="ctr">
              <a:buNone/>
            </a:pPr>
            <a:r>
              <a:rPr lang="en-GB" dirty="0"/>
              <a:t>Monday to Friday : 08.30 to 16.30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Cardiacrehab.team@nhs.net</a:t>
            </a:r>
          </a:p>
        </p:txBody>
      </p:sp>
      <p:pic>
        <p:nvPicPr>
          <p:cNvPr id="1026" name="Picture 2" descr="C:\Users\bandhoos\AppData\Local\Microsoft\Windows\INetCache\IE\7OV1WETE\turbo-heart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03" b="95897" l="3448" r="948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301208"/>
            <a:ext cx="962038" cy="8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bandhoos\AppData\Local\Microsoft\Windows\INetCache\IE\7OV1WETE\turbo-heart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03" b="95897" l="3448" r="948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01208"/>
            <a:ext cx="962038" cy="8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367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203</TotalTime>
  <Words>387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Book Antiqua</vt:lpstr>
      <vt:lpstr>Castellar</vt:lpstr>
      <vt:lpstr>Georgia</vt:lpstr>
      <vt:lpstr>Wingdings</vt:lpstr>
      <vt:lpstr>Wingdings 2</vt:lpstr>
      <vt:lpstr>Civic</vt:lpstr>
      <vt:lpstr>Newham Cardiac Rehab Service </vt:lpstr>
      <vt:lpstr>Who do we see</vt:lpstr>
      <vt:lpstr>What do we do </vt:lpstr>
      <vt:lpstr>Secondary Prevention</vt:lpstr>
      <vt:lpstr>Home visit </vt:lpstr>
      <vt:lpstr>Classes</vt:lpstr>
      <vt:lpstr>Ongoing care</vt:lpstr>
      <vt:lpstr>Our Students</vt:lpstr>
      <vt:lpstr>Contact Details</vt:lpstr>
      <vt:lpstr>Good Luck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Newham Cardiac Rehab Service</dc:title>
  <dc:creator>Kitto Tracy - Cardiac Rehab Co-Ordinator</dc:creator>
  <cp:lastModifiedBy>Bandhoo Swallay</cp:lastModifiedBy>
  <cp:revision>68</cp:revision>
  <dcterms:created xsi:type="dcterms:W3CDTF">2019-08-16T13:50:58Z</dcterms:created>
  <dcterms:modified xsi:type="dcterms:W3CDTF">2023-10-16T11:44:08Z</dcterms:modified>
</cp:coreProperties>
</file>