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57" r:id="rId6"/>
    <p:sldId id="260" r:id="rId7"/>
    <p:sldId id="334" r:id="rId8"/>
    <p:sldId id="335" r:id="rId9"/>
    <p:sldId id="268"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4ED98-E3D6-4A91-BC20-B0CC11B9CF08}" v="52" dt="2023-12-01T12:05:52.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6707-E605-AD35-5191-A8CD311679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34C7AD-DDEC-373C-16D3-7F904F2870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266EAB-F9A8-D721-6A54-5CB4ABD47FFC}"/>
              </a:ext>
            </a:extLst>
          </p:cNvPr>
          <p:cNvSpPr>
            <a:spLocks noGrp="1"/>
          </p:cNvSpPr>
          <p:nvPr>
            <p:ph type="dt" sz="half" idx="10"/>
          </p:nvPr>
        </p:nvSpPr>
        <p:spPr/>
        <p:txBody>
          <a:bodyPr/>
          <a:lstStyle/>
          <a:p>
            <a:fld id="{B7476581-A975-4167-9D5C-CABEA4E423E7}" type="datetimeFigureOut">
              <a:rPr lang="en-GB" smtClean="0"/>
              <a:t>30/11/2023</a:t>
            </a:fld>
            <a:endParaRPr lang="en-GB"/>
          </a:p>
        </p:txBody>
      </p:sp>
      <p:sp>
        <p:nvSpPr>
          <p:cNvPr id="5" name="Footer Placeholder 4">
            <a:extLst>
              <a:ext uri="{FF2B5EF4-FFF2-40B4-BE49-F238E27FC236}">
                <a16:creationId xmlns:a16="http://schemas.microsoft.com/office/drawing/2014/main" id="{A7CFC422-0EEC-7E11-F564-BD255CAC8B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29C460-F0D8-4434-1145-6BD3DA3A6B74}"/>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4249982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CCECF-3986-25BC-527A-899F079C16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543738-C667-BBC2-56C7-EE2D9B3C37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976A55-9AB7-F41C-3C28-4C112B91A831}"/>
              </a:ext>
            </a:extLst>
          </p:cNvPr>
          <p:cNvSpPr>
            <a:spLocks noGrp="1"/>
          </p:cNvSpPr>
          <p:nvPr>
            <p:ph type="dt" sz="half" idx="10"/>
          </p:nvPr>
        </p:nvSpPr>
        <p:spPr/>
        <p:txBody>
          <a:bodyPr/>
          <a:lstStyle/>
          <a:p>
            <a:fld id="{B7476581-A975-4167-9D5C-CABEA4E423E7}" type="datetimeFigureOut">
              <a:rPr lang="en-GB" smtClean="0"/>
              <a:t>30/11/2023</a:t>
            </a:fld>
            <a:endParaRPr lang="en-GB"/>
          </a:p>
        </p:txBody>
      </p:sp>
      <p:sp>
        <p:nvSpPr>
          <p:cNvPr id="5" name="Footer Placeholder 4">
            <a:extLst>
              <a:ext uri="{FF2B5EF4-FFF2-40B4-BE49-F238E27FC236}">
                <a16:creationId xmlns:a16="http://schemas.microsoft.com/office/drawing/2014/main" id="{54CFA68B-7BB0-4CD3-B4D9-484BBC734C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BDFD27-3FB3-826D-4FC5-CEFBA8A6BD2B}"/>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136505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4ED44-3EF0-F7E9-5917-A5CBEA61D0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B5DB7F-FF95-AD45-DE6A-9A132B63FC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E833B0-6E3F-1088-BF3C-7BBA83595E3D}"/>
              </a:ext>
            </a:extLst>
          </p:cNvPr>
          <p:cNvSpPr>
            <a:spLocks noGrp="1"/>
          </p:cNvSpPr>
          <p:nvPr>
            <p:ph type="dt" sz="half" idx="10"/>
          </p:nvPr>
        </p:nvSpPr>
        <p:spPr/>
        <p:txBody>
          <a:bodyPr/>
          <a:lstStyle/>
          <a:p>
            <a:fld id="{B7476581-A975-4167-9D5C-CABEA4E423E7}" type="datetimeFigureOut">
              <a:rPr lang="en-GB" smtClean="0"/>
              <a:t>30/11/2023</a:t>
            </a:fld>
            <a:endParaRPr lang="en-GB"/>
          </a:p>
        </p:txBody>
      </p:sp>
      <p:sp>
        <p:nvSpPr>
          <p:cNvPr id="5" name="Footer Placeholder 4">
            <a:extLst>
              <a:ext uri="{FF2B5EF4-FFF2-40B4-BE49-F238E27FC236}">
                <a16:creationId xmlns:a16="http://schemas.microsoft.com/office/drawing/2014/main" id="{CA5E53BD-5A71-67D1-F941-C923E8263C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B9980D-34BE-AC2A-E161-CBB7D4D0BBEB}"/>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2999469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CDBA-BCB1-1807-91B6-D760777D6B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86E05B-0452-D94C-EF6B-F919937BC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45DA99-C78D-46A3-FC6B-3A305506687E}"/>
              </a:ext>
            </a:extLst>
          </p:cNvPr>
          <p:cNvSpPr>
            <a:spLocks noGrp="1"/>
          </p:cNvSpPr>
          <p:nvPr>
            <p:ph type="dt" sz="half" idx="10"/>
          </p:nvPr>
        </p:nvSpPr>
        <p:spPr/>
        <p:txBody>
          <a:bodyPr/>
          <a:lstStyle/>
          <a:p>
            <a:fld id="{B7476581-A975-4167-9D5C-CABEA4E423E7}" type="datetimeFigureOut">
              <a:rPr lang="en-GB" smtClean="0"/>
              <a:t>30/11/2023</a:t>
            </a:fld>
            <a:endParaRPr lang="en-GB"/>
          </a:p>
        </p:txBody>
      </p:sp>
      <p:sp>
        <p:nvSpPr>
          <p:cNvPr id="5" name="Footer Placeholder 4">
            <a:extLst>
              <a:ext uri="{FF2B5EF4-FFF2-40B4-BE49-F238E27FC236}">
                <a16:creationId xmlns:a16="http://schemas.microsoft.com/office/drawing/2014/main" id="{03277B2C-E63F-3B09-F7EB-D80A7981EE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FCBF8-9218-DAA9-81FF-F04A213B4029}"/>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76693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9DC3-5513-DF29-806B-E1368FD0C7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C496AC-D6AC-CE80-1155-B83CB5B1D2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CD4892-990E-85AD-EF3F-117C1B84B3F1}"/>
              </a:ext>
            </a:extLst>
          </p:cNvPr>
          <p:cNvSpPr>
            <a:spLocks noGrp="1"/>
          </p:cNvSpPr>
          <p:nvPr>
            <p:ph type="dt" sz="half" idx="10"/>
          </p:nvPr>
        </p:nvSpPr>
        <p:spPr/>
        <p:txBody>
          <a:bodyPr/>
          <a:lstStyle/>
          <a:p>
            <a:fld id="{B7476581-A975-4167-9D5C-CABEA4E423E7}" type="datetimeFigureOut">
              <a:rPr lang="en-GB" smtClean="0"/>
              <a:t>30/11/2023</a:t>
            </a:fld>
            <a:endParaRPr lang="en-GB"/>
          </a:p>
        </p:txBody>
      </p:sp>
      <p:sp>
        <p:nvSpPr>
          <p:cNvPr id="5" name="Footer Placeholder 4">
            <a:extLst>
              <a:ext uri="{FF2B5EF4-FFF2-40B4-BE49-F238E27FC236}">
                <a16:creationId xmlns:a16="http://schemas.microsoft.com/office/drawing/2014/main" id="{3D847846-A277-7CC8-81A7-AF7A1AD6B0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0DCB7C-18FD-0686-504B-DBC64C844382}"/>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2780257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A6B8-E632-B3A3-6E10-2FDB8383DE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43053F-A5EB-DB5C-9427-8A0617EE22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521F4A-9F94-0E4C-2FCB-7009D8BF1F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9836D4-765D-899D-326A-E6BDB32861FA}"/>
              </a:ext>
            </a:extLst>
          </p:cNvPr>
          <p:cNvSpPr>
            <a:spLocks noGrp="1"/>
          </p:cNvSpPr>
          <p:nvPr>
            <p:ph type="dt" sz="half" idx="10"/>
          </p:nvPr>
        </p:nvSpPr>
        <p:spPr/>
        <p:txBody>
          <a:bodyPr/>
          <a:lstStyle/>
          <a:p>
            <a:fld id="{B7476581-A975-4167-9D5C-CABEA4E423E7}" type="datetimeFigureOut">
              <a:rPr lang="en-GB" smtClean="0"/>
              <a:t>30/11/2023</a:t>
            </a:fld>
            <a:endParaRPr lang="en-GB"/>
          </a:p>
        </p:txBody>
      </p:sp>
      <p:sp>
        <p:nvSpPr>
          <p:cNvPr id="6" name="Footer Placeholder 5">
            <a:extLst>
              <a:ext uri="{FF2B5EF4-FFF2-40B4-BE49-F238E27FC236}">
                <a16:creationId xmlns:a16="http://schemas.microsoft.com/office/drawing/2014/main" id="{FB0AFBBC-7A82-0219-8F34-AAFC67529B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A56C5B-A0B4-7EBE-E07F-A93326583ADC}"/>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319459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3766-2EB0-3739-CC29-8DDFB1C7AF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F93500-AEA6-58B0-01D1-DB6B4A690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3A9B39-018D-0FEA-A57C-4629217940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3B2311-A4A6-767B-FEEE-427B275C55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7761C-67E5-0865-3D38-00F806A9E8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B3AEBE-88FF-807C-6753-9CB2729EA12E}"/>
              </a:ext>
            </a:extLst>
          </p:cNvPr>
          <p:cNvSpPr>
            <a:spLocks noGrp="1"/>
          </p:cNvSpPr>
          <p:nvPr>
            <p:ph type="dt" sz="half" idx="10"/>
          </p:nvPr>
        </p:nvSpPr>
        <p:spPr/>
        <p:txBody>
          <a:bodyPr/>
          <a:lstStyle/>
          <a:p>
            <a:fld id="{B7476581-A975-4167-9D5C-CABEA4E423E7}" type="datetimeFigureOut">
              <a:rPr lang="en-GB" smtClean="0"/>
              <a:t>30/11/2023</a:t>
            </a:fld>
            <a:endParaRPr lang="en-GB"/>
          </a:p>
        </p:txBody>
      </p:sp>
      <p:sp>
        <p:nvSpPr>
          <p:cNvPr id="8" name="Footer Placeholder 7">
            <a:extLst>
              <a:ext uri="{FF2B5EF4-FFF2-40B4-BE49-F238E27FC236}">
                <a16:creationId xmlns:a16="http://schemas.microsoft.com/office/drawing/2014/main" id="{CFE2B21F-E550-D184-6C81-647C82457F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AFE959-24B8-F44E-1AB5-9646973BE1F7}"/>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417562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258F-615F-826C-4C5D-B517784717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D0CCAF-E34D-1A1A-4D11-2FDB1218EA3A}"/>
              </a:ext>
            </a:extLst>
          </p:cNvPr>
          <p:cNvSpPr>
            <a:spLocks noGrp="1"/>
          </p:cNvSpPr>
          <p:nvPr>
            <p:ph type="dt" sz="half" idx="10"/>
          </p:nvPr>
        </p:nvSpPr>
        <p:spPr/>
        <p:txBody>
          <a:bodyPr/>
          <a:lstStyle/>
          <a:p>
            <a:fld id="{B7476581-A975-4167-9D5C-CABEA4E423E7}" type="datetimeFigureOut">
              <a:rPr lang="en-GB" smtClean="0"/>
              <a:t>30/11/2023</a:t>
            </a:fld>
            <a:endParaRPr lang="en-GB"/>
          </a:p>
        </p:txBody>
      </p:sp>
      <p:sp>
        <p:nvSpPr>
          <p:cNvPr id="4" name="Footer Placeholder 3">
            <a:extLst>
              <a:ext uri="{FF2B5EF4-FFF2-40B4-BE49-F238E27FC236}">
                <a16:creationId xmlns:a16="http://schemas.microsoft.com/office/drawing/2014/main" id="{CF1AF482-DB77-C2AA-228D-FE34D0DB43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CB663E-70DA-308D-550B-713E971C3F3C}"/>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133881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153B7C-7567-4BB8-57F9-8CF6F03E709B}"/>
              </a:ext>
            </a:extLst>
          </p:cNvPr>
          <p:cNvSpPr>
            <a:spLocks noGrp="1"/>
          </p:cNvSpPr>
          <p:nvPr>
            <p:ph type="dt" sz="half" idx="10"/>
          </p:nvPr>
        </p:nvSpPr>
        <p:spPr/>
        <p:txBody>
          <a:bodyPr/>
          <a:lstStyle/>
          <a:p>
            <a:fld id="{B7476581-A975-4167-9D5C-CABEA4E423E7}" type="datetimeFigureOut">
              <a:rPr lang="en-GB" smtClean="0"/>
              <a:t>30/11/2023</a:t>
            </a:fld>
            <a:endParaRPr lang="en-GB"/>
          </a:p>
        </p:txBody>
      </p:sp>
      <p:sp>
        <p:nvSpPr>
          <p:cNvPr id="3" name="Footer Placeholder 2">
            <a:extLst>
              <a:ext uri="{FF2B5EF4-FFF2-40B4-BE49-F238E27FC236}">
                <a16:creationId xmlns:a16="http://schemas.microsoft.com/office/drawing/2014/main" id="{591F5E96-66B0-449A-0165-F015101BCC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05FE83-F05B-9EF9-87AA-F0C5B1594374}"/>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428130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8706-270D-3E27-7D54-F324C8EDA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362F27-0FF1-6E7D-656F-440E53821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6E0FE1-66FD-CE6B-8236-A855BBEDB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769409-41B7-FC4E-B792-076842580C0B}"/>
              </a:ext>
            </a:extLst>
          </p:cNvPr>
          <p:cNvSpPr>
            <a:spLocks noGrp="1"/>
          </p:cNvSpPr>
          <p:nvPr>
            <p:ph type="dt" sz="half" idx="10"/>
          </p:nvPr>
        </p:nvSpPr>
        <p:spPr/>
        <p:txBody>
          <a:bodyPr/>
          <a:lstStyle/>
          <a:p>
            <a:fld id="{B7476581-A975-4167-9D5C-CABEA4E423E7}" type="datetimeFigureOut">
              <a:rPr lang="en-GB" smtClean="0"/>
              <a:t>30/11/2023</a:t>
            </a:fld>
            <a:endParaRPr lang="en-GB"/>
          </a:p>
        </p:txBody>
      </p:sp>
      <p:sp>
        <p:nvSpPr>
          <p:cNvPr id="6" name="Footer Placeholder 5">
            <a:extLst>
              <a:ext uri="{FF2B5EF4-FFF2-40B4-BE49-F238E27FC236}">
                <a16:creationId xmlns:a16="http://schemas.microsoft.com/office/drawing/2014/main" id="{16DCD3BE-6075-14CF-9321-AC665034C3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F18D6-1701-C23C-5236-26BE008813E6}"/>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214559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7797-2703-0651-12D3-438891FC2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5A16F7-B650-E001-5712-918113E457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A69D06-DEF5-B830-BFD0-8919B5B65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AAFF66-DC63-877C-9AB9-19603368A30C}"/>
              </a:ext>
            </a:extLst>
          </p:cNvPr>
          <p:cNvSpPr>
            <a:spLocks noGrp="1"/>
          </p:cNvSpPr>
          <p:nvPr>
            <p:ph type="dt" sz="half" idx="10"/>
          </p:nvPr>
        </p:nvSpPr>
        <p:spPr/>
        <p:txBody>
          <a:bodyPr/>
          <a:lstStyle/>
          <a:p>
            <a:fld id="{B7476581-A975-4167-9D5C-CABEA4E423E7}" type="datetimeFigureOut">
              <a:rPr lang="en-GB" smtClean="0"/>
              <a:t>30/11/2023</a:t>
            </a:fld>
            <a:endParaRPr lang="en-GB"/>
          </a:p>
        </p:txBody>
      </p:sp>
      <p:sp>
        <p:nvSpPr>
          <p:cNvPr id="6" name="Footer Placeholder 5">
            <a:extLst>
              <a:ext uri="{FF2B5EF4-FFF2-40B4-BE49-F238E27FC236}">
                <a16:creationId xmlns:a16="http://schemas.microsoft.com/office/drawing/2014/main" id="{402D60C3-A887-8F9C-87AF-D05CC9DB0D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180F7B-426F-A7A6-9C7E-FE25818A8851}"/>
              </a:ext>
            </a:extLst>
          </p:cNvPr>
          <p:cNvSpPr>
            <a:spLocks noGrp="1"/>
          </p:cNvSpPr>
          <p:nvPr>
            <p:ph type="sldNum" sz="quarter" idx="12"/>
          </p:nvPr>
        </p:nvSpPr>
        <p:spPr/>
        <p:txBody>
          <a:bodyPr/>
          <a:lstStyle/>
          <a:p>
            <a:fld id="{EB62FDDD-9C96-42FB-A461-E217FC501F0A}" type="slidenum">
              <a:rPr lang="en-GB" smtClean="0"/>
              <a:t>‹#›</a:t>
            </a:fld>
            <a:endParaRPr lang="en-GB"/>
          </a:p>
        </p:txBody>
      </p:sp>
    </p:spTree>
    <p:extLst>
      <p:ext uri="{BB962C8B-B14F-4D97-AF65-F5344CB8AC3E}">
        <p14:creationId xmlns:p14="http://schemas.microsoft.com/office/powerpoint/2010/main" val="1054481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282BA4-3477-54DB-AD72-C9AA3AB8C6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79F31A-8316-6DBE-5C04-3834F71D42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AE9F78-D5D8-FA1C-63A6-56D5511D8F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76581-A975-4167-9D5C-CABEA4E423E7}" type="datetimeFigureOut">
              <a:rPr lang="en-GB" smtClean="0"/>
              <a:t>30/11/2023</a:t>
            </a:fld>
            <a:endParaRPr lang="en-GB"/>
          </a:p>
        </p:txBody>
      </p:sp>
      <p:sp>
        <p:nvSpPr>
          <p:cNvPr id="5" name="Footer Placeholder 4">
            <a:extLst>
              <a:ext uri="{FF2B5EF4-FFF2-40B4-BE49-F238E27FC236}">
                <a16:creationId xmlns:a16="http://schemas.microsoft.com/office/drawing/2014/main" id="{91384062-47A7-1FD5-CAD5-3C7D4B4FCF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F98CF41-1E2B-563C-11A6-2DC1C00AC8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2FDDD-9C96-42FB-A461-E217FC501F0A}" type="slidenum">
              <a:rPr lang="en-GB" smtClean="0"/>
              <a:t>‹#›</a:t>
            </a:fld>
            <a:endParaRPr lang="en-GB"/>
          </a:p>
        </p:txBody>
      </p:sp>
    </p:spTree>
    <p:extLst>
      <p:ext uri="{BB962C8B-B14F-4D97-AF65-F5344CB8AC3E}">
        <p14:creationId xmlns:p14="http://schemas.microsoft.com/office/powerpoint/2010/main" val="1781285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961" y="2438400"/>
            <a:ext cx="9144000" cy="1793320"/>
          </a:xfrm>
        </p:spPr>
        <p:txBody>
          <a:bodyPr>
            <a:noAutofit/>
          </a:bodyPr>
          <a:lstStyle/>
          <a:p>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br>
              <a:rPr kumimoji="0" lang="en-GB" sz="6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GB" sz="48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National Waiting Times Standard</a:t>
            </a:r>
            <a:br>
              <a:rPr lang="en-GB" sz="4800" b="1" dirty="0">
                <a:solidFill>
                  <a:schemeClr val="accent1"/>
                </a:solidFill>
                <a:latin typeface="Arial" panose="020B0604020202020204" pitchFamily="34" charset="0"/>
                <a:cs typeface="Arial" panose="020B0604020202020204" pitchFamily="34" charset="0"/>
              </a:rPr>
            </a:br>
            <a:r>
              <a:rPr lang="en-GB" sz="4800" b="1" dirty="0">
                <a:solidFill>
                  <a:schemeClr val="accent1"/>
                </a:solidFill>
                <a:latin typeface="Arial" panose="020B0604020202020204" pitchFamily="34" charset="0"/>
                <a:cs typeface="Arial" panose="020B0604020202020204" pitchFamily="34" charset="0"/>
              </a:rPr>
              <a:t> </a:t>
            </a:r>
            <a:br>
              <a:rPr lang="en-GB" sz="4800" b="1" dirty="0">
                <a:solidFill>
                  <a:schemeClr val="accent1"/>
                </a:solidFill>
                <a:latin typeface="Arial" panose="020B0604020202020204" pitchFamily="34" charset="0"/>
                <a:cs typeface="Arial" panose="020B0604020202020204" pitchFamily="34" charset="0"/>
              </a:rPr>
            </a:br>
            <a:r>
              <a:rPr lang="en-GB" sz="1800" b="1" dirty="0">
                <a:solidFill>
                  <a:schemeClr val="accent1"/>
                </a:solidFill>
                <a:latin typeface="Arial" panose="020B0604020202020204" pitchFamily="34" charset="0"/>
                <a:cs typeface="Arial" panose="020B0604020202020204" pitchFamily="34" charset="0"/>
              </a:rPr>
              <a:t>Children and Adolescents Mental Health Services (CAMHS)</a:t>
            </a:r>
            <a:br>
              <a:rPr lang="en-GB" sz="1800" dirty="0">
                <a:solidFill>
                  <a:schemeClr val="accent1"/>
                </a:solidFill>
                <a:latin typeface="Arial" panose="020B0604020202020204" pitchFamily="34" charset="0"/>
                <a:cs typeface="Arial" panose="020B0604020202020204" pitchFamily="34" charset="0"/>
              </a:rPr>
            </a:br>
            <a:endParaRPr lang="en-US" sz="4800" b="1" dirty="0">
              <a:solidFill>
                <a:schemeClr val="accent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duotone>
              <a:schemeClr val="accent1">
                <a:shade val="45000"/>
                <a:satMod val="135000"/>
              </a:schemeClr>
              <a:prstClr val="white"/>
            </a:duotone>
          </a:blip>
          <a:srcRect l="68532" t="33809" r="576" b="31270"/>
          <a:stretch/>
        </p:blipFill>
        <p:spPr>
          <a:xfrm>
            <a:off x="0" y="4534731"/>
            <a:ext cx="12192000" cy="2323269"/>
          </a:xfrm>
          <a:prstGeom prst="rect">
            <a:avLst/>
          </a:prstGeom>
        </p:spPr>
      </p:pic>
      <p:pic>
        <p:nvPicPr>
          <p:cNvPr id="3" name="Picture 2">
            <a:extLst>
              <a:ext uri="{FF2B5EF4-FFF2-40B4-BE49-F238E27FC236}">
                <a16:creationId xmlns:a16="http://schemas.microsoft.com/office/drawing/2014/main" id="{D53CF2A0-94FC-56CE-D580-10062238C563}"/>
              </a:ext>
            </a:extLst>
          </p:cNvPr>
          <p:cNvPicPr>
            <a:picLocks noChangeAspect="1"/>
          </p:cNvPicPr>
          <p:nvPr/>
        </p:nvPicPr>
        <p:blipFill>
          <a:blip r:embed="rId3"/>
          <a:stretch>
            <a:fillRect/>
          </a:stretch>
        </p:blipFill>
        <p:spPr>
          <a:xfrm>
            <a:off x="9574415" y="0"/>
            <a:ext cx="2535382" cy="1484126"/>
          </a:xfrm>
          <a:prstGeom prst="rect">
            <a:avLst/>
          </a:prstGeom>
        </p:spPr>
      </p:pic>
    </p:spTree>
    <p:extLst>
      <p:ext uri="{BB962C8B-B14F-4D97-AF65-F5344CB8AC3E}">
        <p14:creationId xmlns:p14="http://schemas.microsoft.com/office/powerpoint/2010/main" val="325717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3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9253EF1-50C1-CADD-99C4-344CAC8DF71C}"/>
              </a:ext>
            </a:extLst>
          </p:cNvPr>
          <p:cNvSpPr>
            <a:spLocks noGrp="1"/>
          </p:cNvSpPr>
          <p:nvPr>
            <p:ph type="title"/>
          </p:nvPr>
        </p:nvSpPr>
        <p:spPr>
          <a:xfrm>
            <a:off x="686834" y="1153572"/>
            <a:ext cx="3200400" cy="4461163"/>
          </a:xfrm>
        </p:spPr>
        <p:txBody>
          <a:bodyPr>
            <a:normAutofit/>
          </a:bodyPr>
          <a:lstStyle/>
          <a:p>
            <a:r>
              <a:rPr lang="en-GB" sz="3700" b="1">
                <a:solidFill>
                  <a:srgbClr val="FFFFFF"/>
                </a:solidFill>
                <a:latin typeface="Arial" panose="020B0604020202020204" pitchFamily="34" charset="0"/>
                <a:cs typeface="Arial" panose="020B0604020202020204" pitchFamily="34" charset="0"/>
              </a:rPr>
              <a:t>Background</a:t>
            </a:r>
          </a:p>
        </p:txBody>
      </p:sp>
      <p:sp>
        <p:nvSpPr>
          <p:cNvPr id="47"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FE0C626-D727-1EF0-B56D-0CCC85F9EE3F}"/>
              </a:ext>
            </a:extLst>
          </p:cNvPr>
          <p:cNvSpPr>
            <a:spLocks noGrp="1"/>
          </p:cNvSpPr>
          <p:nvPr>
            <p:ph idx="1"/>
          </p:nvPr>
        </p:nvSpPr>
        <p:spPr>
          <a:xfrm>
            <a:off x="4447308" y="591344"/>
            <a:ext cx="6906491" cy="5585619"/>
          </a:xfrm>
        </p:spPr>
        <p:txBody>
          <a:bodyPr anchor="ctr">
            <a:normAutofit/>
          </a:bodyPr>
          <a:lstStyle/>
          <a:p>
            <a:pPr marL="0" indent="0">
              <a:buNone/>
            </a:pPr>
            <a:r>
              <a:rPr lang="en-GB" sz="2200" dirty="0">
                <a:latin typeface="Arial" panose="020B0604020202020204" pitchFamily="34" charset="0"/>
                <a:cs typeface="Arial" panose="020B0604020202020204" pitchFamily="34" charset="0"/>
              </a:rPr>
              <a:t>As a result of the increasing challenges in the mental health of children and young people, the NHS has committed to approaches that can practically deliver four weeks waiting time for access to NHS support. </a:t>
            </a:r>
            <a:r>
              <a:rPr kumimoji="0" lang="en-GB"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Children, young people and their families/carers presenting to community-based mental health services should now start to receive help </a:t>
            </a:r>
            <a:r>
              <a:rPr kumimoji="0" lang="en-GB" sz="2200" b="1" i="0" u="sng" strike="noStrike" kern="1200" cap="none" spc="0" normalizeH="0" baseline="0" noProof="0" dirty="0">
                <a:ln>
                  <a:noFill/>
                </a:ln>
                <a:effectLst/>
                <a:uLnTx/>
                <a:uFillTx/>
                <a:latin typeface="Arial" panose="020B0604020202020204" pitchFamily="34" charset="0"/>
                <a:cs typeface="Arial" panose="020B0604020202020204" pitchFamily="34" charset="0"/>
              </a:rPr>
              <a:t>within four weeks from request for service (referral)</a:t>
            </a:r>
            <a:r>
              <a:rPr kumimoji="0" lang="en-GB" sz="2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GB"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This may involve immediate advice, support or a brief intervention, help to access another more appropriate service, the start of a longer-term intervention or agreement about a patient care plan, or the start of a specialist assessment that may take longer. </a:t>
            </a:r>
          </a:p>
          <a:p>
            <a:pPr marL="0" indent="0">
              <a:buNone/>
            </a:pP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438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7DA53-39A3-7450-2490-DF94D294EEAA}"/>
              </a:ext>
            </a:extLst>
          </p:cNvPr>
          <p:cNvSpPr>
            <a:spLocks noGrp="1"/>
          </p:cNvSpPr>
          <p:nvPr>
            <p:ph type="title"/>
          </p:nvPr>
        </p:nvSpPr>
        <p:spPr>
          <a:xfrm>
            <a:off x="838200" y="365125"/>
            <a:ext cx="10515600" cy="448691"/>
          </a:xfrm>
        </p:spPr>
        <p:txBody>
          <a:bodyPr>
            <a:normAutofit fontScale="90000"/>
          </a:bodyPr>
          <a:lstStyle/>
          <a:p>
            <a:r>
              <a:rPr lang="en-GB" b="1" dirty="0">
                <a:solidFill>
                  <a:schemeClr val="accent1"/>
                </a:solidFill>
                <a:latin typeface="Arial" panose="020B0604020202020204" pitchFamily="34" charset="0"/>
                <a:cs typeface="Arial" panose="020B0604020202020204" pitchFamily="34" charset="0"/>
              </a:rPr>
              <a:t>The Waiting Time Pathway</a:t>
            </a:r>
          </a:p>
        </p:txBody>
      </p:sp>
      <p:pic>
        <p:nvPicPr>
          <p:cNvPr id="7" name="Content Placeholder 6">
            <a:extLst>
              <a:ext uri="{FF2B5EF4-FFF2-40B4-BE49-F238E27FC236}">
                <a16:creationId xmlns:a16="http://schemas.microsoft.com/office/drawing/2014/main" id="{E656A849-FD2C-39D4-9A0D-AB232897A30E}"/>
              </a:ext>
            </a:extLst>
          </p:cNvPr>
          <p:cNvPicPr>
            <a:picLocks noGrp="1" noChangeAspect="1"/>
          </p:cNvPicPr>
          <p:nvPr>
            <p:ph idx="1"/>
          </p:nvPr>
        </p:nvPicPr>
        <p:blipFill>
          <a:blip r:embed="rId2"/>
          <a:stretch>
            <a:fillRect/>
          </a:stretch>
        </p:blipFill>
        <p:spPr>
          <a:xfrm>
            <a:off x="1024128" y="888477"/>
            <a:ext cx="10067544" cy="5691714"/>
          </a:xfrm>
        </p:spPr>
      </p:pic>
    </p:spTree>
    <p:extLst>
      <p:ext uri="{BB962C8B-B14F-4D97-AF65-F5344CB8AC3E}">
        <p14:creationId xmlns:p14="http://schemas.microsoft.com/office/powerpoint/2010/main" val="123081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0584-4EB3-BC86-A21B-4E398FFD1EC3}"/>
              </a:ext>
            </a:extLst>
          </p:cNvPr>
          <p:cNvSpPr>
            <a:spLocks noGrp="1"/>
          </p:cNvSpPr>
          <p:nvPr>
            <p:ph type="title"/>
          </p:nvPr>
        </p:nvSpPr>
        <p:spPr>
          <a:xfrm>
            <a:off x="838200" y="365125"/>
            <a:ext cx="10515600" cy="851027"/>
          </a:xfrm>
        </p:spPr>
        <p:txBody>
          <a:bodyPr>
            <a:normAutofit fontScale="90000"/>
          </a:bodyPr>
          <a:lstStyle/>
          <a:p>
            <a:r>
              <a:rPr kumimoji="0" lang="en-US" sz="4400" b="1" i="0" u="none" strike="noStrike" kern="1200" cap="none" spc="0" normalizeH="0" baseline="0" noProof="0" dirty="0">
                <a:ln>
                  <a:noFill/>
                </a:ln>
                <a:solidFill>
                  <a:srgbClr val="4472C4"/>
                </a:solidFill>
                <a:effectLst/>
                <a:uLnTx/>
                <a:uFillTx/>
                <a:latin typeface="Arial"/>
                <a:ea typeface="+mn-ea"/>
                <a:cs typeface="Calibri"/>
              </a:rPr>
              <a:t>National Standard Change for CAMHS</a:t>
            </a:r>
            <a:br>
              <a:rPr kumimoji="0" lang="en-US" sz="4400" b="0" i="0" u="none" strike="noStrike" kern="1200" cap="none" spc="0" normalizeH="0" baseline="0" noProof="0" dirty="0">
                <a:ln>
                  <a:noFill/>
                </a:ln>
                <a:solidFill>
                  <a:srgbClr val="4472C4"/>
                </a:solidFill>
                <a:effectLst/>
                <a:uLnTx/>
                <a:uFillTx/>
                <a:latin typeface="Arial"/>
                <a:ea typeface="+mn-ea"/>
                <a:cs typeface="Arial"/>
              </a:rPr>
            </a:br>
            <a:endParaRPr lang="en-GB" dirty="0"/>
          </a:p>
        </p:txBody>
      </p:sp>
      <p:graphicFrame>
        <p:nvGraphicFramePr>
          <p:cNvPr id="9" name="Content Placeholder 8">
            <a:extLst>
              <a:ext uri="{FF2B5EF4-FFF2-40B4-BE49-F238E27FC236}">
                <a16:creationId xmlns:a16="http://schemas.microsoft.com/office/drawing/2014/main" id="{7B1EFDDB-4CE3-FFDD-D351-BFB2A3EE65A0}"/>
              </a:ext>
            </a:extLst>
          </p:cNvPr>
          <p:cNvGraphicFramePr>
            <a:graphicFrameLocks noGrp="1"/>
          </p:cNvGraphicFramePr>
          <p:nvPr>
            <p:ph sz="half" idx="1"/>
            <p:extLst>
              <p:ext uri="{D42A27DB-BD31-4B8C-83A1-F6EECF244321}">
                <p14:modId xmlns:p14="http://schemas.microsoft.com/office/powerpoint/2010/main" val="1267948439"/>
              </p:ext>
            </p:extLst>
          </p:nvPr>
        </p:nvGraphicFramePr>
        <p:xfrm>
          <a:off x="719328" y="1589279"/>
          <a:ext cx="4977785" cy="4401738"/>
        </p:xfrm>
        <a:graphic>
          <a:graphicData uri="http://schemas.openxmlformats.org/drawingml/2006/table">
            <a:tbl>
              <a:tblPr/>
              <a:tblGrid>
                <a:gridCol w="974568">
                  <a:extLst>
                    <a:ext uri="{9D8B030D-6E8A-4147-A177-3AD203B41FA5}">
                      <a16:colId xmlns:a16="http://schemas.microsoft.com/office/drawing/2014/main" val="1518064008"/>
                    </a:ext>
                  </a:extLst>
                </a:gridCol>
                <a:gridCol w="4003217">
                  <a:extLst>
                    <a:ext uri="{9D8B030D-6E8A-4147-A177-3AD203B41FA5}">
                      <a16:colId xmlns:a16="http://schemas.microsoft.com/office/drawing/2014/main" val="3848868944"/>
                    </a:ext>
                  </a:extLst>
                </a:gridCol>
              </a:tblGrid>
              <a:tr h="468121">
                <a:tc>
                  <a:txBody>
                    <a:bodyPr/>
                    <a:lstStyle/>
                    <a:p>
                      <a:pPr marL="177800" eaLnBrk="0" hangingPunct="0">
                        <a:lnSpc>
                          <a:spcPts val="1275"/>
                        </a:lnSpc>
                        <a:spcAft>
                          <a:spcPts val="0"/>
                        </a:spcAft>
                      </a:pPr>
                      <a:endParaRPr lang="en-GB"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177800" eaLnBrk="0" hangingPunct="0">
                        <a:lnSpc>
                          <a:spcPts val="1275"/>
                        </a:lnSpc>
                        <a:spcAft>
                          <a:spcPts val="0"/>
                        </a:spcAft>
                      </a:pPr>
                      <a:r>
                        <a:rPr lang="en-GB"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Clock Starts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847725" marR="838835" algn="ctr" eaLnBrk="0" hangingPunct="0">
                        <a:lnSpc>
                          <a:spcPts val="1275"/>
                        </a:lnSpc>
                        <a:spcAft>
                          <a:spcPts val="0"/>
                        </a:spcAft>
                      </a:pPr>
                      <a:endParaRPr lang="en-GB"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847725" marR="838835" algn="ctr" eaLnBrk="0" hangingPunct="0">
                        <a:lnSpc>
                          <a:spcPts val="1275"/>
                        </a:lnSpc>
                        <a:spcAft>
                          <a:spcPts val="0"/>
                        </a:spcAft>
                      </a:pPr>
                      <a:r>
                        <a:rPr lang="en-GB"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Help Starts (clock stop)</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385693713"/>
                  </a:ext>
                </a:extLst>
              </a:tr>
              <a:tr h="3906438">
                <a:tc>
                  <a:txBody>
                    <a:bodyPr/>
                    <a:lstStyle/>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p>
                      <a:pPr eaLnBrk="0" hangingPunct="0">
                        <a:lnSpc>
                          <a:spcPct val="107000"/>
                        </a:lnSpc>
                        <a:spcBef>
                          <a:spcPts val="5"/>
                        </a:spcBef>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Referral received by service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First attended direct or indirect contact where:</a:t>
                      </a:r>
                    </a:p>
                    <a:p>
                      <a:pPr eaLnBrk="0" hangingPunct="0">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171450" marR="158115" lvl="0" indent="-171450" eaLnBrk="0" hangingPunct="0">
                        <a:lnSpc>
                          <a:spcPct val="107000"/>
                        </a:lnSpc>
                        <a:spcAft>
                          <a:spcPts val="0"/>
                        </a:spcAft>
                        <a:buSzPts val="1000"/>
                        <a:buFont typeface="Arial" panose="020B0604020202020204" pitchFamily="34" charset="0"/>
                        <a:buChar char="•"/>
                        <a:tabLst>
                          <a:tab pos="4622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 intervention code detailing the nature of the contact for:</a:t>
                      </a:r>
                    </a:p>
                    <a:p>
                      <a:pPr marL="628650" lvl="1" indent="-171450" eaLnBrk="0" hangingPunct="0">
                        <a:lnSpc>
                          <a:spcPct val="107000"/>
                        </a:lnSpc>
                        <a:spcAft>
                          <a:spcPts val="0"/>
                        </a:spcAft>
                        <a:buSzPts val="1000"/>
                        <a:buFont typeface="Arial" panose="020B0604020202020204" pitchFamily="34" charset="0"/>
                        <a:buChar char="•"/>
                        <a:tabLst>
                          <a:tab pos="9194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advice,</a:t>
                      </a:r>
                    </a:p>
                    <a:p>
                      <a:pPr marL="628650" lvl="1" indent="-171450" algn="l" defTabSz="914400" rtl="0" eaLnBrk="0" latinLnBrk="0" hangingPunct="0">
                        <a:lnSpc>
                          <a:spcPct val="107000"/>
                        </a:lnSpc>
                        <a:spcAft>
                          <a:spcPts val="0"/>
                        </a:spcAft>
                        <a:buSzPts val="1000"/>
                        <a:buFont typeface="Arial" panose="020B0604020202020204" pitchFamily="34" charset="0"/>
                        <a:buChar char="•"/>
                        <a:tabLst>
                          <a:tab pos="9194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signposting,</a:t>
                      </a:r>
                    </a:p>
                    <a:p>
                      <a:pPr marL="628650" marR="97155" lvl="1" indent="-171450" algn="l" defTabSz="914400" rtl="0" eaLnBrk="0" latinLnBrk="0" hangingPunct="0">
                        <a:lnSpc>
                          <a:spcPct val="107000"/>
                        </a:lnSpc>
                        <a:spcAft>
                          <a:spcPts val="0"/>
                        </a:spcAft>
                        <a:buSzPts val="1000"/>
                        <a:buFont typeface="Arial" panose="020B0604020202020204" pitchFamily="34" charset="0"/>
                        <a:buChar char="•"/>
                        <a:tabLst>
                          <a:tab pos="9194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formulation or care plan (plan of care) developed and agreed with the service user, or</a:t>
                      </a:r>
                    </a:p>
                    <a:p>
                      <a:pPr marL="628650" lvl="1" indent="-171450" algn="l" defTabSz="914400" rtl="0" eaLnBrk="0" latinLnBrk="0" hangingPunct="0">
                        <a:lnSpc>
                          <a:spcPct val="107000"/>
                        </a:lnSpc>
                        <a:spcAft>
                          <a:spcPts val="0"/>
                        </a:spcAft>
                        <a:buSzPts val="1000"/>
                        <a:buFont typeface="Arial" panose="020B0604020202020204" pitchFamily="34" charset="0"/>
                        <a:buChar char="•"/>
                        <a:tabLst>
                          <a:tab pos="9194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 intervention</a:t>
                      </a:r>
                    </a:p>
                    <a:p>
                      <a:pPr marL="627063" marR="113030" lvl="2" indent="0" algn="l" defTabSz="914400" rtl="0" eaLnBrk="0" latinLnBrk="0" hangingPunct="0">
                        <a:lnSpc>
                          <a:spcPct val="107000"/>
                        </a:lnSpc>
                        <a:spcBef>
                          <a:spcPts val="25"/>
                        </a:spcBef>
                        <a:spcAft>
                          <a:spcPts val="0"/>
                        </a:spcAft>
                        <a:buSzPts val="1000"/>
                        <a:buFont typeface="Arial" panose="020B0604020202020204" pitchFamily="34" charset="0"/>
                        <a:buNone/>
                        <a:tabLst>
                          <a:tab pos="627063"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is flowed to the Mental Health Services Data Set (MHSDS) via SNOMED5 codes; and </a:t>
                      </a:r>
                    </a:p>
                    <a:p>
                      <a:pPr marL="457200" lvl="1" indent="0" algn="l" defTabSz="914400" rtl="0" eaLnBrk="0" latinLnBrk="0" hangingPunct="0">
                        <a:lnSpc>
                          <a:spcPct val="107000"/>
                        </a:lnSpc>
                        <a:spcBef>
                          <a:spcPts val="5"/>
                        </a:spcBef>
                        <a:spcAft>
                          <a:spcPts val="0"/>
                        </a:spcAft>
                        <a:buSzPts val="1000"/>
                        <a:buFont typeface="Arial" panose="020B0604020202020204" pitchFamily="34" charset="0"/>
                        <a:buNone/>
                        <a:tabLst>
                          <a:tab pos="9194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marL="171450" marR="74930" lvl="0" indent="-171450" algn="l" defTabSz="914400" rtl="0" eaLnBrk="0" latinLnBrk="0" hangingPunct="0">
                        <a:lnSpc>
                          <a:spcPct val="107000"/>
                        </a:lnSpc>
                        <a:spcBef>
                          <a:spcPts val="5"/>
                        </a:spcBef>
                        <a:spcAft>
                          <a:spcPts val="0"/>
                        </a:spcAft>
                        <a:buSzPts val="1000"/>
                        <a:buFont typeface="Arial" panose="020B0604020202020204" pitchFamily="34" charset="0"/>
                        <a:buChar char="•"/>
                        <a:tabLst>
                          <a:tab pos="462280" algn="l"/>
                        </a:tabLst>
                      </a:pPr>
                      <a:r>
                        <a:rPr lang="en-GB"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 outcome and/or experience measure is flowed to the MHSDS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63201"/>
                  </a:ext>
                </a:extLst>
              </a:tr>
            </a:tbl>
          </a:graphicData>
        </a:graphic>
      </p:graphicFrame>
      <p:graphicFrame>
        <p:nvGraphicFramePr>
          <p:cNvPr id="10" name="Table 2">
            <a:extLst>
              <a:ext uri="{FF2B5EF4-FFF2-40B4-BE49-F238E27FC236}">
                <a16:creationId xmlns:a16="http://schemas.microsoft.com/office/drawing/2014/main" id="{8367B7BD-0BD7-06FD-2F6E-9A9E1BBE6ECB}"/>
              </a:ext>
            </a:extLst>
          </p:cNvPr>
          <p:cNvGraphicFramePr>
            <a:graphicFrameLocks noGrp="1"/>
          </p:cNvGraphicFramePr>
          <p:nvPr>
            <p:ph sz="half" idx="2"/>
            <p:extLst>
              <p:ext uri="{D42A27DB-BD31-4B8C-83A1-F6EECF244321}">
                <p14:modId xmlns:p14="http://schemas.microsoft.com/office/powerpoint/2010/main" val="2033454862"/>
              </p:ext>
            </p:extLst>
          </p:nvPr>
        </p:nvGraphicFramePr>
        <p:xfrm>
          <a:off x="6096000" y="1589278"/>
          <a:ext cx="5632704" cy="4401737"/>
        </p:xfrm>
        <a:graphic>
          <a:graphicData uri="http://schemas.openxmlformats.org/drawingml/2006/table">
            <a:tbl>
              <a:tblPr firstRow="1" bandRow="1">
                <a:tableStyleId>{5A111915-BE36-4E01-A7E5-04B1672EAD32}</a:tableStyleId>
              </a:tblPr>
              <a:tblGrid>
                <a:gridCol w="1877568">
                  <a:extLst>
                    <a:ext uri="{9D8B030D-6E8A-4147-A177-3AD203B41FA5}">
                      <a16:colId xmlns:a16="http://schemas.microsoft.com/office/drawing/2014/main" val="432134896"/>
                    </a:ext>
                  </a:extLst>
                </a:gridCol>
                <a:gridCol w="1877568">
                  <a:extLst>
                    <a:ext uri="{9D8B030D-6E8A-4147-A177-3AD203B41FA5}">
                      <a16:colId xmlns:a16="http://schemas.microsoft.com/office/drawing/2014/main" val="1201193980"/>
                    </a:ext>
                  </a:extLst>
                </a:gridCol>
                <a:gridCol w="1877568">
                  <a:extLst>
                    <a:ext uri="{9D8B030D-6E8A-4147-A177-3AD203B41FA5}">
                      <a16:colId xmlns:a16="http://schemas.microsoft.com/office/drawing/2014/main" val="1715722428"/>
                    </a:ext>
                  </a:extLst>
                </a:gridCol>
              </a:tblGrid>
              <a:tr h="13611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Referral Received by Service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(Clock Starts)</a:t>
                      </a:r>
                    </a:p>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Intervention Recorded </a:t>
                      </a:r>
                    </a:p>
                    <a:p>
                      <a:pPr algn="ctr"/>
                      <a:r>
                        <a:rPr lang="en-GB" sz="1400" dirty="0">
                          <a:solidFill>
                            <a:schemeClr val="bg1"/>
                          </a:solidFill>
                          <a:latin typeface="Arial" panose="020B0604020202020204" pitchFamily="34" charset="0"/>
                          <a:cs typeface="Arial" panose="020B0604020202020204" pitchFamily="34" charset="0"/>
                        </a:rPr>
                        <a:t>(Clock Stops)</a:t>
                      </a:r>
                    </a:p>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Outcome Measure Recorded</a:t>
                      </a:r>
                    </a:p>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723124914"/>
                  </a:ext>
                </a:extLst>
              </a:tr>
              <a:tr h="30406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solidFill>
                            <a:prstClr val="black"/>
                          </a:solidFill>
                          <a:latin typeface="Arial" panose="020B0604020202020204" pitchFamily="34" charset="0"/>
                          <a:cs typeface="Arial" panose="020B0604020202020204" pitchFamily="34" charset="0"/>
                        </a:rPr>
                        <a:t>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prstClr val="black"/>
                          </a:solidFill>
                          <a:latin typeface="Arial" panose="020B0604020202020204" pitchFamily="34" charset="0"/>
                          <a:cs typeface="Arial" panose="020B0604020202020204" pitchFamily="34" charset="0"/>
                        </a:rPr>
                        <a:t>Staff to record referral received by service in RiO. </a:t>
                      </a:r>
                      <a:endParaRPr lang="en-GB"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solidFill>
                            <a:prstClr val="black"/>
                          </a:solidFill>
                          <a:latin typeface="Arial" panose="020B0604020202020204" pitchFamily="34" charset="0"/>
                          <a:cs typeface="Arial" panose="020B0604020202020204" pitchFamily="34" charset="0"/>
                        </a:rPr>
                        <a:t>TASK</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Staff to record relevant intended activity used in 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sng" dirty="0">
                          <a:latin typeface="Arial" panose="020B0604020202020204" pitchFamily="34" charset="0"/>
                          <a:cs typeface="Arial" panose="020B0604020202020204" pitchFamily="34" charset="0"/>
                        </a:rPr>
                        <a:t>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Staff to complete the C-GAS outcome scores</a:t>
                      </a:r>
                    </a:p>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9103719"/>
                  </a:ext>
                </a:extLst>
              </a:tr>
            </a:tbl>
          </a:graphicData>
        </a:graphic>
      </p:graphicFrame>
      <p:sp>
        <p:nvSpPr>
          <p:cNvPr id="12" name="TextBox 11">
            <a:extLst>
              <a:ext uri="{FF2B5EF4-FFF2-40B4-BE49-F238E27FC236}">
                <a16:creationId xmlns:a16="http://schemas.microsoft.com/office/drawing/2014/main" id="{706C5E0A-45E6-F7D9-480E-D4DC0FE2483E}"/>
              </a:ext>
            </a:extLst>
          </p:cNvPr>
          <p:cNvSpPr txBox="1"/>
          <p:nvPr/>
        </p:nvSpPr>
        <p:spPr>
          <a:xfrm>
            <a:off x="637032" y="1101066"/>
            <a:ext cx="3980688" cy="369332"/>
          </a:xfrm>
          <a:prstGeom prst="rect">
            <a:avLst/>
          </a:prstGeom>
          <a:noFill/>
        </p:spPr>
        <p:txBody>
          <a:bodyPr wrap="square">
            <a:spAutoFit/>
          </a:bodyPr>
          <a:lstStyle/>
          <a:p>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New metric measurement	</a:t>
            </a:r>
            <a:endParaRPr lang="en-GB" dirty="0"/>
          </a:p>
        </p:txBody>
      </p:sp>
      <p:sp>
        <p:nvSpPr>
          <p:cNvPr id="14" name="TextBox 13">
            <a:extLst>
              <a:ext uri="{FF2B5EF4-FFF2-40B4-BE49-F238E27FC236}">
                <a16:creationId xmlns:a16="http://schemas.microsoft.com/office/drawing/2014/main" id="{9679918C-6F09-4122-3E57-15950A1F4747}"/>
              </a:ext>
            </a:extLst>
          </p:cNvPr>
          <p:cNvSpPr txBox="1"/>
          <p:nvPr/>
        </p:nvSpPr>
        <p:spPr>
          <a:xfrm>
            <a:off x="5894832" y="1101066"/>
            <a:ext cx="6094476" cy="369332"/>
          </a:xfrm>
          <a:prstGeom prst="rect">
            <a:avLst/>
          </a:prstGeom>
          <a:noFill/>
        </p:spPr>
        <p:txBody>
          <a:bodyPr wrap="square">
            <a:spAutoFit/>
          </a:bodyPr>
          <a:lstStyle/>
          <a:p>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Tasks to be completed during an assessment</a:t>
            </a:r>
            <a:endParaRPr lang="en-GB" dirty="0"/>
          </a:p>
        </p:txBody>
      </p:sp>
    </p:spTree>
    <p:extLst>
      <p:ext uri="{BB962C8B-B14F-4D97-AF65-F5344CB8AC3E}">
        <p14:creationId xmlns:p14="http://schemas.microsoft.com/office/powerpoint/2010/main" val="70742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0C39-3ACD-7D71-FA57-70EB58988FCE}"/>
              </a:ext>
            </a:extLst>
          </p:cNvPr>
          <p:cNvSpPr>
            <a:spLocks noGrp="1"/>
          </p:cNvSpPr>
          <p:nvPr>
            <p:ph type="title"/>
          </p:nvPr>
        </p:nvSpPr>
        <p:spPr>
          <a:xfrm>
            <a:off x="838200" y="210312"/>
            <a:ext cx="10515600" cy="356616"/>
          </a:xfrm>
        </p:spPr>
        <p:txBody>
          <a:bodyPr>
            <a:noAutofit/>
          </a:bodyPr>
          <a:lstStyle/>
          <a:p>
            <a:r>
              <a:rPr lang="en-GB" sz="3600" b="1" dirty="0">
                <a:solidFill>
                  <a:schemeClr val="accent1"/>
                </a:solidFill>
                <a:latin typeface="Arial" panose="020B0604020202020204" pitchFamily="34" charset="0"/>
                <a:cs typeface="Arial" panose="020B0604020202020204" pitchFamily="34" charset="0"/>
              </a:rPr>
              <a:t>Clock Stopping List</a:t>
            </a:r>
            <a:endParaRPr lang="en-GB" sz="3600" dirty="0"/>
          </a:p>
        </p:txBody>
      </p:sp>
      <p:sp>
        <p:nvSpPr>
          <p:cNvPr id="3" name="Content Placeholder 2">
            <a:extLst>
              <a:ext uri="{FF2B5EF4-FFF2-40B4-BE49-F238E27FC236}">
                <a16:creationId xmlns:a16="http://schemas.microsoft.com/office/drawing/2014/main" id="{2A9C1B26-304B-3C90-F670-E7CBA7FBDB60}"/>
              </a:ext>
            </a:extLst>
          </p:cNvPr>
          <p:cNvSpPr>
            <a:spLocks noGrp="1"/>
          </p:cNvSpPr>
          <p:nvPr>
            <p:ph idx="1"/>
          </p:nvPr>
        </p:nvSpPr>
        <p:spPr>
          <a:xfrm>
            <a:off x="838200" y="566928"/>
            <a:ext cx="10515600" cy="5458969"/>
          </a:xfrm>
        </p:spPr>
        <p:txBody>
          <a:bodyPr>
            <a:normAutofit/>
          </a:bodyPr>
          <a:lstStyle/>
          <a:p>
            <a:pPr marL="0" indent="0">
              <a:buNone/>
            </a:pPr>
            <a:endParaRPr lang="en-GB" sz="1400" b="1" dirty="0">
              <a:solidFill>
                <a:schemeClr val="accent1"/>
              </a:solidFill>
              <a:latin typeface="Arial" panose="020B0604020202020204" pitchFamily="34" charset="0"/>
              <a:cs typeface="Arial" panose="020B0604020202020204" pitchFamily="34" charset="0"/>
            </a:endParaRPr>
          </a:p>
          <a:p>
            <a:pPr marL="0" indent="0">
              <a:buNone/>
            </a:pPr>
            <a:endParaRPr lang="en-GB" sz="1400" dirty="0"/>
          </a:p>
        </p:txBody>
      </p:sp>
      <p:graphicFrame>
        <p:nvGraphicFramePr>
          <p:cNvPr id="4" name="Table 4">
            <a:extLst>
              <a:ext uri="{FF2B5EF4-FFF2-40B4-BE49-F238E27FC236}">
                <a16:creationId xmlns:a16="http://schemas.microsoft.com/office/drawing/2014/main" id="{B21560B9-235F-47DB-4A05-2F3E9FB0B3D9}"/>
              </a:ext>
            </a:extLst>
          </p:cNvPr>
          <p:cNvGraphicFramePr>
            <a:graphicFrameLocks noGrp="1"/>
          </p:cNvGraphicFramePr>
          <p:nvPr>
            <p:extLst>
              <p:ext uri="{D42A27DB-BD31-4B8C-83A1-F6EECF244321}">
                <p14:modId xmlns:p14="http://schemas.microsoft.com/office/powerpoint/2010/main" val="60303010"/>
              </p:ext>
            </p:extLst>
          </p:nvPr>
        </p:nvGraphicFramePr>
        <p:xfrm>
          <a:off x="1078992" y="1275507"/>
          <a:ext cx="10463784" cy="5408757"/>
        </p:xfrm>
        <a:graphic>
          <a:graphicData uri="http://schemas.openxmlformats.org/drawingml/2006/table">
            <a:tbl>
              <a:tblPr firstRow="1" bandRow="1">
                <a:tableStyleId>{1FECB4D8-DB02-4DC6-A0A2-4F2EBAE1DC90}</a:tableStyleId>
              </a:tblPr>
              <a:tblGrid>
                <a:gridCol w="2212848">
                  <a:extLst>
                    <a:ext uri="{9D8B030D-6E8A-4147-A177-3AD203B41FA5}">
                      <a16:colId xmlns:a16="http://schemas.microsoft.com/office/drawing/2014/main" val="3603103438"/>
                    </a:ext>
                  </a:extLst>
                </a:gridCol>
                <a:gridCol w="2697480">
                  <a:extLst>
                    <a:ext uri="{9D8B030D-6E8A-4147-A177-3AD203B41FA5}">
                      <a16:colId xmlns:a16="http://schemas.microsoft.com/office/drawing/2014/main" val="3978720709"/>
                    </a:ext>
                  </a:extLst>
                </a:gridCol>
                <a:gridCol w="5553456">
                  <a:extLst>
                    <a:ext uri="{9D8B030D-6E8A-4147-A177-3AD203B41FA5}">
                      <a16:colId xmlns:a16="http://schemas.microsoft.com/office/drawing/2014/main" val="3680481682"/>
                    </a:ext>
                  </a:extLst>
                </a:gridCol>
              </a:tblGrid>
              <a:tr h="243756">
                <a:tc>
                  <a:txBody>
                    <a:bodyPr/>
                    <a:lstStyle/>
                    <a:p>
                      <a:pPr algn="ctr"/>
                      <a:r>
                        <a:rPr lang="en-GB" sz="1200" b="1" dirty="0">
                          <a:latin typeface="Arial" panose="020B0604020202020204" pitchFamily="34" charset="0"/>
                          <a:cs typeface="Arial" panose="020B0604020202020204" pitchFamily="34" charset="0"/>
                        </a:rPr>
                        <a:t>SERVICE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b="1" dirty="0">
                          <a:latin typeface="Arial" panose="020B0604020202020204" pitchFamily="34" charset="0"/>
                          <a:cs typeface="Arial" panose="020B0604020202020204" pitchFamily="34" charset="0"/>
                        </a:rPr>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latin typeface="Arial" panose="020B0604020202020204" pitchFamily="34" charset="0"/>
                          <a:cs typeface="Arial" panose="020B0604020202020204" pitchFamily="34" charset="0"/>
                        </a:rPr>
                        <a:t>CAMHS Interventions (new)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248805"/>
                  </a:ext>
                </a:extLst>
              </a:tr>
              <a:tr h="243756">
                <a:tc>
                  <a:txBody>
                    <a:bodyPr/>
                    <a:lstStyle/>
                    <a:p>
                      <a:r>
                        <a:rPr lang="en-GB" sz="100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000" dirty="0">
                          <a:latin typeface="Arial" panose="020B0604020202020204" pitchFamily="34" charset="0"/>
                          <a:cs typeface="Arial" panose="020B0604020202020204" pitchFamily="34" charset="0"/>
                        </a:rPr>
                        <a:t>Cognitive behavioural therapy for eating disorders (regime/therapy)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8097487"/>
                  </a:ext>
                </a:extLst>
              </a:tr>
              <a:tr h="24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00" dirty="0">
                          <a:effectLst/>
                          <a:latin typeface="Arial" panose="020B0604020202020204" pitchFamily="34" charset="0"/>
                          <a:ea typeface="Calibri" panose="020F0502020204030204" pitchFamily="34" charset="0"/>
                          <a:cs typeface="Arial" panose="020B0604020202020204" pitchFamily="34" charset="0"/>
                        </a:rPr>
                        <a:t>Family therapy </a:t>
                      </a:r>
                      <a:r>
                        <a:rPr lang="en-GB" sz="1000" dirty="0">
                          <a:latin typeface="Arial" panose="020B0604020202020204" pitchFamily="34" charset="0"/>
                          <a:cs typeface="Arial" panose="020B0604020202020204" pitchFamily="34" charset="0"/>
                        </a:rPr>
                        <a:t>(regime/therapy)</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72519346"/>
                  </a:ext>
                </a:extLst>
              </a:tr>
              <a:tr h="24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00" dirty="0">
                          <a:effectLst/>
                          <a:latin typeface="Arial" panose="020B0604020202020204" pitchFamily="34" charset="0"/>
                          <a:ea typeface="Calibri" panose="020F0502020204030204" pitchFamily="34" charset="0"/>
                          <a:cs typeface="Arial" panose="020B0604020202020204" pitchFamily="34" charset="0"/>
                        </a:rPr>
                        <a:t>Focal psychodynamic therapy (regime/therapy)</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69138616"/>
                  </a:ext>
                </a:extLst>
              </a:tr>
              <a:tr h="24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CED</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lvl="0" indent="0" algn="l">
                        <a:lnSpc>
                          <a:spcPct val="107000"/>
                        </a:lnSpc>
                        <a:buFont typeface="Symbol" panose="05050102010706020507" pitchFamily="18" charset="2"/>
                        <a:buNone/>
                      </a:pPr>
                      <a:r>
                        <a:rPr lang="en-GB" sz="1000" kern="1200" dirty="0">
                          <a:solidFill>
                            <a:schemeClr val="dk1"/>
                          </a:solidFill>
                          <a:effectLst/>
                          <a:latin typeface="Arial" panose="020B0604020202020204" pitchFamily="34" charset="0"/>
                          <a:ea typeface="+mn-ea"/>
                          <a:cs typeface="Arial" panose="020B0604020202020204" pitchFamily="34" charset="0"/>
                        </a:rPr>
                        <a:t>Interpersonal psychotherapy (regime/therapy)</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73887162"/>
                  </a:ext>
                </a:extLst>
              </a:tr>
              <a:tr h="24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CED</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lvl="0" indent="0" algn="l">
                        <a:lnSpc>
                          <a:spcPct val="107000"/>
                        </a:lnSpc>
                        <a:buFont typeface="Symbol" panose="05050102010706020507" pitchFamily="18" charset="2"/>
                        <a:buNone/>
                      </a:pPr>
                      <a:r>
                        <a:rPr lang="en-GB" sz="1000" dirty="0">
                          <a:effectLst/>
                          <a:latin typeface="Arial" panose="020B0604020202020204" pitchFamily="34" charset="0"/>
                          <a:ea typeface="Calibri" panose="020F0502020204030204" pitchFamily="34" charset="0"/>
                          <a:cs typeface="Arial" panose="020B0604020202020204" pitchFamily="34" charset="0"/>
                        </a:rPr>
                        <a:t>Signposting (procedure)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2849990"/>
                  </a:ext>
                </a:extLst>
              </a:tr>
              <a:tr h="243756">
                <a:tc>
                  <a:txBody>
                    <a:bodyPr/>
                    <a:lstStyle/>
                    <a:p>
                      <a:r>
                        <a:rPr lang="en-GB" sz="1000" dirty="0">
                          <a:latin typeface="Arial" panose="020B0604020202020204" pitchFamily="34" charset="0"/>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00" dirty="0">
                          <a:latin typeface="Arial" panose="020B0604020202020204" pitchFamily="34" charset="0"/>
                          <a:cs typeface="Arial" panose="020B0604020202020204" pitchFamily="34" charset="0"/>
                        </a:rPr>
                        <a:t>Signposting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00" dirty="0">
                          <a:effectLst/>
                          <a:latin typeface="Arial" panose="020B0604020202020204" pitchFamily="34" charset="0"/>
                          <a:ea typeface="Calibri" panose="020F0502020204030204" pitchFamily="34" charset="0"/>
                          <a:cs typeface="Arial" panose="020B0604020202020204" pitchFamily="34" charset="0"/>
                        </a:rPr>
                        <a:t>Mental health advice and support intervention (regime/therapy)</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06457844"/>
                  </a:ext>
                </a:extLst>
              </a:tr>
              <a:tr h="24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00" dirty="0">
                          <a:latin typeface="Arial" panose="020B0604020202020204" pitchFamily="34" charset="0"/>
                          <a:cs typeface="Arial" panose="020B0604020202020204" pitchFamily="34" charset="0"/>
                        </a:rPr>
                        <a:t>Advice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00" dirty="0">
                          <a:effectLst/>
                          <a:latin typeface="Arial" panose="020B0604020202020204" pitchFamily="34" charset="0"/>
                          <a:ea typeface="Calibri" panose="020F0502020204030204" pitchFamily="34" charset="0"/>
                          <a:cs typeface="Arial" panose="020B0604020202020204" pitchFamily="34" charset="0"/>
                        </a:rPr>
                        <a:t>Assessment of needs (procedure)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60923297"/>
                  </a:ext>
                </a:extLst>
              </a:tr>
              <a:tr h="24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00" dirty="0">
                          <a:latin typeface="Arial" panose="020B0604020202020204" pitchFamily="34" charset="0"/>
                          <a:cs typeface="Arial" panose="020B0604020202020204" pitchFamily="34" charset="0"/>
                        </a:rPr>
                        <a:t>Formulation or care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buFont typeface="Symbol" panose="05050102010706020507" pitchFamily="18" charset="2"/>
                        <a:buNone/>
                      </a:pPr>
                      <a:r>
                        <a:rPr lang="en-GB" sz="1000" dirty="0">
                          <a:effectLst/>
                          <a:latin typeface="Arial" panose="020B0604020202020204" pitchFamily="34" charset="0"/>
                          <a:ea typeface="Calibri" panose="020F0502020204030204" pitchFamily="34" charset="0"/>
                          <a:cs typeface="Arial" panose="020B0604020202020204" pitchFamily="34" charset="0"/>
                        </a:rPr>
                        <a:t>Assessment of physical health (procedure)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64472603"/>
                  </a:ext>
                </a:extLst>
              </a:tr>
              <a:tr h="24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Formulation or care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00" dirty="0">
                          <a:effectLst/>
                          <a:latin typeface="Arial" panose="020B0604020202020204" pitchFamily="34" charset="0"/>
                          <a:ea typeface="Calibri" panose="020F0502020204030204" pitchFamily="34" charset="0"/>
                          <a:cs typeface="Arial" panose="020B0604020202020204" pitchFamily="34" charset="0"/>
                        </a:rPr>
                        <a:t>Diagnostic assessment (procedure)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20877448"/>
                  </a:ext>
                </a:extLst>
              </a:tr>
              <a:tr h="24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Formulation or care plan</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00" dirty="0">
                          <a:effectLst/>
                          <a:latin typeface="Arial" panose="020B0604020202020204" pitchFamily="34" charset="0"/>
                          <a:ea typeface="Calibri" panose="020F0502020204030204" pitchFamily="34" charset="0"/>
                          <a:cs typeface="Arial" panose="020B0604020202020204" pitchFamily="34" charset="0"/>
                        </a:rPr>
                        <a:t>Emergency mental health assessment (procedure)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10615499"/>
                  </a:ext>
                </a:extLst>
              </a:tr>
              <a:tr h="339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Formulation or care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00" dirty="0">
                          <a:effectLst/>
                          <a:latin typeface="Arial" panose="020B0604020202020204" pitchFamily="34" charset="0"/>
                          <a:ea typeface="Calibri" panose="020F0502020204030204" pitchFamily="34" charset="0"/>
                          <a:cs typeface="Times New Roman" panose="02020603050405020304" pitchFamily="18" charset="0"/>
                        </a:rPr>
                        <a:t>Initial child and adolescent mental health service assessment (procedure)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6778971"/>
                  </a:ext>
                </a:extLst>
              </a:tr>
              <a:tr h="24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Formulation or care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00" dirty="0">
                          <a:effectLst/>
                          <a:latin typeface="Arial" panose="020B0604020202020204" pitchFamily="34" charset="0"/>
                          <a:ea typeface="Calibri" panose="020F0502020204030204" pitchFamily="34" charset="0"/>
                          <a:cs typeface="Times New Roman" panose="02020603050405020304" pitchFamily="18" charset="0"/>
                        </a:rPr>
                        <a:t>Consultation (procedure)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52578156"/>
                  </a:ext>
                </a:extLst>
              </a:tr>
              <a:tr h="24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00" dirty="0">
                          <a:latin typeface="Arial" panose="020B0604020202020204" pitchFamily="34" charset="0"/>
                          <a:cs typeface="Arial" panose="020B0604020202020204" pitchFamily="34" charset="0"/>
                        </a:rPr>
                        <a:t>Intervention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00" dirty="0">
                          <a:effectLst/>
                          <a:latin typeface="Arial" panose="020B0604020202020204" pitchFamily="34" charset="0"/>
                          <a:ea typeface="Calibri" panose="020F0502020204030204" pitchFamily="34" charset="0"/>
                          <a:cs typeface="Times New Roman" panose="02020603050405020304" pitchFamily="18" charset="0"/>
                        </a:rPr>
                        <a:t>Consultation for treatment (procedure)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69994543"/>
                  </a:ext>
                </a:extLst>
              </a:tr>
              <a:tr h="24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00" dirty="0">
                          <a:effectLst/>
                          <a:latin typeface="Arial" panose="020B0604020202020204" pitchFamily="34" charset="0"/>
                          <a:ea typeface="Calibri" panose="020F0502020204030204" pitchFamily="34" charset="0"/>
                          <a:cs typeface="Times New Roman" panose="02020603050405020304" pitchFamily="18" charset="0"/>
                        </a:rPr>
                        <a:t>Crisis intervention (regime/therapy)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66301955"/>
                  </a:ext>
                </a:extLst>
              </a:tr>
              <a:tr h="24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00" dirty="0">
                          <a:latin typeface="Arial" panose="020B0604020202020204" pitchFamily="34" charset="0"/>
                          <a:cs typeface="Arial" panose="020B0604020202020204" pitchFamily="34" charset="0"/>
                        </a:rPr>
                        <a:t>Mental health care and treatment 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22869351"/>
                  </a:ext>
                </a:extLst>
              </a:tr>
              <a:tr h="24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00" kern="1200" dirty="0">
                          <a:solidFill>
                            <a:schemeClr val="dk1"/>
                          </a:solidFill>
                          <a:effectLst/>
                          <a:latin typeface="Arial" panose="020B0604020202020204" pitchFamily="34" charset="0"/>
                          <a:ea typeface="+mn-ea"/>
                          <a:cs typeface="Arial" panose="020B0604020202020204" pitchFamily="34" charset="0"/>
                        </a:rPr>
                        <a:t>Mental health caregiver support (regime/therapy)</a:t>
                      </a:r>
                      <a:endParaRPr lang="en-GB"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41350037"/>
                  </a:ext>
                </a:extLst>
              </a:tr>
              <a:tr h="24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CAMHS &amp; MHST</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00" kern="1200" dirty="0">
                          <a:solidFill>
                            <a:schemeClr val="dk1"/>
                          </a:solidFill>
                          <a:effectLst/>
                          <a:latin typeface="Arial" panose="020B0604020202020204" pitchFamily="34" charset="0"/>
                          <a:ea typeface="+mn-ea"/>
                          <a:cs typeface="Arial" panose="020B0604020202020204" pitchFamily="34" charset="0"/>
                        </a:rPr>
                        <a:t>Mental health support groups- staff facilitated (procedure)</a:t>
                      </a:r>
                      <a:endParaRPr lang="en-GB"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50880782"/>
                  </a:ext>
                </a:extLst>
              </a:tr>
              <a:tr h="24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000" dirty="0">
                          <a:latin typeface="Arial" panose="020B0604020202020204" pitchFamily="34" charset="0"/>
                          <a:cs typeface="Arial" panose="020B0604020202020204" pitchFamily="34" charset="0"/>
                        </a:rPr>
                        <a:t>Mental health treatment (regime/therapy)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40313844"/>
                  </a:ext>
                </a:extLst>
              </a:tr>
              <a:tr h="24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CORE CAMHS &amp; MHST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00" dirty="0">
                          <a:effectLst/>
                          <a:latin typeface="Arial" panose="020B0604020202020204" pitchFamily="34" charset="0"/>
                          <a:ea typeface="Calibri" panose="020F0502020204030204" pitchFamily="34" charset="0"/>
                          <a:cs typeface="Times New Roman" panose="02020603050405020304" pitchFamily="18" charset="0"/>
                        </a:rPr>
                        <a:t>Team meeting (procedure)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85599336"/>
                  </a:ext>
                </a:extLst>
              </a:tr>
              <a:tr h="406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CORE CAMHS &amp; MHST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Intervention </a:t>
                      </a:r>
                      <a:endParaRPr lang="en-GB"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l">
                        <a:lnSpc>
                          <a:spcPct val="107000"/>
                        </a:lnSpc>
                        <a:spcAft>
                          <a:spcPts val="800"/>
                        </a:spcAft>
                        <a:buFont typeface="Symbol" panose="05050102010706020507" pitchFamily="18" charset="2"/>
                        <a:buNone/>
                      </a:pPr>
                      <a:r>
                        <a:rPr lang="en-GB" sz="1000" dirty="0">
                          <a:effectLst/>
                          <a:latin typeface="Arial" panose="020B0604020202020204" pitchFamily="34" charset="0"/>
                          <a:ea typeface="Calibri" panose="020F0502020204030204" pitchFamily="34" charset="0"/>
                          <a:cs typeface="Times New Roman" panose="02020603050405020304" pitchFamily="18" charset="0"/>
                        </a:rPr>
                        <a:t>Telephone triage encounter (procedure)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83997142"/>
                  </a:ext>
                </a:extLst>
              </a:tr>
            </a:tbl>
          </a:graphicData>
        </a:graphic>
      </p:graphicFrame>
      <p:graphicFrame>
        <p:nvGraphicFramePr>
          <p:cNvPr id="5" name="Table 5">
            <a:extLst>
              <a:ext uri="{FF2B5EF4-FFF2-40B4-BE49-F238E27FC236}">
                <a16:creationId xmlns:a16="http://schemas.microsoft.com/office/drawing/2014/main" id="{73FC2440-8FD4-2740-941C-4F8366C5E0C9}"/>
              </a:ext>
            </a:extLst>
          </p:cNvPr>
          <p:cNvGraphicFramePr>
            <a:graphicFrameLocks noGrp="1"/>
          </p:cNvGraphicFramePr>
          <p:nvPr>
            <p:extLst>
              <p:ext uri="{D42A27DB-BD31-4B8C-83A1-F6EECF244321}">
                <p14:modId xmlns:p14="http://schemas.microsoft.com/office/powerpoint/2010/main" val="3300587394"/>
              </p:ext>
            </p:extLst>
          </p:nvPr>
        </p:nvGraphicFramePr>
        <p:xfrm>
          <a:off x="7781544" y="256375"/>
          <a:ext cx="3438144" cy="868680"/>
        </p:xfrm>
        <a:graphic>
          <a:graphicData uri="http://schemas.openxmlformats.org/drawingml/2006/table">
            <a:tbl>
              <a:tblPr firstRow="1" bandRow="1">
                <a:tableStyleId>{1FECB4D8-DB02-4DC6-A0A2-4F2EBAE1DC90}</a:tableStyleId>
              </a:tblPr>
              <a:tblGrid>
                <a:gridCol w="1719072">
                  <a:extLst>
                    <a:ext uri="{9D8B030D-6E8A-4147-A177-3AD203B41FA5}">
                      <a16:colId xmlns:a16="http://schemas.microsoft.com/office/drawing/2014/main" val="1680605427"/>
                    </a:ext>
                  </a:extLst>
                </a:gridCol>
                <a:gridCol w="1719072">
                  <a:extLst>
                    <a:ext uri="{9D8B030D-6E8A-4147-A177-3AD203B41FA5}">
                      <a16:colId xmlns:a16="http://schemas.microsoft.com/office/drawing/2014/main" val="646166167"/>
                    </a:ext>
                  </a:extLst>
                </a:gridCol>
              </a:tblGrid>
              <a:tr h="38625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900" dirty="0">
                          <a:latin typeface="Arial" panose="020B0604020202020204" pitchFamily="34" charset="0"/>
                          <a:cs typeface="Arial" panose="020B0604020202020204" pitchFamily="34" charset="0"/>
                        </a:rPr>
                        <a:t>Stops CYP Eating Disorder waiting times clock (direct contact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083636"/>
                  </a:ext>
                </a:extLst>
              </a:tr>
              <a:tr h="28091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900" dirty="0">
                          <a:latin typeface="Arial" panose="020B0604020202020204" pitchFamily="34" charset="0"/>
                          <a:cs typeface="Arial" panose="020B0604020202020204" pitchFamily="34" charset="0"/>
                        </a:rPr>
                        <a:t>Stops Core CAMHS waiting times clock (direct or indirect)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566972"/>
                  </a:ext>
                </a:extLst>
              </a:tr>
            </a:tbl>
          </a:graphicData>
        </a:graphic>
      </p:graphicFrame>
    </p:spTree>
    <p:extLst>
      <p:ext uri="{BB962C8B-B14F-4D97-AF65-F5344CB8AC3E}">
        <p14:creationId xmlns:p14="http://schemas.microsoft.com/office/powerpoint/2010/main" val="108613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17DF-E28E-0463-9687-251F222B54E3}"/>
              </a:ext>
            </a:extLst>
          </p:cNvPr>
          <p:cNvSpPr>
            <a:spLocks noGrp="1"/>
          </p:cNvSpPr>
          <p:nvPr>
            <p:ph type="title"/>
          </p:nvPr>
        </p:nvSpPr>
        <p:spPr>
          <a:xfrm>
            <a:off x="187751" y="379397"/>
            <a:ext cx="10515600" cy="863311"/>
          </a:xfrm>
        </p:spPr>
        <p:txBody>
          <a:bodyPr>
            <a:normAutofit fontScale="90000"/>
          </a:bodyPr>
          <a:lstStyle/>
          <a:p>
            <a:r>
              <a:rPr lang="en-US" sz="4000" b="1" dirty="0">
                <a:solidFill>
                  <a:schemeClr val="accent1"/>
                </a:solidFill>
                <a:latin typeface="Arial"/>
                <a:cs typeface="Calibri Light"/>
              </a:rPr>
              <a:t>How to Record Intended Activities in RiO</a:t>
            </a:r>
            <a:br>
              <a:rPr lang="en-US" sz="2000" b="1" dirty="0">
                <a:solidFill>
                  <a:schemeClr val="accent1"/>
                </a:solidFill>
                <a:latin typeface="Arial"/>
                <a:cs typeface="Calibri Light"/>
              </a:rPr>
            </a:br>
            <a:br>
              <a:rPr lang="en-US" sz="2000" b="1" dirty="0">
                <a:solidFill>
                  <a:schemeClr val="accent1"/>
                </a:solidFill>
                <a:latin typeface="Arial"/>
                <a:cs typeface="Calibri Light"/>
              </a:rPr>
            </a:br>
            <a:r>
              <a:rPr lang="en-US" sz="1600" b="1" dirty="0">
                <a:solidFill>
                  <a:schemeClr val="accent1"/>
                </a:solidFill>
                <a:latin typeface="Arial"/>
                <a:cs typeface="Calibri Light"/>
              </a:rPr>
              <a:t>When booking or outcoming an appointment, you will be able to log the intended activities used or to be used during the assessment using the “Intended Activities” tab. See arrows in the screenshot below.</a:t>
            </a:r>
            <a:endParaRPr lang="en-US" sz="1600" b="1" dirty="0">
              <a:solidFill>
                <a:schemeClr val="accent1"/>
              </a:solidFill>
              <a:latin typeface="Arial"/>
            </a:endParaRPr>
          </a:p>
        </p:txBody>
      </p:sp>
      <p:sp>
        <p:nvSpPr>
          <p:cNvPr id="3" name="Content Placeholder 2">
            <a:extLst>
              <a:ext uri="{FF2B5EF4-FFF2-40B4-BE49-F238E27FC236}">
                <a16:creationId xmlns:a16="http://schemas.microsoft.com/office/drawing/2014/main" id="{E4F39609-601A-9A25-11A3-08C6070DD5A8}"/>
              </a:ext>
            </a:extLst>
          </p:cNvPr>
          <p:cNvSpPr>
            <a:spLocks noGrp="1"/>
          </p:cNvSpPr>
          <p:nvPr>
            <p:ph idx="1"/>
          </p:nvPr>
        </p:nvSpPr>
        <p:spPr/>
        <p:txBody>
          <a:bodyPr vert="horz" lIns="91440" tIns="45720" rIns="91440" bIns="45720" rtlCol="0" anchor="t">
            <a:normAutofit/>
          </a:bodyPr>
          <a:lstStyle/>
          <a:p>
            <a:pPr marL="0" indent="0" algn="ctr">
              <a:buNone/>
            </a:pPr>
            <a:endParaRPr lang="en-US" dirty="0">
              <a:cs typeface="Calibri" panose="020F0502020204030204"/>
            </a:endParaRPr>
          </a:p>
          <a:p>
            <a:pPr marL="0" indent="0" algn="ctr">
              <a:buNone/>
            </a:pPr>
            <a:endParaRPr lang="en-US" dirty="0">
              <a:cs typeface="Calibri" panose="020F0502020204030204"/>
            </a:endParaRPr>
          </a:p>
        </p:txBody>
      </p:sp>
      <p:pic>
        <p:nvPicPr>
          <p:cNvPr id="5" name="Picture 4">
            <a:extLst>
              <a:ext uri="{FF2B5EF4-FFF2-40B4-BE49-F238E27FC236}">
                <a16:creationId xmlns:a16="http://schemas.microsoft.com/office/drawing/2014/main" id="{E4F0B2AC-18DC-D8DC-EAB0-BA6B3C465312}"/>
              </a:ext>
            </a:extLst>
          </p:cNvPr>
          <p:cNvPicPr>
            <a:picLocks noChangeAspect="1"/>
          </p:cNvPicPr>
          <p:nvPr/>
        </p:nvPicPr>
        <p:blipFill>
          <a:blip r:embed="rId2"/>
          <a:stretch>
            <a:fillRect/>
          </a:stretch>
        </p:blipFill>
        <p:spPr>
          <a:xfrm>
            <a:off x="98425" y="1639875"/>
            <a:ext cx="11995150" cy="5218125"/>
          </a:xfrm>
          <a:prstGeom prst="rect">
            <a:avLst/>
          </a:prstGeom>
        </p:spPr>
      </p:pic>
      <p:sp>
        <p:nvSpPr>
          <p:cNvPr id="4" name="Arrow: Down 3">
            <a:extLst>
              <a:ext uri="{FF2B5EF4-FFF2-40B4-BE49-F238E27FC236}">
                <a16:creationId xmlns:a16="http://schemas.microsoft.com/office/drawing/2014/main" id="{11D5112E-E8F3-E58B-95E1-4729663EF73D}"/>
              </a:ext>
            </a:extLst>
          </p:cNvPr>
          <p:cNvSpPr/>
          <p:nvPr/>
        </p:nvSpPr>
        <p:spPr>
          <a:xfrm rot="1020000">
            <a:off x="1596841" y="2165121"/>
            <a:ext cx="304800" cy="34715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17E70863-3379-2FB1-A798-D807B246BB32}"/>
              </a:ext>
            </a:extLst>
          </p:cNvPr>
          <p:cNvSpPr/>
          <p:nvPr/>
        </p:nvSpPr>
        <p:spPr>
          <a:xfrm>
            <a:off x="1945732" y="3247150"/>
            <a:ext cx="1351670" cy="139800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Click on all relevant activities undertaken</a:t>
            </a:r>
          </a:p>
        </p:txBody>
      </p:sp>
    </p:spTree>
    <p:extLst>
      <p:ext uri="{BB962C8B-B14F-4D97-AF65-F5344CB8AC3E}">
        <p14:creationId xmlns:p14="http://schemas.microsoft.com/office/powerpoint/2010/main" val="289678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2F65-F978-3761-A75B-D513B78BD154}"/>
              </a:ext>
            </a:extLst>
          </p:cNvPr>
          <p:cNvSpPr>
            <a:spLocks noGrp="1"/>
          </p:cNvSpPr>
          <p:nvPr>
            <p:ph type="title"/>
          </p:nvPr>
        </p:nvSpPr>
        <p:spPr/>
        <p:txBody>
          <a:bodyPr/>
          <a:lstStyle/>
          <a:p>
            <a:r>
              <a:rPr lang="en-GB" b="1">
                <a:solidFill>
                  <a:schemeClr val="accent1"/>
                </a:solidFill>
                <a:latin typeface="Arial" panose="020B0604020202020204" pitchFamily="34" charset="0"/>
                <a:cs typeface="Arial" panose="020B0604020202020204" pitchFamily="34" charset="0"/>
              </a:rPr>
              <a:t>Useful Resources &amp; Contacts</a:t>
            </a:r>
          </a:p>
        </p:txBody>
      </p:sp>
      <p:sp>
        <p:nvSpPr>
          <p:cNvPr id="3" name="Content Placeholder 2">
            <a:extLst>
              <a:ext uri="{FF2B5EF4-FFF2-40B4-BE49-F238E27FC236}">
                <a16:creationId xmlns:a16="http://schemas.microsoft.com/office/drawing/2014/main" id="{3E574C38-F6B8-080D-2E5D-B37EFC2C5933}"/>
              </a:ext>
            </a:extLst>
          </p:cNvPr>
          <p:cNvSpPr>
            <a:spLocks noGrp="1"/>
          </p:cNvSpPr>
          <p:nvPr>
            <p:ph idx="1"/>
          </p:nvPr>
        </p:nvSpPr>
        <p:spPr/>
        <p:txBody>
          <a:bodyPr vert="horz" lIns="91440" tIns="45720" rIns="91440" bIns="45720" rtlCol="0" anchor="t">
            <a:normAutofit/>
          </a:bodyPr>
          <a:lstStyle/>
          <a:p>
            <a:r>
              <a:rPr lang="en-GB" dirty="0">
                <a:latin typeface="Arial" panose="020B0604020202020204" pitchFamily="34" charset="0"/>
                <a:cs typeface="Arial" panose="020B0604020202020204" pitchFamily="34" charset="0"/>
              </a:rPr>
              <a:t>Staff are encouraged to actively engage these materials and reach out to their Operational Leads and Local Performance Teams for questions and clarifications.</a:t>
            </a:r>
          </a:p>
          <a:p>
            <a:r>
              <a:rPr lang="en-GB" dirty="0">
                <a:latin typeface="Arial"/>
                <a:cs typeface="Arial"/>
              </a:rPr>
              <a:t>Reporting in Power BI- Reports are being developed in the PowerBI community apps and these will be released on December 23rd, 2023</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906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519BAE8345774E8669FA46DF2DD9E1" ma:contentTypeVersion="19" ma:contentTypeDescription="Create a new document." ma:contentTypeScope="" ma:versionID="fa2263b710239e4f5d7ab157163caa0c">
  <xsd:schema xmlns:xsd="http://www.w3.org/2001/XMLSchema" xmlns:xs="http://www.w3.org/2001/XMLSchema" xmlns:p="http://schemas.microsoft.com/office/2006/metadata/properties" xmlns:ns1="http://schemas.microsoft.com/sharepoint/v3" xmlns:ns2="4d648a74-5c83-46a7-8e4c-7f989ae960a5" xmlns:ns3="6194e418-5875-4308-b033-74eb9c181361" targetNamespace="http://schemas.microsoft.com/office/2006/metadata/properties" ma:root="true" ma:fieldsID="8d3b0e2c279178309cdc8e9ab4488619" ns1:_="" ns2:_="" ns3:_="">
    <xsd:import namespace="http://schemas.microsoft.com/sharepoint/v3"/>
    <xsd:import namespace="4d648a74-5c83-46a7-8e4c-7f989ae960a5"/>
    <xsd:import namespace="6194e418-5875-4308-b033-74eb9c1813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648a74-5c83-46a7-8e4c-7f989ae960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94e418-5875-4308-b033-74eb9c18136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6777f02-5793-47ea-9637-5fc0f7654bd6}" ma:internalName="TaxCatchAll" ma:showField="CatchAllData" ma:web="6194e418-5875-4308-b033-74eb9c1813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4d648a74-5c83-46a7-8e4c-7f989ae960a5">
      <Terms xmlns="http://schemas.microsoft.com/office/infopath/2007/PartnerControls"/>
    </lcf76f155ced4ddcb4097134ff3c332f>
    <_ip_UnifiedCompliancePolicyProperties xmlns="http://schemas.microsoft.com/sharepoint/v3" xsi:nil="true"/>
    <TaxCatchAll xmlns="6194e418-5875-4308-b033-74eb9c18136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8F69EB-090C-4B61-93EC-3E992306DDAF}">
  <ds:schemaRefs>
    <ds:schemaRef ds:uri="4d648a74-5c83-46a7-8e4c-7f989ae960a5"/>
    <ds:schemaRef ds:uri="6194e418-5875-4308-b033-74eb9c1813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700A9E8-18C4-41DA-9D03-7BCF74853584}">
  <ds:schemaRefs>
    <ds:schemaRef ds:uri="4d648a74-5c83-46a7-8e4c-7f989ae960a5"/>
    <ds:schemaRef ds:uri="6194e418-5875-4308-b033-74eb9c1813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A25239D-E093-4778-9AA6-F0FD0FCF7A8E}">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1437</TotalTime>
  <Words>754</Words>
  <Application>Microsoft Office PowerPoint</Application>
  <PresentationFormat>Widescreen</PresentationFormat>
  <Paragraphs>115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Symbol</vt:lpstr>
      <vt:lpstr>Office Theme</vt:lpstr>
      <vt:lpstr>                                                                             National Waiting Times Standard   Children and Adolescents Mental Health Services (CAMHS) </vt:lpstr>
      <vt:lpstr>Background</vt:lpstr>
      <vt:lpstr>The Waiting Time Pathway</vt:lpstr>
      <vt:lpstr>National Standard Change for CAMHS </vt:lpstr>
      <vt:lpstr>Clock Stopping List</vt:lpstr>
      <vt:lpstr>How to Record Intended Activities in RiO  When booking or outcoming an appointment, you will be able to log the intended activities used or to be used during the assessment using the “Intended Activities” tab. See arrows in the screenshot below.</vt:lpstr>
      <vt:lpstr>Useful Resources &amp; Contacts</vt:lpstr>
    </vt:vector>
  </TitlesOfParts>
  <Company>East London NHS Foundation Trust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National Waiting Times Standard Project   Children and Adolescents Mental Health Services (CAMHS) </dc:title>
  <dc:creator>EKUNGOMI, Yinka (EAST LONDON NHS FOUNDATION TRUST)</dc:creator>
  <cp:lastModifiedBy>EKUNGOMI, Yinka (EAST LONDON NHS FOUNDATION TRUST)</cp:lastModifiedBy>
  <cp:revision>5</cp:revision>
  <dcterms:created xsi:type="dcterms:W3CDTF">2023-11-20T14:32:22Z</dcterms:created>
  <dcterms:modified xsi:type="dcterms:W3CDTF">2023-12-01T12:18:08Z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0x0101007B519BAE8345774E8669FA46DF2DD9E1</vt:lpwstr>
  </property>
  <property fmtid="{D5CDD505-2E9C-101B-9397-08002B2CF9AE}" pid="3" name="MediaServiceImageTags">
    <vt:lpwstr/>
  </property>
</Properties>
</file>