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58" r:id="rId5"/>
    <p:sldId id="265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3EC"/>
    <a:srgbClr val="E1CC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9DD9AD-57C8-F817-2FE2-2CD60CFB66FA}" v="1" dt="2024-03-26T15:07:28.2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SH DE LA IGLESIA, Amber (EAST LONDON NHS FOUNDATION TRUST)" userId="S::amber.bakshdelaiglesia1@nhs.net::b2650a99-9385-4d98-8a06-8e7c9d440112" providerId="AD" clId="Web-{3C4756D4-FCE5-0762-4980-BBC09493664C}"/>
    <pc:docChg chg="addSld delSld modSld">
      <pc:chgData name="BAKSH DE LA IGLESIA, Amber (EAST LONDON NHS FOUNDATION TRUST)" userId="S::amber.bakshdelaiglesia1@nhs.net::b2650a99-9385-4d98-8a06-8e7c9d440112" providerId="AD" clId="Web-{3C4756D4-FCE5-0762-4980-BBC09493664C}" dt="2024-03-18T17:46:14.312" v="2752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3C4756D4-FCE5-0762-4980-BBC09493664C}" dt="2024-03-18T17:43:07.260" v="2555" actId="20577"/>
        <pc:sldMkLst>
          <pc:docMk/>
          <pc:sldMk cId="1916856892" sldId="258"/>
        </pc:sldMkLst>
        <pc:spChg chg="mod">
          <ac:chgData name="BAKSH DE LA IGLESIA, Amber (EAST LONDON NHS FOUNDATION TRUST)" userId="S::amber.bakshdelaiglesia1@nhs.net::b2650a99-9385-4d98-8a06-8e7c9d440112" providerId="AD" clId="Web-{3C4756D4-FCE5-0762-4980-BBC09493664C}" dt="2024-03-18T17:42:59.682" v="2545"/>
          <ac:spMkLst>
            <pc:docMk/>
            <pc:sldMk cId="1916856892" sldId="258"/>
            <ac:spMk id="2" creationId="{3A6B937B-A71D-9A18-9D8B-5A604871C249}"/>
          </ac:spMkLst>
        </pc:spChg>
        <pc:spChg chg="mod">
          <ac:chgData name="BAKSH DE LA IGLESIA, Amber (EAST LONDON NHS FOUNDATION TRUST)" userId="S::amber.bakshdelaiglesia1@nhs.net::b2650a99-9385-4d98-8a06-8e7c9d440112" providerId="AD" clId="Web-{3C4756D4-FCE5-0762-4980-BBC09493664C}" dt="2024-03-18T17:43:07.260" v="2555" actId="20577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3C4756D4-FCE5-0762-4980-BBC09493664C}" dt="2024-03-18T17:42:59.682" v="2546"/>
          <ac:spMkLst>
            <pc:docMk/>
            <pc:sldMk cId="1916856892" sldId="258"/>
            <ac:spMk id="17" creationId="{C199F538-72C7-2231-1AD8-CAF18D7E8C7F}"/>
          </ac:spMkLst>
        </pc:spChg>
        <pc:spChg chg="mod">
          <ac:chgData name="BAKSH DE LA IGLESIA, Amber (EAST LONDON NHS FOUNDATION TRUST)" userId="S::amber.bakshdelaiglesia1@nhs.net::b2650a99-9385-4d98-8a06-8e7c9d440112" providerId="AD" clId="Web-{3C4756D4-FCE5-0762-4980-BBC09493664C}" dt="2024-03-18T17:42:59.682" v="2547"/>
          <ac:spMkLst>
            <pc:docMk/>
            <pc:sldMk cId="1916856892" sldId="258"/>
            <ac:spMk id="21" creationId="{73B79FE6-748B-EB08-F587-88A17E2ABCFE}"/>
          </ac:spMkLst>
        </pc:spChg>
        <pc:spChg chg="mod">
          <ac:chgData name="BAKSH DE LA IGLESIA, Amber (EAST LONDON NHS FOUNDATION TRUST)" userId="S::amber.bakshdelaiglesia1@nhs.net::b2650a99-9385-4d98-8a06-8e7c9d440112" providerId="AD" clId="Web-{3C4756D4-FCE5-0762-4980-BBC09493664C}" dt="2024-03-18T17:42:59.682" v="2548"/>
          <ac:spMkLst>
            <pc:docMk/>
            <pc:sldMk cId="1916856892" sldId="258"/>
            <ac:spMk id="22" creationId="{BE1CCA7B-25F9-371C-A6E3-4AD48F65B15D}"/>
          </ac:spMkLst>
        </pc:spChg>
        <pc:spChg chg="mod">
          <ac:chgData name="BAKSH DE LA IGLESIA, Amber (EAST LONDON NHS FOUNDATION TRUST)" userId="S::amber.bakshdelaiglesia1@nhs.net::b2650a99-9385-4d98-8a06-8e7c9d440112" providerId="AD" clId="Web-{3C4756D4-FCE5-0762-4980-BBC09493664C}" dt="2024-03-18T17:42:59.682" v="2549"/>
          <ac:spMkLst>
            <pc:docMk/>
            <pc:sldMk cId="1916856892" sldId="258"/>
            <ac:spMk id="24" creationId="{38D1D7F3-9CCF-E081-E0C4-377683783B3D}"/>
          </ac:spMkLst>
        </pc:spChg>
        <pc:spChg chg="mod">
          <ac:chgData name="BAKSH DE LA IGLESIA, Amber (EAST LONDON NHS FOUNDATION TRUST)" userId="S::amber.bakshdelaiglesia1@nhs.net::b2650a99-9385-4d98-8a06-8e7c9d440112" providerId="AD" clId="Web-{3C4756D4-FCE5-0762-4980-BBC09493664C}" dt="2024-03-18T17:42:59.885" v="2550"/>
          <ac:spMkLst>
            <pc:docMk/>
            <pc:sldMk cId="1916856892" sldId="258"/>
            <ac:spMk id="25" creationId="{C0EA9FBE-69BF-D010-3E5E-833C9855F8F3}"/>
          </ac:spMkLst>
        </pc:spChg>
        <pc:spChg chg="mod">
          <ac:chgData name="BAKSH DE LA IGLESIA, Amber (EAST LONDON NHS FOUNDATION TRUST)" userId="S::amber.bakshdelaiglesia1@nhs.net::b2650a99-9385-4d98-8a06-8e7c9d440112" providerId="AD" clId="Web-{3C4756D4-FCE5-0762-4980-BBC09493664C}" dt="2024-03-18T17:42:59.682" v="2543"/>
          <ac:spMkLst>
            <pc:docMk/>
            <pc:sldMk cId="1916856892" sldId="258"/>
            <ac:spMk id="26" creationId="{8BA03909-C541-5F7D-D56F-0416C25262D0}"/>
          </ac:spMkLst>
        </pc:spChg>
        <pc:spChg chg="mod">
          <ac:chgData name="BAKSH DE LA IGLESIA, Amber (EAST LONDON NHS FOUNDATION TRUST)" userId="S::amber.bakshdelaiglesia1@nhs.net::b2650a99-9385-4d98-8a06-8e7c9d440112" providerId="AD" clId="Web-{3C4756D4-FCE5-0762-4980-BBC09493664C}" dt="2024-03-18T17:42:59.682" v="2544"/>
          <ac:spMkLst>
            <pc:docMk/>
            <pc:sldMk cId="1916856892" sldId="258"/>
            <ac:spMk id="27" creationId="{3BE05739-4D4A-841A-051A-628E56D7E7FA}"/>
          </ac:spMkLst>
        </pc:spChg>
        <pc:cxnChg chg="mod">
          <ac:chgData name="BAKSH DE LA IGLESIA, Amber (EAST LONDON NHS FOUNDATION TRUST)" userId="S::amber.bakshdelaiglesia1@nhs.net::b2650a99-9385-4d98-8a06-8e7c9d440112" providerId="AD" clId="Web-{3C4756D4-FCE5-0762-4980-BBC09493664C}" dt="2024-03-18T17:25:04.121" v="2150" actId="1076"/>
          <ac:cxnSpMkLst>
            <pc:docMk/>
            <pc:sldMk cId="1916856892" sldId="258"/>
            <ac:cxnSpMk id="46" creationId="{00000000-0000-0000-0000-000000000000}"/>
          </ac:cxnSpMkLst>
        </pc:cxnChg>
      </pc:sldChg>
      <pc:sldChg chg="modSp">
        <pc:chgData name="BAKSH DE LA IGLESIA, Amber (EAST LONDON NHS FOUNDATION TRUST)" userId="S::amber.bakshdelaiglesia1@nhs.net::b2650a99-9385-4d98-8a06-8e7c9d440112" providerId="AD" clId="Web-{3C4756D4-FCE5-0762-4980-BBC09493664C}" dt="2024-03-18T17:45:26.811" v="2669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3C4756D4-FCE5-0762-4980-BBC09493664C}" dt="2024-03-18T17:45:26.811" v="2669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modSp add replId">
        <pc:chgData name="BAKSH DE LA IGLESIA, Amber (EAST LONDON NHS FOUNDATION TRUST)" userId="S::amber.bakshdelaiglesia1@nhs.net::b2650a99-9385-4d98-8a06-8e7c9d440112" providerId="AD" clId="Web-{3C4756D4-FCE5-0762-4980-BBC09493664C}" dt="2024-03-18T17:46:14.312" v="2752"/>
        <pc:sldMkLst>
          <pc:docMk/>
          <pc:sldMk cId="537843996" sldId="265"/>
        </pc:sldMkLst>
        <pc:graphicFrameChg chg="mod modGraphic">
          <ac:chgData name="BAKSH DE LA IGLESIA, Amber (EAST LONDON NHS FOUNDATION TRUST)" userId="S::amber.bakshdelaiglesia1@nhs.net::b2650a99-9385-4d98-8a06-8e7c9d440112" providerId="AD" clId="Web-{3C4756D4-FCE5-0762-4980-BBC09493664C}" dt="2024-03-18T17:46:14.312" v="2752"/>
          <ac:graphicFrameMkLst>
            <pc:docMk/>
            <pc:sldMk cId="537843996" sldId="265"/>
            <ac:graphicFrameMk id="3" creationId="{A4F86B3A-5489-60F5-F342-A0B9EC6994E4}"/>
          </ac:graphicFrameMkLst>
        </pc:graphicFrameChg>
      </pc:sldChg>
      <pc:sldChg chg="del">
        <pc:chgData name="BAKSH DE LA IGLESIA, Amber (EAST LONDON NHS FOUNDATION TRUST)" userId="S::amber.bakshdelaiglesia1@nhs.net::b2650a99-9385-4d98-8a06-8e7c9d440112" providerId="AD" clId="Web-{3C4756D4-FCE5-0762-4980-BBC09493664C}" dt="2024-03-18T17:37:14.282" v="2388"/>
        <pc:sldMkLst>
          <pc:docMk/>
          <pc:sldMk cId="1906958303" sldId="265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A3D60C1E-B506-5D10-7972-46F21704914B}"/>
    <pc:docChg chg="modSld">
      <pc:chgData name="BAKSH DE LA IGLESIA, Amber (EAST LONDON NHS FOUNDATION TRUST)" userId="S::amber.bakshdelaiglesia1@nhs.net::b2650a99-9385-4d98-8a06-8e7c9d440112" providerId="AD" clId="Web-{A3D60C1E-B506-5D10-7972-46F21704914B}" dt="2024-03-19T10:40:11.605" v="36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A3D60C1E-B506-5D10-7972-46F21704914B}" dt="2024-03-19T10:39:36.743" v="4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A3D60C1E-B506-5D10-7972-46F21704914B}" dt="2024-03-19T10:39:36.743" v="4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modSp">
        <pc:chgData name="BAKSH DE LA IGLESIA, Amber (EAST LONDON NHS FOUNDATION TRUST)" userId="S::amber.bakshdelaiglesia1@nhs.net::b2650a99-9385-4d98-8a06-8e7c9d440112" providerId="AD" clId="Web-{A3D60C1E-B506-5D10-7972-46F21704914B}" dt="2024-03-19T10:40:11.605" v="36"/>
        <pc:sldMkLst>
          <pc:docMk/>
          <pc:sldMk cId="537843996" sldId="265"/>
        </pc:sldMkLst>
        <pc:graphicFrameChg chg="mod modGraphic">
          <ac:chgData name="BAKSH DE LA IGLESIA, Amber (EAST LONDON NHS FOUNDATION TRUST)" userId="S::amber.bakshdelaiglesia1@nhs.net::b2650a99-9385-4d98-8a06-8e7c9d440112" providerId="AD" clId="Web-{A3D60C1E-B506-5D10-7972-46F21704914B}" dt="2024-03-19T10:40:11.605" v="36"/>
          <ac:graphicFrameMkLst>
            <pc:docMk/>
            <pc:sldMk cId="537843996" sldId="265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679DD9AD-57C8-F817-2FE2-2CD60CFB66FA}"/>
    <pc:docChg chg="sldOrd">
      <pc:chgData name="BAKSH DE LA IGLESIA, Amber (EAST LONDON NHS FOUNDATION TRUST)" userId="S::amber.bakshdelaiglesia1@nhs.net::b2650a99-9385-4d98-8a06-8e7c9d440112" providerId="AD" clId="Web-{679DD9AD-57C8-F817-2FE2-2CD60CFB66FA}" dt="2024-03-26T15:07:28.298" v="0"/>
      <pc:docMkLst>
        <pc:docMk/>
      </pc:docMkLst>
      <pc:sldChg chg="ord">
        <pc:chgData name="BAKSH DE LA IGLESIA, Amber (EAST LONDON NHS FOUNDATION TRUST)" userId="S::amber.bakshdelaiglesia1@nhs.net::b2650a99-9385-4d98-8a06-8e7c9d440112" providerId="AD" clId="Web-{679DD9AD-57C8-F817-2FE2-2CD60CFB66FA}" dt="2024-03-26T15:07:28.298" v="0"/>
        <pc:sldMkLst>
          <pc:docMk/>
          <pc:sldMk cId="1925529785" sldId="2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CCBC10-6B31-4941-A615-7A912D936095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A87C3E-210F-40BD-8249-872E73D7BA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831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159339" y="2305542"/>
            <a:ext cx="1473287" cy="21697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600" b="1" dirty="0">
                <a:solidFill>
                  <a:srgbClr val="000000"/>
                </a:solidFill>
                <a:latin typeface="Arial"/>
                <a:cs typeface="Calibri"/>
              </a:rPr>
              <a:t>AHP 2024/25 </a:t>
            </a:r>
            <a:endParaRPr lang="en-US" sz="1600" b="1" dirty="0">
              <a:solidFill>
                <a:srgbClr val="000000"/>
              </a:solidFill>
              <a:latin typeface="Arial"/>
              <a:ea typeface="Calibri"/>
              <a:cs typeface="Calibri"/>
            </a:endParaRPr>
          </a:p>
          <a:p>
            <a:pPr algn="ctr"/>
            <a:r>
              <a:rPr lang="en-US" sz="1600" b="1" dirty="0">
                <a:solidFill>
                  <a:srgbClr val="000000"/>
                </a:solidFill>
                <a:latin typeface="Arial"/>
                <a:cs typeface="Calibri"/>
              </a:rPr>
              <a:t>Annual Plan Priorities </a:t>
            </a:r>
          </a:p>
          <a:p>
            <a:pPr algn="ctr"/>
            <a:endParaRPr lang="en-US" sz="1600" b="1" dirty="0">
              <a:solidFill>
                <a:srgbClr val="000000"/>
              </a:solidFill>
              <a:latin typeface="Arial"/>
              <a:cs typeface="Calibri"/>
            </a:endParaRPr>
          </a:p>
          <a:p>
            <a:pPr algn="ctr"/>
            <a:r>
              <a:rPr lang="en-US" sz="1200" i="1" dirty="0">
                <a:solidFill>
                  <a:schemeClr val="tx1"/>
                </a:solidFill>
                <a:latin typeface="Arial"/>
                <a:ea typeface="Calibri"/>
                <a:cs typeface="Calibri"/>
              </a:rPr>
              <a:t>To Grow and develop AHPs at ELFT to reflect and meet the needs of our service users 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257102" y="894450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257100" y="2406157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257098" y="3905575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257097" y="5404994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008416" y="30634"/>
            <a:ext cx="222401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>
                <a:cs typeface="Calibri"/>
              </a:rPr>
              <a:t>Trust Strategic Objective</a:t>
            </a:r>
            <a:endParaRPr lang="en-US" sz="1400" b="1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4380092" y="36774"/>
            <a:ext cx="233430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>
                <a:cs typeface="Calibri"/>
              </a:rPr>
              <a:t>Priority areas for the service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126639" y="36775"/>
            <a:ext cx="455917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>
                <a:cs typeface="Calibri"/>
              </a:rPr>
              <a:t>Defined workstreams / projects / </a:t>
            </a:r>
            <a:r>
              <a:rPr lang="en-US" sz="1400" b="1" err="1">
                <a:cs typeface="Calibri"/>
              </a:rPr>
              <a:t>programmes</a:t>
            </a:r>
            <a:r>
              <a:rPr lang="en-US" sz="1400" b="1">
                <a:cs typeface="Calibri"/>
              </a:rPr>
              <a:t> for 24-25</a:t>
            </a:r>
            <a:endParaRPr lang="en-US" sz="1400">
              <a:cs typeface="Calibri" panose="020F0502020204030204"/>
            </a:endParaRPr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44513" y="41494"/>
            <a:ext cx="1400840" cy="682507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8BA03909-C541-5F7D-D56F-0416C25262D0}"/>
              </a:ext>
            </a:extLst>
          </p:cNvPr>
          <p:cNvSpPr/>
          <p:nvPr/>
        </p:nvSpPr>
        <p:spPr>
          <a:xfrm>
            <a:off x="4229698" y="3091504"/>
            <a:ext cx="2215231" cy="15462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rgbClr val="000000"/>
                </a:solidFill>
                <a:latin typeface="Arial"/>
                <a:cs typeface="Arial"/>
              </a:rPr>
              <a:t>AHP Workforce Development</a:t>
            </a:r>
          </a:p>
          <a:p>
            <a:pPr algn="ctr"/>
            <a:endParaRPr lang="en-US" sz="1000" dirty="0">
              <a:solidFill>
                <a:srgbClr val="000000"/>
              </a:solidFill>
              <a:latin typeface="Arial"/>
              <a:cs typeface="Arial"/>
            </a:endParaRPr>
          </a:p>
          <a:p>
            <a:pPr algn="ctr"/>
            <a:r>
              <a:rPr lang="en-US" sz="1000" dirty="0">
                <a:solidFill>
                  <a:srgbClr val="000000"/>
                </a:solidFill>
                <a:latin typeface="Arial"/>
                <a:cs typeface="Arial"/>
              </a:rPr>
              <a:t>Growing and developing diverse AHP careers with equity of opportunities</a:t>
            </a:r>
          </a:p>
          <a:p>
            <a:pPr algn="ctr"/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E05739-4D4A-841A-051A-628E56D7E7FA}"/>
              </a:ext>
            </a:extLst>
          </p:cNvPr>
          <p:cNvSpPr/>
          <p:nvPr/>
        </p:nvSpPr>
        <p:spPr>
          <a:xfrm>
            <a:off x="6653479" y="3121665"/>
            <a:ext cx="5248030" cy="15462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GB" sz="1000" b="1" dirty="0">
                <a:solidFill>
                  <a:srgbClr val="000000"/>
                </a:solidFill>
              </a:rPr>
              <a:t>QI Recruitment and Retention Project with focus on AHP Development Band 5-7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/>
              </a:rPr>
              <a:t>Scope AHP Workforce dashboard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/>
              </a:rPr>
              <a:t>AHP Support worker development project 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/>
              </a:rPr>
              <a:t>Apprenticeship and undergraduate placement expansion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/>
              </a:rPr>
              <a:t>AHP Advanced clinical and consultant practice expansion</a:t>
            </a:r>
          </a:p>
        </p:txBody>
      </p:sp>
      <p:cxnSp>
        <p:nvCxnSpPr>
          <p:cNvPr id="85" name="Straight Arrow Connector 84"/>
          <p:cNvCxnSpPr>
            <a:stCxn id="5" idx="1"/>
            <a:endCxn id="4" idx="3"/>
          </p:cNvCxnSpPr>
          <p:nvPr/>
        </p:nvCxnSpPr>
        <p:spPr>
          <a:xfrm flipH="1">
            <a:off x="1632626" y="1211383"/>
            <a:ext cx="624476" cy="21790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7" idx="1"/>
            <a:endCxn id="4" idx="3"/>
          </p:cNvCxnSpPr>
          <p:nvPr/>
        </p:nvCxnSpPr>
        <p:spPr>
          <a:xfrm flipH="1">
            <a:off x="1632626" y="2723090"/>
            <a:ext cx="624474" cy="6673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9" idx="1"/>
            <a:endCxn id="4" idx="3"/>
          </p:cNvCxnSpPr>
          <p:nvPr/>
        </p:nvCxnSpPr>
        <p:spPr>
          <a:xfrm flipH="1" flipV="1">
            <a:off x="1632626" y="3390414"/>
            <a:ext cx="624472" cy="8320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stCxn id="10" idx="1"/>
            <a:endCxn id="4" idx="3"/>
          </p:cNvCxnSpPr>
          <p:nvPr/>
        </p:nvCxnSpPr>
        <p:spPr>
          <a:xfrm flipH="1" flipV="1">
            <a:off x="1632626" y="3390414"/>
            <a:ext cx="624471" cy="23315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3A6B937B-A71D-9A18-9D8B-5A604871C249}"/>
              </a:ext>
            </a:extLst>
          </p:cNvPr>
          <p:cNvSpPr/>
          <p:nvPr/>
        </p:nvSpPr>
        <p:spPr>
          <a:xfrm>
            <a:off x="4229697" y="1577530"/>
            <a:ext cx="2215232" cy="14560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rgbClr val="000000"/>
                </a:solidFill>
                <a:latin typeface="Arial"/>
                <a:cs typeface="Arial"/>
              </a:rPr>
              <a:t>AHP Leadership</a:t>
            </a:r>
          </a:p>
          <a:p>
            <a:pPr algn="ctr"/>
            <a:endParaRPr lang="en-US" sz="1000" dirty="0">
              <a:solidFill>
                <a:srgbClr val="000000"/>
              </a:solidFill>
              <a:latin typeface="Arial"/>
              <a:cs typeface="Arial"/>
            </a:endParaRPr>
          </a:p>
          <a:p>
            <a:pPr algn="ctr"/>
            <a:r>
              <a:rPr lang="en-US" sz="1000" dirty="0">
                <a:solidFill>
                  <a:srgbClr val="000000"/>
                </a:solidFill>
                <a:latin typeface="Arial"/>
                <a:cs typeface="Calibri"/>
              </a:rPr>
              <a:t>Raising visibility, diversity, reach &amp; influence within clinical pathways &amp; system transformation</a:t>
            </a:r>
            <a:r>
              <a:rPr lang="en-US" sz="1600" dirty="0">
                <a:solidFill>
                  <a:srgbClr val="000000"/>
                </a:solidFill>
                <a:latin typeface="Arial"/>
                <a:cs typeface="Calibri"/>
              </a:rPr>
              <a:t>.</a:t>
            </a:r>
          </a:p>
          <a:p>
            <a:pPr algn="ctr"/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199F538-72C7-2231-1AD8-CAF18D7E8C7F}"/>
              </a:ext>
            </a:extLst>
          </p:cNvPr>
          <p:cNvSpPr/>
          <p:nvPr/>
        </p:nvSpPr>
        <p:spPr>
          <a:xfrm>
            <a:off x="6653479" y="1577924"/>
            <a:ext cx="5248030" cy="14560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1000" b="1" dirty="0">
                <a:solidFill>
                  <a:srgbClr val="000000"/>
                </a:solidFill>
                <a:ea typeface="Calibri"/>
                <a:cs typeface="Calibri"/>
              </a:rPr>
              <a:t>QI project to develop and support diverse AHP Leaders who are able to be authentic, bring whole selves to work &amp; reflect the communities we serve.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/>
              </a:rPr>
              <a:t>Review AHP leadership structures, support and development opportunities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/>
              </a:rPr>
              <a:t>Develop AHP communities of practice and/or professional networks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/>
              </a:rPr>
              <a:t>Celebrating and share AHP innovation and success through conferences, website and newsletters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3B79FE6-748B-EB08-F587-88A17E2ABCFE}"/>
              </a:ext>
            </a:extLst>
          </p:cNvPr>
          <p:cNvSpPr/>
          <p:nvPr/>
        </p:nvSpPr>
        <p:spPr>
          <a:xfrm>
            <a:off x="4229697" y="4695716"/>
            <a:ext cx="2215231" cy="18771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 dirty="0">
                <a:solidFill>
                  <a:srgbClr val="000000"/>
                </a:solidFill>
                <a:latin typeface="Arial"/>
                <a:cs typeface="Arial"/>
              </a:rPr>
              <a:t>High quality, safe, effective and sustainable healthcare</a:t>
            </a:r>
          </a:p>
          <a:p>
            <a:pPr algn="ctr"/>
            <a:endParaRPr lang="en-US" sz="1000" dirty="0">
              <a:solidFill>
                <a:srgbClr val="000000"/>
              </a:solidFill>
              <a:latin typeface="Arial"/>
              <a:cs typeface="Arial"/>
            </a:endParaRPr>
          </a:p>
          <a:p>
            <a:pPr algn="ctr"/>
            <a:endParaRPr lang="en-US" sz="1000" dirty="0">
              <a:solidFill>
                <a:srgbClr val="000000"/>
              </a:solidFill>
              <a:latin typeface="Arial"/>
              <a:cs typeface="Arial"/>
            </a:endParaRPr>
          </a:p>
          <a:p>
            <a:pPr algn="ctr"/>
            <a:r>
              <a:rPr lang="en-GB" sz="1000" dirty="0">
                <a:solidFill>
                  <a:srgbClr val="000000"/>
                </a:solidFill>
              </a:rPr>
              <a:t>Enabling right care, right time and right place to improve health outcomes.</a:t>
            </a:r>
            <a:endParaRPr lang="en-GB" sz="1000" dirty="0">
              <a:solidFill>
                <a:srgbClr val="000000"/>
              </a:solidFill>
              <a:cs typeface="Calibri"/>
            </a:endParaRPr>
          </a:p>
          <a:p>
            <a:pPr algn="ctr"/>
            <a:endParaRPr lang="en-US" sz="1000" dirty="0">
              <a:solidFill>
                <a:srgbClr val="000000"/>
              </a:solidFill>
              <a:latin typeface="Arial"/>
              <a:cs typeface="Arial"/>
            </a:endParaRPr>
          </a:p>
          <a:p>
            <a:pPr algn="ctr"/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E1CCA7B-25F9-371C-A6E3-4AD48F65B15D}"/>
              </a:ext>
            </a:extLst>
          </p:cNvPr>
          <p:cNvSpPr/>
          <p:nvPr/>
        </p:nvSpPr>
        <p:spPr>
          <a:xfrm>
            <a:off x="6653478" y="4696110"/>
            <a:ext cx="5248030" cy="18771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1000" b="1" dirty="0">
                <a:solidFill>
                  <a:srgbClr val="000000"/>
                </a:solidFill>
                <a:latin typeface="Arial"/>
                <a:ea typeface="Calibri"/>
                <a:cs typeface="Arial"/>
              </a:rPr>
              <a:t>Increase AHP use of digital tools and enabling technology to improve access and pathway efficiencies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/>
              </a:rPr>
              <a:t>Implement AHP job planning 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ea typeface="Calibri"/>
                <a:cs typeface="Arial"/>
              </a:rPr>
              <a:t>AHP Annual safe staffing reviews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ea typeface="Calibri"/>
                <a:cs typeface="Arial"/>
              </a:rPr>
              <a:t>Widening access to AHPs to meet physical health needs in mental health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ea typeface="Calibri"/>
                <a:cs typeface="Arial"/>
              </a:rPr>
              <a:t>Scoping AHP Quality Dashboard 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ea typeface="Calibri"/>
                <a:cs typeface="Arial"/>
              </a:rPr>
              <a:t>Develop AHP Clinical effectiveness champions/forum (Education/QI/Research)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ea typeface="Calibri"/>
                <a:cs typeface="Arial"/>
              </a:rPr>
              <a:t>Develop ELFT AHP champions/networks within Sustainability, Digital and EDI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8D1D7F3-9CCF-E081-E0C4-377683783B3D}"/>
              </a:ext>
            </a:extLst>
          </p:cNvPr>
          <p:cNvSpPr/>
          <p:nvPr/>
        </p:nvSpPr>
        <p:spPr>
          <a:xfrm>
            <a:off x="4229696" y="384398"/>
            <a:ext cx="2215231" cy="11351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rgbClr val="000000"/>
                </a:solidFill>
                <a:latin typeface="Arial"/>
                <a:cs typeface="Arial"/>
              </a:rPr>
              <a:t>Living Well</a:t>
            </a:r>
          </a:p>
          <a:p>
            <a:pPr algn="ctr"/>
            <a:r>
              <a:rPr lang="en-US" sz="1000" dirty="0">
                <a:solidFill>
                  <a:srgbClr val="000000"/>
                </a:solidFill>
                <a:latin typeface="Arial"/>
                <a:cs typeface="Calibri"/>
              </a:rPr>
              <a:t>Working with our communities to enable equitable health promotion, prevention and living well. </a:t>
            </a:r>
            <a:r>
              <a:rPr lang="en-US" sz="1200" dirty="0">
                <a:solidFill>
                  <a:srgbClr val="000000"/>
                </a:solidFill>
                <a:latin typeface="Arial"/>
                <a:cs typeface="Calibri"/>
              </a:rPr>
              <a:t> 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0EA9FBE-69BF-D010-3E5E-833C9855F8F3}"/>
              </a:ext>
            </a:extLst>
          </p:cNvPr>
          <p:cNvSpPr/>
          <p:nvPr/>
        </p:nvSpPr>
        <p:spPr>
          <a:xfrm>
            <a:off x="6653477" y="384793"/>
            <a:ext cx="5248030" cy="11351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1000" b="1" dirty="0">
                <a:solidFill>
                  <a:srgbClr val="000000"/>
                </a:solidFill>
                <a:latin typeface="Arial"/>
                <a:cs typeface="Arial"/>
              </a:rPr>
              <a:t>QI Project(s) working with service users and communities to support prevention, self-management and patient activation.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/>
              </a:rPr>
              <a:t>AHPs involved within community place-based models of care and clinical pathway innovation e.g. Trieste, Intermediate Care and Integrated </a:t>
            </a:r>
            <a:r>
              <a:rPr lang="en-US" sz="1000" dirty="0" err="1">
                <a:solidFill>
                  <a:srgbClr val="000000"/>
                </a:solidFill>
                <a:latin typeface="Arial"/>
                <a:cs typeface="Arial"/>
              </a:rPr>
              <a:t>Neighbourhood</a:t>
            </a:r>
            <a:r>
              <a:rPr lang="en-US" sz="1000" dirty="0">
                <a:solidFill>
                  <a:srgbClr val="000000"/>
                </a:solidFill>
                <a:latin typeface="Arial"/>
                <a:cs typeface="Arial"/>
              </a:rPr>
              <a:t> Teams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/>
              </a:rPr>
              <a:t>AHP Primary Care roles development and support </a:t>
            </a:r>
          </a:p>
        </p:txBody>
      </p:sp>
      <p:cxnSp>
        <p:nvCxnSpPr>
          <p:cNvPr id="23" name="Straight Arrow Connector 22"/>
          <p:cNvCxnSpPr>
            <a:stCxn id="24" idx="1"/>
            <a:endCxn id="5" idx="3"/>
          </p:cNvCxnSpPr>
          <p:nvPr/>
        </p:nvCxnSpPr>
        <p:spPr>
          <a:xfrm flipH="1">
            <a:off x="3890810" y="951989"/>
            <a:ext cx="338886" cy="2593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" idx="1"/>
            <a:endCxn id="7" idx="3"/>
          </p:cNvCxnSpPr>
          <p:nvPr/>
        </p:nvCxnSpPr>
        <p:spPr>
          <a:xfrm flipH="1">
            <a:off x="3890808" y="2305543"/>
            <a:ext cx="338889" cy="4175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" idx="1"/>
            <a:endCxn id="9" idx="3"/>
          </p:cNvCxnSpPr>
          <p:nvPr/>
        </p:nvCxnSpPr>
        <p:spPr>
          <a:xfrm flipH="1">
            <a:off x="3890806" y="2305543"/>
            <a:ext cx="338891" cy="19169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6" idx="1"/>
            <a:endCxn id="9" idx="3"/>
          </p:cNvCxnSpPr>
          <p:nvPr/>
        </p:nvCxnSpPr>
        <p:spPr>
          <a:xfrm flipH="1">
            <a:off x="3890806" y="3864635"/>
            <a:ext cx="338892" cy="3578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21" idx="1"/>
            <a:endCxn id="10" idx="3"/>
          </p:cNvCxnSpPr>
          <p:nvPr/>
        </p:nvCxnSpPr>
        <p:spPr>
          <a:xfrm flipH="1">
            <a:off x="3890805" y="5634280"/>
            <a:ext cx="338892" cy="876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25" idx="1"/>
            <a:endCxn id="24" idx="3"/>
          </p:cNvCxnSpPr>
          <p:nvPr/>
        </p:nvCxnSpPr>
        <p:spPr>
          <a:xfrm flipH="1" flipV="1">
            <a:off x="6444927" y="951989"/>
            <a:ext cx="208550" cy="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7" idx="1"/>
            <a:endCxn id="2" idx="3"/>
          </p:cNvCxnSpPr>
          <p:nvPr/>
        </p:nvCxnSpPr>
        <p:spPr>
          <a:xfrm flipH="1" flipV="1">
            <a:off x="6444929" y="2305543"/>
            <a:ext cx="208550" cy="3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27" idx="1"/>
            <a:endCxn id="26" idx="3"/>
          </p:cNvCxnSpPr>
          <p:nvPr/>
        </p:nvCxnSpPr>
        <p:spPr>
          <a:xfrm flipH="1" flipV="1">
            <a:off x="6444929" y="3864635"/>
            <a:ext cx="208550" cy="301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22" idx="1"/>
            <a:endCxn id="21" idx="3"/>
          </p:cNvCxnSpPr>
          <p:nvPr/>
        </p:nvCxnSpPr>
        <p:spPr>
          <a:xfrm flipH="1" flipV="1">
            <a:off x="6444928" y="5634280"/>
            <a:ext cx="208550" cy="3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856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769666"/>
              </p:ext>
            </p:extLst>
          </p:nvPr>
        </p:nvGraphicFramePr>
        <p:xfrm>
          <a:off x="65423" y="70423"/>
          <a:ext cx="11969785" cy="665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578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2326103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995235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253286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423718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018404">
                  <a:extLst>
                    <a:ext uri="{9D8B030D-6E8A-4147-A177-3AD203B41FA5}">
                      <a16:colId xmlns:a16="http://schemas.microsoft.com/office/drawing/2014/main" val="1906995116"/>
                    </a:ext>
                  </a:extLst>
                </a:gridCol>
                <a:gridCol w="1235050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782911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157709">
                <a:tc rowSpan="2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Arial"/>
                        </a:rPr>
                        <a:t>Priority/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How does this link to your FV/</a:t>
                      </a:r>
                      <a:endParaRPr lang="en-US" sz="900" dirty="0">
                        <a:latin typeface="Arial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Sustainability goals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3839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1933665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5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AHP Workforce Development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AHP Recruitment and Retention QI Group established 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AHP</a:t>
                      </a:r>
                      <a:r>
                        <a:rPr lang="en-US" sz="850" b="0" i="0" u="none" strike="noStrike" baseline="0" noProof="0" dirty="0">
                          <a:solidFill>
                            <a:schemeClr val="tx1"/>
                          </a:solidFill>
                          <a:latin typeface="Arial"/>
                        </a:rPr>
                        <a:t> workforce information baseline established 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b="0" i="0" u="none" strike="noStrike" baseline="0" noProof="0" dirty="0">
                          <a:solidFill>
                            <a:schemeClr val="tx1"/>
                          </a:solidFill>
                          <a:latin typeface="Arial"/>
                        </a:rPr>
                        <a:t>Mapping AHP support workforce baseline –numbers, roles, titles, banding and competencies 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b="0" i="0" u="none" strike="noStrike" baseline="0" noProof="0" dirty="0">
                          <a:solidFill>
                            <a:schemeClr val="tx1"/>
                          </a:solidFill>
                          <a:latin typeface="Arial"/>
                        </a:rPr>
                        <a:t>Student placement offers confirmed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Driver diagram and change ideas identified</a:t>
                      </a:r>
                      <a:endParaRPr lang="en-US" sz="85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AHP Workforce</a:t>
                      </a:r>
                      <a:r>
                        <a:rPr lang="en-US" sz="850" baseline="0" dirty="0">
                          <a:solidFill>
                            <a:schemeClr val="tx1"/>
                          </a:solidFill>
                          <a:latin typeface="Arial"/>
                        </a:rPr>
                        <a:t> Dashboard scoped and data source identified </a:t>
                      </a:r>
                      <a:endParaRPr lang="en-US" sz="85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baseline="0" dirty="0">
                          <a:solidFill>
                            <a:schemeClr val="tx1"/>
                          </a:solidFill>
                          <a:latin typeface="Arial"/>
                        </a:rPr>
                        <a:t>Apprenticeship numbers confirmed for Quarter 3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baseline="0" dirty="0">
                          <a:solidFill>
                            <a:schemeClr val="tx1"/>
                          </a:solidFill>
                          <a:latin typeface="Arial"/>
                        </a:rPr>
                        <a:t>ACP recruitment progressed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baseline="0" dirty="0">
                          <a:solidFill>
                            <a:schemeClr val="tx1"/>
                          </a:solidFill>
                          <a:latin typeface="Arial"/>
                        </a:rPr>
                        <a:t>AHP Support worker survey outputs to inform change ideas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baseline="0" dirty="0">
                          <a:solidFill>
                            <a:schemeClr val="tx1"/>
                          </a:solidFill>
                          <a:latin typeface="Arial"/>
                        </a:rPr>
                        <a:t>Mapping AHP support worker roles to the HEE framework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Update at AHP Conference</a:t>
                      </a:r>
                      <a:r>
                        <a:rPr lang="en-US" sz="850" baseline="0" dirty="0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  <a:endParaRPr lang="en-US" sz="85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US" sz="850" baseline="0" dirty="0">
                          <a:solidFill>
                            <a:schemeClr val="tx1"/>
                          </a:solidFill>
                          <a:latin typeface="Arial"/>
                        </a:rPr>
                        <a:t>PDSA cycles initiated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Testing of workforce dashboard and validation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PDSA cycles focused on optimal</a:t>
                      </a:r>
                      <a:r>
                        <a:rPr lang="en-US" sz="850" baseline="0" dirty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deployment</a:t>
                      </a:r>
                      <a:r>
                        <a:rPr lang="en-US" sz="850" baseline="0" dirty="0">
                          <a:solidFill>
                            <a:schemeClr val="tx1"/>
                          </a:solidFill>
                          <a:latin typeface="Arial"/>
                        </a:rPr>
                        <a:t> of </a:t>
                      </a: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support workforce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Establish support worker newsletter and network 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Identification of potential</a:t>
                      </a:r>
                      <a:r>
                        <a:rPr lang="en-US" sz="850" baseline="0" dirty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leadership student placements </a:t>
                      </a:r>
                      <a:r>
                        <a:rPr lang="en-US" sz="850" err="1">
                          <a:solidFill>
                            <a:schemeClr val="tx1"/>
                          </a:solidFill>
                          <a:latin typeface="Arial"/>
                        </a:rPr>
                        <a:t>e.g</a:t>
                      </a: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 linked to projects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Outcomes, learning, evaluation and sharing 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Overall reduction in ELFT AHP Vacancy to 10%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Workforce dashboard being trialed within pilot directorates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10%</a:t>
                      </a:r>
                      <a:r>
                        <a:rPr lang="en-US" sz="850" baseline="0" dirty="0">
                          <a:solidFill>
                            <a:schemeClr val="tx1"/>
                          </a:solidFill>
                          <a:latin typeface="Arial"/>
                        </a:rPr>
                        <a:t> increase in apprentices commenced in 24/25 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baseline="0" dirty="0">
                          <a:solidFill>
                            <a:schemeClr val="tx1"/>
                          </a:solidFill>
                          <a:latin typeface="Arial"/>
                        </a:rPr>
                        <a:t>AHP Workforce plans for 25/26 include apprenticeships within establishment 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baseline="0" dirty="0">
                          <a:solidFill>
                            <a:schemeClr val="tx1"/>
                          </a:solidFill>
                          <a:latin typeface="Arial"/>
                        </a:rPr>
                        <a:t>50% increase in trainee/ACPS (X2 Podiatry CHS, X2 LD)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baseline="0" dirty="0">
                          <a:solidFill>
                            <a:schemeClr val="tx1"/>
                          </a:solidFill>
                          <a:latin typeface="Arial"/>
                        </a:rPr>
                        <a:t>10% increase in student placements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fontAlgn="base"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85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AHP Vacancy</a:t>
                      </a:r>
                      <a:r>
                        <a:rPr lang="en-GB" sz="85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, turnover, sickness</a:t>
                      </a:r>
                      <a:r>
                        <a:rPr lang="en-GB" sz="85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rates </a:t>
                      </a:r>
                    </a:p>
                    <a:p>
                      <a:pPr marL="171450" indent="-171450" fontAlgn="base"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85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Ratio of Registered to support workforce </a:t>
                      </a:r>
                    </a:p>
                    <a:p>
                      <a:pPr marL="171450" indent="-171450" fontAlgn="base"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85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Clinical Supervision, MAST and Appraisal rates </a:t>
                      </a:r>
                    </a:p>
                    <a:p>
                      <a:pPr marL="171450" indent="-171450" fontAlgn="base"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85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Student placement weeks </a:t>
                      </a:r>
                    </a:p>
                    <a:p>
                      <a:pPr marL="171450" lvl="0" indent="-171450"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85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Completion rates and feedback from  training needs analysis </a:t>
                      </a:r>
                    </a:p>
                    <a:p>
                      <a:pPr marL="171450" lvl="0" indent="-171450"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85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Project specific Staff survey response and feedback</a:t>
                      </a:r>
                      <a:r>
                        <a:rPr lang="en-GB" sz="85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85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spcAft>
                          <a:spcPts val="0"/>
                        </a:spcAft>
                        <a:buNone/>
                      </a:pPr>
                      <a:r>
                        <a:rPr lang="en-US" sz="85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Staff retention and experience </a:t>
                      </a:r>
                      <a:endParaRPr lang="en-US" sz="85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QI Coaching 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Business Informatics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Peoples</a:t>
                      </a:r>
                      <a:r>
                        <a:rPr lang="en-US" sz="850" baseline="0" dirty="0">
                          <a:solidFill>
                            <a:schemeClr val="tx1"/>
                          </a:solidFill>
                          <a:latin typeface="Arial"/>
                        </a:rPr>
                        <a:t> team </a:t>
                      </a:r>
                      <a:endParaRPr lang="en-US" sz="85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Directorate</a:t>
                      </a:r>
                      <a:r>
                        <a:rPr lang="en-US" sz="850" baseline="0" dirty="0">
                          <a:solidFill>
                            <a:schemeClr val="tx1"/>
                          </a:solidFill>
                          <a:latin typeface="Arial"/>
                        </a:rPr>
                        <a:t> support in area of focus </a:t>
                      </a:r>
                    </a:p>
                    <a:p>
                      <a:pPr fontAlgn="base">
                        <a:spcAft>
                          <a:spcPts val="0"/>
                        </a:spcAft>
                      </a:pPr>
                      <a:endParaRPr lang="en-GB" sz="85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fontAlgn="base">
                        <a:spcAft>
                          <a:spcPts val="0"/>
                        </a:spcAft>
                      </a:pPr>
                      <a:endParaRPr lang="en-US" sz="85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5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Graham </a:t>
                      </a:r>
                      <a:r>
                        <a:rPr lang="en-GB" sz="85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Copnell</a:t>
                      </a:r>
                      <a:r>
                        <a:rPr lang="en-GB" sz="85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2468509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5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High quality, safe, effective, and sustainable healthcare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QI Group established focusing on digital tools and identify areas of focus e.g. </a:t>
                      </a:r>
                      <a:r>
                        <a:rPr lang="en-US" sz="850" b="0" i="0" u="none" strike="noStrike" noProof="0" err="1">
                          <a:solidFill>
                            <a:schemeClr val="tx1"/>
                          </a:solidFill>
                          <a:latin typeface="Arial"/>
                        </a:rPr>
                        <a:t>getUbetter</a:t>
                      </a:r>
                      <a:r>
                        <a:rPr lang="en-US" sz="85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 and remote consultation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Job planning organization charts</a:t>
                      </a:r>
                      <a:r>
                        <a:rPr lang="en-US" sz="850" b="0" i="0" u="none" strike="noStrike" baseline="0" noProof="0" dirty="0">
                          <a:solidFill>
                            <a:schemeClr val="tx1"/>
                          </a:solidFill>
                          <a:latin typeface="Arial"/>
                        </a:rPr>
                        <a:t> completed for all areas 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b="0" i="0" u="none" strike="noStrike" baseline="0" noProof="0" dirty="0">
                          <a:solidFill>
                            <a:schemeClr val="tx1"/>
                          </a:solidFill>
                          <a:latin typeface="Arial"/>
                        </a:rPr>
                        <a:t>Job planning webinars and stakeholder engagement completed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b="0" i="0" u="none" strike="noStrike" baseline="0" noProof="0" dirty="0">
                          <a:solidFill>
                            <a:schemeClr val="tx1"/>
                          </a:solidFill>
                          <a:latin typeface="Arial"/>
                        </a:rPr>
                        <a:t>Job planning methodology implementation within early adopter sites commenced </a:t>
                      </a:r>
                      <a:r>
                        <a:rPr lang="en-US" sz="85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(scale of dependent on business case software approval)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Integrate AHP approach to safe staffing with Trust process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Support recruitment and development of speech and language therapy in inpatient mental health (business case dependent)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Establish AHP representation within physical health in mental health committee</a:t>
                      </a:r>
                    </a:p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85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Review AHP quality framework guidance and establish information baseline for Quality Dashboard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Driver diagram and change ideas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Job</a:t>
                      </a:r>
                      <a:r>
                        <a:rPr lang="en-US" sz="850" baseline="0" dirty="0">
                          <a:solidFill>
                            <a:schemeClr val="tx1"/>
                          </a:solidFill>
                          <a:latin typeface="Arial"/>
                        </a:rPr>
                        <a:t> planning process, policy and governance co-designed with non medical workforce colleagues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850" baseline="0" dirty="0">
                          <a:solidFill>
                            <a:schemeClr val="tx1"/>
                          </a:solidFill>
                          <a:latin typeface="Arial"/>
                        </a:rPr>
                        <a:t>Job planning software BCP submitted to digital board (TBC)</a:t>
                      </a:r>
                      <a:endParaRPr lang="en-US" sz="85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Collate AHP safe staffing reviews into Trust annual report 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Establish an AHP task and finish/QI group to explore clinical demand for identified AHPs to support physical health needs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Review nutrition and swallow-related clinical incidents reported via InPhase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Routine monitoring of AHP representation at physical health in mental health committee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AHP Quality Dashboard scoped and data source identified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PDSA cycles initiated</a:t>
                      </a: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Job planning evaluation report produced</a:t>
                      </a:r>
                      <a:r>
                        <a:rPr lang="en-US" sz="850" baseline="0" dirty="0">
                          <a:solidFill>
                            <a:schemeClr val="tx1"/>
                          </a:solidFill>
                          <a:latin typeface="Arial"/>
                        </a:rPr>
                        <a:t> with recommendations for next stage implementation</a:t>
                      </a:r>
                      <a:endParaRPr lang="en-US" sz="85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Update at AHP Conference</a:t>
                      </a:r>
                      <a:r>
                        <a:rPr lang="en-US" sz="850" baseline="0" dirty="0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  <a:endParaRPr lang="en-US" sz="85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Completion of SANSI nutritional audit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Undertake any further scoping of needs for physiotherapy, SLT, dietetics and podiatry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Testing of dashboard and validation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Outcomes, learning, evaluation and sharing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5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Review learning and make any changes to AHP safe staffing process 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Development of business case to support widening access to meet physical health needs in mental health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50" dirty="0">
                          <a:solidFill>
                            <a:schemeClr val="tx1"/>
                          </a:solidFill>
                          <a:latin typeface="Arial"/>
                        </a:rPr>
                        <a:t>Dashboard trialed within pilot directorates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5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Performance metrics – risks and access</a:t>
                      </a:r>
                      <a:endParaRPr lang="en-US" sz="85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5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Job Planning completion </a:t>
                      </a:r>
                      <a:endParaRPr lang="en-GB" sz="85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5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LOS/CRFD to inform physical health needs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5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InPhase incident reporting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5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Audit of SANSI completion</a:t>
                      </a:r>
                    </a:p>
                    <a:p>
                      <a:pPr lvl="0">
                        <a:buNone/>
                      </a:pPr>
                      <a:endParaRPr lang="en-GB" sz="85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952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GB" sz="85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Improved staff experience and optimal</a:t>
                      </a:r>
                      <a:r>
                        <a:rPr lang="en-GB" sz="85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deployment of AHP workforce </a:t>
                      </a:r>
                      <a:endParaRPr lang="en-GB" sz="85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952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Clr>
                          <a:srgbClr val="000000"/>
                        </a:buClr>
                        <a:buFont typeface="Calibri,Sans-Serif"/>
                        <a:buChar char="-"/>
                      </a:pPr>
                      <a:r>
                        <a:rPr lang="en-US" sz="85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Job Planning software</a:t>
                      </a:r>
                    </a:p>
                    <a:p>
                      <a:pPr marL="171450" lvl="0" indent="-171450" algn="l">
                        <a:buClr>
                          <a:srgbClr val="000000"/>
                        </a:buClr>
                        <a:buFont typeface="Calibri,Sans-Serif"/>
                        <a:buChar char="-"/>
                      </a:pPr>
                      <a:r>
                        <a:rPr lang="en-US" sz="85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Support from AHP and Directorate leadership</a:t>
                      </a:r>
                      <a:r>
                        <a:rPr lang="en-US" sz="850" b="0" i="0" u="none" strike="noStrike" baseline="0" noProof="0" dirty="0">
                          <a:solidFill>
                            <a:schemeClr val="tx1"/>
                          </a:solidFill>
                          <a:latin typeface="Arial"/>
                        </a:rPr>
                        <a:t> teams </a:t>
                      </a:r>
                      <a:r>
                        <a:rPr lang="en-US" sz="85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  <a:endParaRPr lang="en-GB" sz="85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50" dirty="0">
                          <a:solidFill>
                            <a:schemeClr val="tx1"/>
                          </a:solidFill>
                          <a:latin typeface="Arial"/>
                        </a:rPr>
                        <a:t>Fiona Kelly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05993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7843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3099670"/>
              </p:ext>
            </p:extLst>
          </p:nvPr>
        </p:nvGraphicFramePr>
        <p:xfrm>
          <a:off x="65423" y="70423"/>
          <a:ext cx="11969798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6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564103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614231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473863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650067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624260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263315">
                  <a:extLst>
                    <a:ext uri="{9D8B030D-6E8A-4147-A177-3AD203B41FA5}">
                      <a16:colId xmlns:a16="http://schemas.microsoft.com/office/drawing/2014/main" val="1906995116"/>
                    </a:ext>
                  </a:extLst>
                </a:gridCol>
                <a:gridCol w="954312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782911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Arial"/>
                        </a:rPr>
                        <a:t>Priority/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How does this link to your FV/</a:t>
                      </a:r>
                      <a:endParaRPr lang="en-US" sz="900" dirty="0">
                        <a:latin typeface="Arial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Sustainability goals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1255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1052763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Living Well</a:t>
                      </a:r>
                      <a:endParaRPr lang="en-US" sz="90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900" dirty="0">
                          <a:latin typeface="Arial"/>
                        </a:rPr>
                        <a:t>QI Group Established and patient</a:t>
                      </a:r>
                      <a:r>
                        <a:rPr lang="en-US" sz="900" baseline="0" dirty="0">
                          <a:latin typeface="Arial"/>
                        </a:rPr>
                        <a:t> cohort(s) identified </a:t>
                      </a:r>
                    </a:p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900" baseline="0" dirty="0">
                          <a:latin typeface="Arial"/>
                        </a:rPr>
                        <a:t>Current AHP Roles in primary care identified</a:t>
                      </a:r>
                    </a:p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900" baseline="0" dirty="0">
                          <a:latin typeface="Arial"/>
                        </a:rPr>
                        <a:t>AHP leads identified to support within key </a:t>
                      </a:r>
                      <a:r>
                        <a:rPr lang="en-US" sz="900" baseline="0" err="1">
                          <a:latin typeface="Arial"/>
                        </a:rPr>
                        <a:t>programmes</a:t>
                      </a:r>
                      <a:r>
                        <a:rPr lang="en-US" sz="900" baseline="0" dirty="0">
                          <a:latin typeface="Arial"/>
                        </a:rPr>
                        <a:t> </a:t>
                      </a:r>
                      <a:r>
                        <a:rPr lang="en-US" sz="900" baseline="0" err="1">
                          <a:latin typeface="Arial"/>
                        </a:rPr>
                        <a:t>e.g</a:t>
                      </a:r>
                      <a:r>
                        <a:rPr lang="en-US" sz="900" baseline="0" dirty="0">
                          <a:latin typeface="Arial"/>
                        </a:rPr>
                        <a:t> Trieste  </a:t>
                      </a:r>
                      <a:endParaRPr lang="en-US" sz="9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900" dirty="0">
                          <a:latin typeface="Arial"/>
                        </a:rPr>
                        <a:t>Driver Diagram and</a:t>
                      </a:r>
                      <a:r>
                        <a:rPr lang="en-US" sz="900" baseline="0" dirty="0">
                          <a:latin typeface="Arial"/>
                        </a:rPr>
                        <a:t> change ideas identified </a:t>
                      </a:r>
                    </a:p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900" baseline="0" dirty="0">
                          <a:latin typeface="Arial"/>
                        </a:rPr>
                        <a:t>Support identified for current AHP Primary care roles e.g. community of practice </a:t>
                      </a:r>
                    </a:p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900" baseline="0" dirty="0">
                          <a:latin typeface="Arial"/>
                        </a:rPr>
                        <a:t>Routine monitoring of AHP Leads within key </a:t>
                      </a:r>
                      <a:r>
                        <a:rPr lang="en-US" sz="900" baseline="0" err="1">
                          <a:latin typeface="Arial"/>
                        </a:rPr>
                        <a:t>programmes</a:t>
                      </a:r>
                      <a:r>
                        <a:rPr lang="en-US" sz="900" baseline="0" dirty="0">
                          <a:latin typeface="Arial"/>
                        </a:rPr>
                        <a:t>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900" dirty="0">
                          <a:latin typeface="Arial"/>
                        </a:rPr>
                        <a:t>PDSA</a:t>
                      </a:r>
                      <a:r>
                        <a:rPr lang="en-US" sz="900" baseline="0" dirty="0">
                          <a:latin typeface="Arial"/>
                        </a:rPr>
                        <a:t> cycles initiated </a:t>
                      </a: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US" sz="900" baseline="0" dirty="0">
                          <a:latin typeface="Arial"/>
                        </a:rPr>
                        <a:t>Update at AHP Conference</a:t>
                      </a: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US" sz="900" baseline="0" dirty="0">
                          <a:latin typeface="Arial"/>
                        </a:rPr>
                        <a:t>Identify areas for future development of primary care roles  </a:t>
                      </a: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US" sz="900" baseline="0" dirty="0">
                          <a:latin typeface="Arial"/>
                        </a:rPr>
                        <a:t>Place based/pathway learning shared AHP Conference </a:t>
                      </a:r>
                      <a:endParaRPr lang="en-US" sz="900" dirty="0">
                        <a:latin typeface="Arial"/>
                      </a:endParaRPr>
                    </a:p>
                    <a:p>
                      <a:pPr marL="171450" indent="-171450" algn="l">
                        <a:buFont typeface="Arial"/>
                        <a:buChar char="•"/>
                      </a:pPr>
                      <a:endParaRPr lang="en-US" sz="9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900" dirty="0">
                          <a:latin typeface="Arial"/>
                        </a:rPr>
                        <a:t>Outcomes,</a:t>
                      </a:r>
                      <a:r>
                        <a:rPr lang="en-US" sz="900" baseline="0" dirty="0">
                          <a:latin typeface="Arial"/>
                        </a:rPr>
                        <a:t> learning, evaluation and sharing </a:t>
                      </a:r>
                    </a:p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900" baseline="0" dirty="0">
                          <a:latin typeface="Arial"/>
                        </a:rPr>
                        <a:t>Support and guidance to develop new roles as part of workforce planning</a:t>
                      </a:r>
                    </a:p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900" baseline="0" dirty="0">
                          <a:latin typeface="Arial"/>
                        </a:rPr>
                        <a:t>Workforce planning, pathway development and QI PDSA cycles in progress </a:t>
                      </a:r>
                      <a:endParaRPr lang="en-US" sz="9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fontAlgn="base">
                        <a:buFont typeface="Arial"/>
                        <a:buChar char="•"/>
                      </a:pPr>
                      <a:r>
                        <a:rPr lang="en-GB" sz="900" b="0" i="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Routine activity and access performance data</a:t>
                      </a:r>
                    </a:p>
                    <a:p>
                      <a:pPr marL="171450" indent="-171450" fontAlgn="base">
                        <a:buFont typeface="Arial"/>
                        <a:buChar char="•"/>
                      </a:pPr>
                      <a:r>
                        <a:rPr lang="en-GB" sz="900" b="0" i="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Patient Reported Outcome Measures</a:t>
                      </a:r>
                      <a:r>
                        <a:rPr lang="en-GB" sz="900" b="0" i="0" kern="1200" baseline="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 </a:t>
                      </a:r>
                      <a:endParaRPr lang="en-GB" sz="900" b="0" i="0" kern="1200" baseline="0">
                        <a:solidFill>
                          <a:schemeClr val="dk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171450" indent="-171450" fontAlgn="base">
                        <a:buFont typeface="Arial"/>
                        <a:buChar char="•"/>
                      </a:pPr>
                      <a:r>
                        <a:rPr lang="en-GB" sz="900" b="0" i="0" kern="1200" baseline="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Patient Activation Measures </a:t>
                      </a:r>
                      <a:r>
                        <a:rPr lang="en-GB" sz="900" b="0" i="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 </a:t>
                      </a:r>
                      <a:endParaRPr lang="en-GB" sz="900" b="0" i="0" kern="1200">
                        <a:solidFill>
                          <a:schemeClr val="dk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900" b="0" i="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Patient Reported Experience Measures </a:t>
                      </a:r>
                      <a:endParaRPr lang="en-GB" sz="900">
                        <a:latin typeface="Arial"/>
                      </a:endParaRPr>
                    </a:p>
                    <a:p>
                      <a:pPr marL="171450" indent="-171450" fontAlgn="base">
                        <a:buFont typeface="Arial"/>
                        <a:buChar char="•"/>
                      </a:pPr>
                      <a:r>
                        <a:rPr lang="en-GB" sz="900" b="0" i="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Number of AHPs within Primary</a:t>
                      </a:r>
                      <a:r>
                        <a:rPr lang="en-GB" sz="900" b="0" i="0" kern="1200" baseline="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 care </a:t>
                      </a:r>
                      <a:endParaRPr lang="en-GB" sz="900" b="0" i="0" kern="1200" baseline="0">
                        <a:solidFill>
                          <a:schemeClr val="dk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171450" indent="-171450" fontAlgn="base">
                        <a:buFont typeface="Arial"/>
                        <a:buChar char="•"/>
                      </a:pPr>
                      <a:r>
                        <a:rPr lang="en-GB" sz="900" b="0" i="0" kern="1200" baseline="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Number of AHPs in ACP/FCP roles </a:t>
                      </a:r>
                      <a:endParaRPr lang="en-GB" sz="900" b="0" i="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9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/>
                        </a:rPr>
                        <a:t>Supporting early intervention and prevention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/>
                        </a:rPr>
                        <a:t>QI Coaching 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/>
                        </a:rPr>
                        <a:t>Business Informatics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/>
                        </a:rPr>
                        <a:t>Directorate</a:t>
                      </a:r>
                      <a:r>
                        <a:rPr lang="en-US" sz="900" baseline="0" dirty="0">
                          <a:solidFill>
                            <a:schemeClr val="tx1"/>
                          </a:solidFill>
                          <a:latin typeface="Arial"/>
                        </a:rPr>
                        <a:t> support in area of focus </a:t>
                      </a:r>
                      <a:endParaRPr lang="en-US" sz="9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dirty="0">
                          <a:latin typeface="Arial"/>
                        </a:rPr>
                        <a:t>Marion Levine</a:t>
                      </a:r>
                      <a:r>
                        <a:rPr lang="en-US" sz="900" baseline="0" dirty="0">
                          <a:latin typeface="Arial"/>
                        </a:rPr>
                        <a:t> &amp;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baseline="0" dirty="0">
                          <a:latin typeface="Arial"/>
                        </a:rPr>
                        <a:t>Katie Williams </a:t>
                      </a:r>
                      <a:endParaRPr lang="en-US" sz="9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288778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AHP Leadership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900" dirty="0">
                          <a:latin typeface="Arial"/>
                        </a:rPr>
                        <a:t>AHP EDI QI Group Established</a:t>
                      </a:r>
                      <a:r>
                        <a:rPr lang="en-US" sz="900" baseline="0" dirty="0">
                          <a:latin typeface="Arial"/>
                        </a:rPr>
                        <a:t> to agree membership &amp; operational definitions</a:t>
                      </a: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US" sz="900" baseline="0" dirty="0">
                          <a:latin typeface="Arial"/>
                        </a:rPr>
                        <a:t>AHP Conference planning group established for Oct 2024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>
                          <a:latin typeface="Arial"/>
                        </a:rPr>
                        <a:t>Driver Diagram and</a:t>
                      </a:r>
                      <a:r>
                        <a:rPr lang="en-US" sz="900" baseline="0" dirty="0">
                          <a:latin typeface="Arial"/>
                        </a:rPr>
                        <a:t> change ideas identified </a:t>
                      </a:r>
                      <a:endParaRPr lang="en-US" sz="9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endParaRPr lang="en-US" sz="900" baseline="0" dirty="0">
                        <a:latin typeface="Arial"/>
                      </a:endParaRP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900" baseline="0" dirty="0">
                          <a:latin typeface="Arial"/>
                        </a:rPr>
                        <a:t>Invitation for submissions to AHP conference to share examples of practice 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endParaRPr lang="en-US" sz="900" baseline="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Explore development of AHP leadership coaching/mentorship/action learning sets</a:t>
                      </a:r>
                      <a:endParaRPr lang="en-US" sz="900" dirty="0">
                        <a:latin typeface="Arial"/>
                      </a:endParaRP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>
                          <a:latin typeface="Arial"/>
                        </a:rPr>
                        <a:t>AHP EDI QI Update at AHP Conference</a:t>
                      </a:r>
                      <a:r>
                        <a:rPr lang="en-US" sz="900" baseline="0" dirty="0">
                          <a:latin typeface="Arial"/>
                        </a:rPr>
                        <a:t> 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900" baseline="0" dirty="0">
                          <a:latin typeface="Arial"/>
                        </a:rPr>
                        <a:t>AHP Award nominations and AHP Conference (October 2024)</a:t>
                      </a:r>
                      <a:endParaRPr lang="en-US" sz="9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Explore and co-design options for AHP/professional leadership </a:t>
                      </a:r>
                      <a:endParaRPr lang="en-US" sz="900" dirty="0">
                        <a:latin typeface="Arial"/>
                      </a:endParaRP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>
                          <a:latin typeface="Arial"/>
                        </a:rPr>
                        <a:t>AHP Leadership support offer -first cohort &amp;</a:t>
                      </a:r>
                      <a:r>
                        <a:rPr lang="en-US" sz="900" baseline="0" dirty="0">
                          <a:latin typeface="Arial"/>
                        </a:rPr>
                        <a:t> evaluation 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endParaRPr lang="en-US" sz="900" baseline="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fontAlgn="base">
                        <a:buFont typeface="Arial"/>
                        <a:buChar char="•"/>
                      </a:pPr>
                      <a:r>
                        <a:rPr lang="en-GB" sz="900" b="0" i="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WRES and WDES AHP Data </a:t>
                      </a:r>
                    </a:p>
                    <a:p>
                      <a:pPr marL="171450" indent="-171450" fontAlgn="base">
                        <a:buFont typeface="Arial"/>
                        <a:buChar char="•"/>
                      </a:pPr>
                      <a:r>
                        <a:rPr lang="en-GB" sz="900" b="0" i="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ESR AHP EDI data Band 7 &amp; above including years employed</a:t>
                      </a:r>
                      <a:r>
                        <a:rPr lang="en-GB" sz="900" b="0" i="0" kern="1200" baseline="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 and </a:t>
                      </a:r>
                      <a:r>
                        <a:rPr lang="en-GB" sz="900" b="0" i="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progression </a:t>
                      </a:r>
                      <a:endParaRPr lang="en-GB" sz="900" b="0" i="0" kern="1200">
                        <a:solidFill>
                          <a:schemeClr val="dk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171450" indent="-171450" fontAlgn="base">
                        <a:buFont typeface="Arial"/>
                        <a:buChar char="•"/>
                      </a:pPr>
                      <a:r>
                        <a:rPr lang="en-GB" sz="900" b="0" i="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Number of international recruited AHPs  Number of Apprentices </a:t>
                      </a:r>
                      <a:endParaRPr lang="en-GB" sz="900" b="0" i="0" kern="1200">
                        <a:solidFill>
                          <a:schemeClr val="dk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171450" indent="-171450" fontAlgn="base">
                        <a:buFont typeface="Arial"/>
                        <a:buChar char="•"/>
                      </a:pPr>
                      <a:r>
                        <a:rPr lang="en-GB" sz="900" b="0" i="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Staff</a:t>
                      </a:r>
                      <a:r>
                        <a:rPr lang="en-GB" sz="900" b="0" i="0" kern="1200" baseline="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 survey </a:t>
                      </a:r>
                      <a:endParaRPr lang="en-GB" sz="900" b="0" i="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9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/>
                        </a:rPr>
                        <a:t>Staff retention and experience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/>
                        </a:rPr>
                        <a:t>Informatics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/>
                        </a:rPr>
                        <a:t>People and Culture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/>
                        <a:buChar char="-"/>
                        <a:tabLst/>
                        <a:defRPr/>
                      </a:pP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Partnership and co-design with AHP and Directorate leadership</a:t>
                      </a:r>
                      <a:r>
                        <a:rPr lang="en-US" sz="900" b="0" i="0" u="none" strike="noStrike" baseline="0" noProof="0" dirty="0">
                          <a:solidFill>
                            <a:schemeClr val="tx1"/>
                          </a:solidFill>
                          <a:latin typeface="Arial"/>
                        </a:rPr>
                        <a:t> teams 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/>
                        <a:buChar char="-"/>
                      </a:pP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Exec team sponsorship</a:t>
                      </a:r>
                      <a:r>
                        <a:rPr lang="en-US" sz="900" b="0" i="0" u="none" strike="noStrike" baseline="0" noProof="0" dirty="0">
                          <a:solidFill>
                            <a:schemeClr val="tx1"/>
                          </a:solidFill>
                          <a:latin typeface="Arial"/>
                        </a:rPr>
                        <a:t> &amp; 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AHPs engagement within AHP conference </a:t>
                      </a:r>
                      <a:endParaRPr lang="en-US" sz="9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endParaRPr lang="en-US" sz="9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Fiona Kelly 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529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_ip_UnifiedCompliancePolicyProperties xmlns="http://schemas.microsoft.com/sharepoint/v3" xsi:nil="true"/>
    <TaxCatchAll xmlns="6194e418-5875-4308-b033-74eb9c181361" xsi:nil="true"/>
  </documentManagement>
</p:properties>
</file>

<file path=customXml/itemProps1.xml><?xml version="1.0" encoding="utf-8"?>
<ds:datastoreItem xmlns:ds="http://schemas.openxmlformats.org/officeDocument/2006/customXml" ds:itemID="{5E2827A9-F419-4FCE-AD3C-96BAD1F5287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C5075DC-9888-4350-B28B-7A50ED6E4FA1}">
  <ds:schemaRefs>
    <ds:schemaRef ds:uri="4d648a74-5c83-46a7-8e4c-7f989ae960a5"/>
    <ds:schemaRef ds:uri="6194e418-5875-4308-b033-74eb9c18136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B640CB3-D588-425A-AEA5-9272871C0FE6}">
  <ds:schemaRefs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4d648a74-5c83-46a7-8e4c-7f989ae960a5"/>
    <ds:schemaRef ds:uri="http://schemas.microsoft.com/office/infopath/2007/PartnerControls"/>
    <ds:schemaRef ds:uri="http://purl.org/dc/elements/1.1/"/>
    <ds:schemaRef ds:uri="http://schemas.microsoft.com/office/2006/metadata/properties"/>
    <ds:schemaRef ds:uri="6194e418-5875-4308-b033-74eb9c181361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336</TotalTime>
  <Words>1344</Words>
  <Application>Microsoft Office PowerPoint</Application>
  <PresentationFormat>Widescreen</PresentationFormat>
  <Paragraphs>186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Kelly Fiona</cp:lastModifiedBy>
  <cp:revision>318</cp:revision>
  <dcterms:created xsi:type="dcterms:W3CDTF">2023-12-01T11:05:55Z</dcterms:created>
  <dcterms:modified xsi:type="dcterms:W3CDTF">2024-03-26T15:07:36Z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