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2" r:id="rId5"/>
    <p:sldId id="297" r:id="rId6"/>
    <p:sldId id="296" r:id="rId7"/>
    <p:sldId id="295" r:id="rId8"/>
    <p:sldId id="2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DC237-581B-3C34-75DC-BC657BFACB70}" v="6" dt="2024-04-02T16:14:40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A62B097B-3B34-6EA0-EB7C-E1B5DA62B59E}"/>
    <pc:docChg chg="addSld delSld modSld">
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4"/>
          <ac:spMkLst>
            <pc:docMk/>
            <pc:sldMk cId="1916856892" sldId="258"/>
            <ac:spMk id="2" creationId="{C4821D16-7479-42AB-CCA6-A8E9A3D0EC1D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8"/>
          <ac:spMkLst>
            <pc:docMk/>
            <pc:sldMk cId="1916856892" sldId="258"/>
            <ac:spMk id="6" creationId="{23960ABC-E69C-2E9C-B5FE-8F4C31C2C439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9"/>
          <ac:spMkLst>
            <pc:docMk/>
            <pc:sldMk cId="1916856892" sldId="258"/>
            <ac:spMk id="8" creationId="{62B343DF-AE81-C987-4455-D128CF8E10D3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0"/>
          <ac:spMkLst>
            <pc:docMk/>
            <pc:sldMk cId="1916856892" sldId="258"/>
            <ac:spMk id="12" creationId="{D307533B-AA3D-AC6B-A531-FAE9C5EB9DC7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1"/>
          <ac:spMkLst>
            <pc:docMk/>
            <pc:sldMk cId="1916856892" sldId="258"/>
            <ac:spMk id="13" creationId="{F4264B7A-FEFA-239B-DD56-A5AABAA17812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2"/>
          <ac:spMkLst>
            <pc:docMk/>
            <pc:sldMk cId="1916856892" sldId="258"/>
            <ac:spMk id="14" creationId="{E138C623-FDD8-1043-678A-9A705A28E7D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3"/>
          <ac:spMkLst>
            <pc:docMk/>
            <pc:sldMk cId="1916856892" sldId="258"/>
            <ac:spMk id="15" creationId="{73BD23FE-2D78-93DA-6800-D1BB86265732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3"/>
          <ac:spMkLst>
            <pc:docMk/>
            <pc:sldMk cId="1916856892" sldId="258"/>
            <ac:spMk id="17" creationId="{47DE0320-B346-D00B-6136-38468548A76D}"/>
          </ac:spMkLst>
        </pc:spChg>
        <pc:spChg chg="del">
          <ac:chgData name="BAKSH DE LA IGLESIA, Amber (EAST LONDON NHS FOUNDATION TRUST)" userId="S::amber.bakshdelaiglesia1@nhs.net::b2650a99-9385-4d98-8a06-8e7c9d440112" providerId="AD" clId="Web-{A62B097B-3B34-6EA0-EB7C-E1B5DA62B59E}" dt="2024-03-13T09:42:34.268" v="624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5.218" v="1673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4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5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6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7"/>
          <ac:spMkLst>
            <pc:docMk/>
            <pc:sldMk cId="1916856892" sldId="258"/>
            <ac:spMk id="29" creationId="{83A072BD-5FE2-D775-1218-BD9A9A01244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8"/>
          <ac:spMkLst>
            <pc:docMk/>
            <pc:sldMk cId="1916856892" sldId="258"/>
            <ac:spMk id="30" creationId="{9340D125-EDE5-31BB-391D-1CE291818856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  <ac:spMkLst>
            <pc:docMk/>
            <pc:sldMk cId="1916856892" sldId="258"/>
            <ac:spMk id="31" creationId="{1CB9E16A-FF0C-1B6E-2EB5-EC63F7D3A1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1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71" v="1672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183" v="1002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8.528" v="1015"/>
          <ac:cxnSpMkLst>
            <pc:docMk/>
            <pc:sldMk cId="1916856892" sldId="258"/>
            <ac:cxnSpMk id="20" creationId="{DA7C2D62-CACC-CAAB-8DED-6CB81FB9F3B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058" v="1000" actId="1076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08.609" v="1657" actId="14100"/>
          <ac:cxnSpMkLst>
            <pc:docMk/>
            <pc:sldMk cId="1916856892" sldId="258"/>
            <ac:cxnSpMk id="3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37.393" v="625"/>
          <ac:cxnSpMkLst>
            <pc:docMk/>
            <pc:sldMk cId="1916856892" sldId="258"/>
            <ac:cxnSpMk id="3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30" v="1650" actId="1076"/>
          <ac:cxnSpMkLst>
            <pc:docMk/>
            <pc:sldMk cId="1916856892" sldId="258"/>
            <ac:cxnSpMk id="4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4.045" v="1642" actId="1076"/>
          <ac:cxnSpMkLst>
            <pc:docMk/>
            <pc:sldMk cId="1916856892" sldId="258"/>
            <ac:cxnSpMk id="44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826" v="1644" actId="1076"/>
          <ac:cxnSpMkLst>
            <pc:docMk/>
            <pc:sldMk cId="1916856892" sldId="258"/>
            <ac:cxnSpMk id="47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951" v="1636" actId="1076"/>
          <ac:cxnSpMkLst>
            <pc:docMk/>
            <pc:sldMk cId="1916856892" sldId="258"/>
            <ac:cxnSpMk id="5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434" v="1611" actId="1076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277" v="1004" actId="1076"/>
          <ac:cxnSpMkLst>
            <pc:docMk/>
            <pc:sldMk cId="1916856892" sldId="258"/>
            <ac:cxnSpMk id="5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324" v="1005" actId="1076"/>
          <ac:cxnSpMkLst>
            <pc:docMk/>
            <pc:sldMk cId="1916856892" sldId="258"/>
            <ac:cxnSpMk id="5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8.530" v="1655" actId="1076"/>
          <ac:cxnSpMkLst>
            <pc:docMk/>
            <pc:sldMk cId="1916856892" sldId="258"/>
            <ac:cxnSpMk id="6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6"/>
          <ac:cxnSpMkLst>
            <pc:docMk/>
            <pc:sldMk cId="1916856892" sldId="258"/>
            <ac:cxnSpMk id="6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92" v="1652" actId="1076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3.982" v="1641" actId="1076"/>
          <ac:cxnSpMkLst>
            <pc:docMk/>
            <pc:sldMk cId="1916856892" sldId="258"/>
            <ac:cxnSpMk id="7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733" v="1643" actId="1076"/>
          <ac:cxnSpMkLst>
            <pc:docMk/>
            <pc:sldMk cId="1916856892" sldId="258"/>
            <ac:cxnSpMk id="7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888" v="1635" actId="1076"/>
          <ac:cxnSpMkLst>
            <pc:docMk/>
            <pc:sldMk cId="1916856892" sldId="258"/>
            <ac:cxnSpMk id="7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544" v="1613" actId="1076"/>
          <ac:cxnSpMkLst>
            <pc:docMk/>
            <pc:sldMk cId="1916856892" sldId="258"/>
            <ac:cxnSpMk id="8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4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7.897" v="820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A62B097B-3B34-6EA0-EB7C-E1B5DA62B59E}" dt="2024-03-13T11:31:33.052" v="5542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A62B097B-3B34-6EA0-EB7C-E1B5DA62B59E}" dt="2024-03-13T11:52:30.725" v="8203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0.725" v="8203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6A57D56D-8D02-F4D1-ACC4-A37C029F060B}"/>
    <pc:docChg chg="modSld">
      <pc:chgData name="BAKSH DE LA IGLESIA, Amber (EAST LONDON NHS FOUNDATION TRUST)" userId="S::amber.bakshdelaiglesia1@nhs.net::b2650a99-9385-4d98-8a06-8e7c9d440112" providerId="AD" clId="Web-{6A57D56D-8D02-F4D1-ACC4-A37C029F060B}" dt="2024-03-28T15:06:13.697" v="22" actId="1076"/>
      <pc:docMkLst>
        <pc:docMk/>
      </pc:docMkLst>
      <pc:sldChg chg="delSp modSp">
        <pc:chgData name="BAKSH DE LA IGLESIA, Amber (EAST LONDON NHS FOUNDATION TRUST)" userId="S::amber.bakshdelaiglesia1@nhs.net::b2650a99-9385-4d98-8a06-8e7c9d440112" providerId="AD" clId="Web-{6A57D56D-8D02-F4D1-ACC4-A37C029F060B}" dt="2024-03-28T15:06:13.697" v="22" actId="1076"/>
        <pc:sldMkLst>
          <pc:docMk/>
          <pc:sldMk cId="1916856892" sldId="292"/>
        </pc:sldMkLst>
        <pc:spChg chg="mod">
          <ac:chgData name="BAKSH DE LA IGLESIA, Amber (EAST LONDON NHS FOUNDATION TRUST)" userId="S::amber.bakshdelaiglesia1@nhs.net::b2650a99-9385-4d98-8a06-8e7c9d440112" providerId="AD" clId="Web-{6A57D56D-8D02-F4D1-ACC4-A37C029F060B}" dt="2024-03-28T15:06:13.697" v="22" actId="1076"/>
          <ac:spMkLst>
            <pc:docMk/>
            <pc:sldMk cId="1916856892" sldId="292"/>
            <ac:spMk id="35" creationId="{5B2D4150-7F6B-7F0E-780D-2AFC73EC4AB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6A57D56D-8D02-F4D1-ACC4-A37C029F060B}" dt="2024-03-28T15:06:06.885" v="21"/>
          <ac:spMkLst>
            <pc:docMk/>
            <pc:sldMk cId="1916856892" sldId="292"/>
            <ac:spMk id="44" creationId="{BC7CB55F-0224-F7B1-AB26-C3BF03125C7F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9CADC237-581B-3C34-75DC-BC657BFACB70}"/>
    <pc:docChg chg="addSld delSld">
      <pc:chgData name="BAKSH DE LA IGLESIA, Amber (EAST LONDON NHS FOUNDATION TRUST)" userId="S::amber.bakshdelaiglesia1@nhs.net::b2650a99-9385-4d98-8a06-8e7c9d440112" providerId="AD" clId="Web-{9CADC237-581B-3C34-75DC-BC657BFACB70}" dt="2024-04-02T16:14:40.877" v="5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9CADC237-581B-3C34-75DC-BC657BFACB70}" dt="2024-04-02T16:14:40.283" v="4"/>
        <pc:sldMkLst>
          <pc:docMk/>
          <pc:sldMk cId="1925529785" sldId="264"/>
        </pc:sldMkLst>
      </pc:sldChg>
      <pc:sldChg chg="del">
        <pc:chgData name="BAKSH DE LA IGLESIA, Amber (EAST LONDON NHS FOUNDATION TRUST)" userId="S::amber.bakshdelaiglesia1@nhs.net::b2650a99-9385-4d98-8a06-8e7c9d440112" providerId="AD" clId="Web-{9CADC237-581B-3C34-75DC-BC657BFACB70}" dt="2024-04-02T16:14:40.877" v="5"/>
        <pc:sldMkLst>
          <pc:docMk/>
          <pc:sldMk cId="4138235593" sldId="293"/>
        </pc:sldMkLst>
      </pc:sldChg>
      <pc:sldChg chg="add">
        <pc:chgData name="BAKSH DE LA IGLESIA, Amber (EAST LONDON NHS FOUNDATION TRUST)" userId="S::amber.bakshdelaiglesia1@nhs.net::b2650a99-9385-4d98-8a06-8e7c9d440112" providerId="AD" clId="Web-{9CADC237-581B-3C34-75DC-BC657BFACB70}" dt="2024-04-02T16:14:32.470" v="0"/>
        <pc:sldMkLst>
          <pc:docMk/>
          <pc:sldMk cId="1935714259" sldId="294"/>
        </pc:sldMkLst>
      </pc:sldChg>
      <pc:sldChg chg="add">
        <pc:chgData name="BAKSH DE LA IGLESIA, Amber (EAST LONDON NHS FOUNDATION TRUST)" userId="S::amber.bakshdelaiglesia1@nhs.net::b2650a99-9385-4d98-8a06-8e7c9d440112" providerId="AD" clId="Web-{9CADC237-581B-3C34-75DC-BC657BFACB70}" dt="2024-04-02T16:14:32.564" v="1"/>
        <pc:sldMkLst>
          <pc:docMk/>
          <pc:sldMk cId="2344114205" sldId="295"/>
        </pc:sldMkLst>
      </pc:sldChg>
      <pc:sldChg chg="add">
        <pc:chgData name="BAKSH DE LA IGLESIA, Amber (EAST LONDON NHS FOUNDATION TRUST)" userId="S::amber.bakshdelaiglesia1@nhs.net::b2650a99-9385-4d98-8a06-8e7c9d440112" providerId="AD" clId="Web-{9CADC237-581B-3C34-75DC-BC657BFACB70}" dt="2024-04-02T16:14:32.642" v="2"/>
        <pc:sldMkLst>
          <pc:docMk/>
          <pc:sldMk cId="2565059382" sldId="296"/>
        </pc:sldMkLst>
      </pc:sldChg>
      <pc:sldChg chg="add">
        <pc:chgData name="BAKSH DE LA IGLESIA, Amber (EAST LONDON NHS FOUNDATION TRUST)" userId="S::amber.bakshdelaiglesia1@nhs.net::b2650a99-9385-4d98-8a06-8e7c9d440112" providerId="AD" clId="Web-{9CADC237-581B-3C34-75DC-BC657BFACB70}" dt="2024-04-02T16:14:32.814" v="3"/>
        <pc:sldMkLst>
          <pc:docMk/>
          <pc:sldMk cId="3544704099" sldId="297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94F2BF82-ACB6-7CAE-4F1A-256078F2602C}"/>
    <pc:docChg chg="addSld delSld modSld">
      <pc:chgData name="BAKSH DE LA IGLESIA, Amber (EAST LONDON NHS FOUNDATION TRUST)" userId="S::amber.bakshdelaiglesia1@nhs.net::b2650a99-9385-4d98-8a06-8e7c9d440112" providerId="AD" clId="Web-{94F2BF82-ACB6-7CAE-4F1A-256078F2602C}" dt="2024-03-13T12:32:26.825" v="4217"/>
      <pc:docMkLst>
        <pc:docMk/>
      </pc:docMkLst>
      <pc:sldChg chg="modSp del">
        <pc:chgData name="BAKSH DE LA IGLESIA, Amber (EAST LONDON NHS FOUNDATION TRUST)" userId="S::amber.bakshdelaiglesia1@nhs.net::b2650a99-9385-4d98-8a06-8e7c9d440112" providerId="AD" clId="Web-{94F2BF82-ACB6-7CAE-4F1A-256078F2602C}" dt="2024-03-13T12:12:37.428" v="3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94F2BF82-ACB6-7CAE-4F1A-256078F2602C}" dt="2024-03-13T12:11:33.988" v="1" actId="20577"/>
          <ac:spMkLst>
            <pc:docMk/>
            <pc:sldMk cId="1916856892" sldId="258"/>
            <ac:spMk id="4" creationId="{74A77F04-71FA-5127-761E-16EA4DE66FD1}"/>
          </ac:spMkLst>
        </pc:spChg>
      </pc:sldChg>
      <pc:sldChg chg="delSp modSp add del">
        <pc:chgData name="BAKSH DE LA IGLESIA, Amber (EAST LONDON NHS FOUNDATION TRUST)" userId="S::amber.bakshdelaiglesia1@nhs.net::b2650a99-9385-4d98-8a06-8e7c9d440112" providerId="AD" clId="Web-{94F2BF82-ACB6-7CAE-4F1A-256078F2602C}" dt="2024-03-13T12:27:18.909" v="2637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94F2BF82-ACB6-7CAE-4F1A-256078F2602C}" dt="2024-03-13T12:12:55.835" v="7"/>
          <ac:spMkLst>
            <pc:docMk/>
            <pc:sldMk cId="1925529785" sldId="264"/>
            <ac:spMk id="2" creationId="{00000000-0000-0000-0000-000000000000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94F2BF82-ACB6-7CAE-4F1A-256078F2602C}" dt="2024-03-13T12:27:18.909" v="263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94F2BF82-ACB6-7CAE-4F1A-256078F2602C}" dt="2024-03-13T12:12:49.944" v="4"/>
        <pc:sldMkLst>
          <pc:docMk/>
          <pc:sldMk cId="1613405248" sldId="266"/>
        </pc:sldMkLst>
      </pc:sldChg>
      <pc:sldChg chg="add">
        <pc:chgData name="BAKSH DE LA IGLESIA, Amber (EAST LONDON NHS FOUNDATION TRUST)" userId="S::amber.bakshdelaiglesia1@nhs.net::b2650a99-9385-4d98-8a06-8e7c9d440112" providerId="AD" clId="Web-{94F2BF82-ACB6-7CAE-4F1A-256078F2602C}" dt="2024-03-13T12:12:34.865" v="2"/>
        <pc:sldMkLst>
          <pc:docMk/>
          <pc:sldMk cId="1916856892" sldId="292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94F2BF82-ACB6-7CAE-4F1A-256078F2602C}" dt="2024-03-13T12:32:26.825" v="4217"/>
        <pc:sldMkLst>
          <pc:docMk/>
          <pc:sldMk cId="4138235593" sldId="293"/>
        </pc:sldMkLst>
        <pc:graphicFrameChg chg="mod modGraphic">
          <ac:chgData name="BAKSH DE LA IGLESIA, Amber (EAST LONDON NHS FOUNDATION TRUST)" userId="S::amber.bakshdelaiglesia1@nhs.net::b2650a99-9385-4d98-8a06-8e7c9d440112" providerId="AD" clId="Web-{94F2BF82-ACB6-7CAE-4F1A-256078F2602C}" dt="2024-03-13T12:32:26.825" v="4217"/>
          <ac:graphicFrameMkLst>
            <pc:docMk/>
            <pc:sldMk cId="4138235593" sldId="293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City &amp; Hackney 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623850" y="804212"/>
            <a:ext cx="1634710" cy="6258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604798" y="2315919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604796" y="3815337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604795" y="5314756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53342" y="90462"/>
            <a:ext cx="240798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Trust Strategic Objective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661330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774254" y="520299"/>
            <a:ext cx="1473553" cy="6830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greater partnership and stakeholder working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446313" y="524336"/>
            <a:ext cx="5609510" cy="6830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Improve access by reviewing and reframing the community services referral criteria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Enable resident voices and robust people participation to expand visibility of community offer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the relationships with the City and identify unmet opportunities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Transformation of Mental Health and Social Care with LBH involvement – review S75 delegated Care Act with LBH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569788" y="75698"/>
            <a:ext cx="549308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Defined workstreams / projects /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for 24-25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FE4337-4237-CC9A-6DF3-62A374B4CCF7}"/>
              </a:ext>
            </a:extLst>
          </p:cNvPr>
          <p:cNvSpPr/>
          <p:nvPr/>
        </p:nvSpPr>
        <p:spPr>
          <a:xfrm>
            <a:off x="6483136" y="6327901"/>
            <a:ext cx="5609510" cy="4147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Conduct a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rationalisation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of estates to remove inefficiencies, consideration of co-location of spaces, ensuring that sites are energy efficient</a:t>
            </a:r>
            <a:endParaRPr lang="en-US" dirty="0">
              <a:solidFill>
                <a:schemeClr val="tx1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Consideration to remove pool cars in community services and implement electric bikes on sites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CB3F8B-919B-6E95-B2C4-940EF5EF2024}"/>
              </a:ext>
            </a:extLst>
          </p:cNvPr>
          <p:cNvSpPr/>
          <p:nvPr/>
        </p:nvSpPr>
        <p:spPr>
          <a:xfrm>
            <a:off x="4778452" y="6351398"/>
            <a:ext cx="1468195" cy="3686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Sustainability &amp; Estates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6F5471-68A7-9D36-813C-F6724C1A753F}"/>
              </a:ext>
            </a:extLst>
          </p:cNvPr>
          <p:cNvSpPr/>
          <p:nvPr/>
        </p:nvSpPr>
        <p:spPr>
          <a:xfrm>
            <a:off x="4774253" y="1257880"/>
            <a:ext cx="1472394" cy="17568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Ensuring effective prevention, transitions and admission avoidance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3A8575-60BD-9664-8CBF-85E08728B624}"/>
              </a:ext>
            </a:extLst>
          </p:cNvPr>
          <p:cNvSpPr/>
          <p:nvPr/>
        </p:nvSpPr>
        <p:spPr>
          <a:xfrm>
            <a:off x="6487484" y="1247194"/>
            <a:ext cx="5609510" cy="17663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new ways of working and community models of care by developing a robust community offer to reduce crisis referrals and inpatient admissions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Development of a "no wrong door" ambition – understand what is working and what isn't to collaborate with staff and service users to co-produce a model of what community services would need to look like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Reduction of silo working by reviewing team structures and pathways by upskilling staff e.g. explore ways in which psychology and psychotherapy could be more embedded in the community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Tackle the inequalities of access by reviewing the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neighbourhood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populations and develop priorities according to their needs by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analysing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the social determinants of health and identifying how this prevents access to community services e.g. think about the support offer for the younger population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capacity for better signposting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of DNAs across community services and identify quick wins e.g. give more notice to patients, training around the DNA policy, offering more convenient appointment slots and developing a service user group to understand what would help with DNAs.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9C4F534-9D56-C4CD-E004-05E5B802DFE0}"/>
              </a:ext>
            </a:extLst>
          </p:cNvPr>
          <p:cNvSpPr/>
          <p:nvPr/>
        </p:nvSpPr>
        <p:spPr>
          <a:xfrm>
            <a:off x="4778795" y="3075487"/>
            <a:ext cx="1477376" cy="7539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of crisis alternatives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9600FE6-9B03-A17B-30BD-5ECEB9A5C24B}"/>
              </a:ext>
            </a:extLst>
          </p:cNvPr>
          <p:cNvSpPr/>
          <p:nvPr/>
        </p:nvSpPr>
        <p:spPr>
          <a:xfrm>
            <a:off x="6483135" y="3051643"/>
            <a:ext cx="5609510" cy="807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Mapping the efficiency of current crisis services and identify effective resource allocation to ensure these are effective in meeting admission avoidance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Collaborate closely with Third sector colleagues e.g. Suicide Prevent Alliance, local communities and explore opportunities with other providers e.g. James' Place and explore their offer of support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different options for crisis services and potential social interventions e.g. in-reach for different communities that we don't have sight of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63672FA-2DA2-7230-1236-AB9469A206CA}"/>
              </a:ext>
            </a:extLst>
          </p:cNvPr>
          <p:cNvSpPr/>
          <p:nvPr/>
        </p:nvSpPr>
        <p:spPr>
          <a:xfrm>
            <a:off x="4788319" y="3878916"/>
            <a:ext cx="1467851" cy="464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Interface and integration between crisis services and other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6FF9F20-89F9-A031-4B0C-2976378C136B}"/>
              </a:ext>
            </a:extLst>
          </p:cNvPr>
          <p:cNvSpPr/>
          <p:nvPr/>
        </p:nvSpPr>
        <p:spPr>
          <a:xfrm>
            <a:off x="6473265" y="3893516"/>
            <a:ext cx="5609510" cy="4229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proactive gatekeeping and admission avoidance</a:t>
            </a:r>
          </a:p>
          <a:p>
            <a:pPr marL="171450" indent="-171450">
              <a:buFont typeface="Arial"/>
              <a:buChar char="•"/>
            </a:pPr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Review of how equipped the community are in dealing with crisis referrals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Make the service more equitable across transitions between crisis, community and A&amp;E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778795" y="4402905"/>
            <a:ext cx="1477031" cy="506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Tackle bed management flow changes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483134" y="4360356"/>
            <a:ext cx="5609510" cy="550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an appropriate system to review inpatient process, with clear staff roles and responsibilities</a:t>
            </a:r>
            <a:endParaRPr lang="en-US" dirty="0">
              <a:solidFill>
                <a:schemeClr val="tx1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if the RAG framework for discharge planning would help manage CRFD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options appraisal to stop spending so much on private beds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alternatives to step-down beds and align community and inpatient teams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4C883C4-87B6-4736-DE34-E704E8FB3831}"/>
              </a:ext>
            </a:extLst>
          </p:cNvPr>
          <p:cNvSpPr/>
          <p:nvPr/>
        </p:nvSpPr>
        <p:spPr>
          <a:xfrm>
            <a:off x="6473609" y="4964562"/>
            <a:ext cx="5609510" cy="4147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Buidling workforce resilience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Focus on staff wellbeing, particularly within inpatient services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Identify appropriate forms of support for staff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3FC25B8-30F8-D89D-2E17-0BCAB8BB5C22}"/>
              </a:ext>
            </a:extLst>
          </p:cNvPr>
          <p:cNvSpPr/>
          <p:nvPr/>
        </p:nvSpPr>
        <p:spPr>
          <a:xfrm>
            <a:off x="4778452" y="4959830"/>
            <a:ext cx="1477375" cy="4180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Workforce</a:t>
            </a:r>
            <a:endParaRPr lang="en-US" dirty="0" err="1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C7289A3-26FE-58E9-3ECB-8E0310E9ACA4}"/>
              </a:ext>
            </a:extLst>
          </p:cNvPr>
          <p:cNvSpPr/>
          <p:nvPr/>
        </p:nvSpPr>
        <p:spPr>
          <a:xfrm>
            <a:off x="4778451" y="5437227"/>
            <a:ext cx="1477375" cy="846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BCDD355-4533-37FD-066B-CD91B4F35503}"/>
              </a:ext>
            </a:extLst>
          </p:cNvPr>
          <p:cNvSpPr/>
          <p:nvPr/>
        </p:nvSpPr>
        <p:spPr>
          <a:xfrm>
            <a:off x="6482789" y="5432778"/>
            <a:ext cx="5609510" cy="8434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Community investment to reduce bed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utilisation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and inpatient engagement to reduce enhanced observations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Rehab team review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Reduce secure ambulance spend/increase in-house fleet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utilisation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Innovate new clinical services, specialisms or enhancements.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Monetise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training, in-house developments and expertise and focus on out of area clinical activity</a:t>
            </a:r>
          </a:p>
        </p:txBody>
      </p:sp>
      <p:cxnSp>
        <p:nvCxnSpPr>
          <p:cNvPr id="19" name="Straight Arrow Connector 18"/>
          <p:cNvCxnSpPr>
            <a:stCxn id="5" idx="1"/>
            <a:endCxn id="4" idx="3"/>
          </p:cNvCxnSpPr>
          <p:nvPr/>
        </p:nvCxnSpPr>
        <p:spPr>
          <a:xfrm flipH="1">
            <a:off x="2053731" y="1117134"/>
            <a:ext cx="570119" cy="20131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1"/>
            <a:endCxn id="4" idx="3"/>
          </p:cNvCxnSpPr>
          <p:nvPr/>
        </p:nvCxnSpPr>
        <p:spPr>
          <a:xfrm flipH="1">
            <a:off x="2053731" y="2633604"/>
            <a:ext cx="551067" cy="4966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1"/>
            <a:endCxn id="4" idx="3"/>
          </p:cNvCxnSpPr>
          <p:nvPr/>
        </p:nvCxnSpPr>
        <p:spPr>
          <a:xfrm flipH="1" flipV="1">
            <a:off x="2053731" y="3130290"/>
            <a:ext cx="551065" cy="10027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1"/>
            <a:endCxn id="4" idx="3"/>
          </p:cNvCxnSpPr>
          <p:nvPr/>
        </p:nvCxnSpPr>
        <p:spPr>
          <a:xfrm flipH="1" flipV="1">
            <a:off x="2053731" y="3130290"/>
            <a:ext cx="551064" cy="25021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1"/>
            <a:endCxn id="5" idx="3"/>
          </p:cNvCxnSpPr>
          <p:nvPr/>
        </p:nvCxnSpPr>
        <p:spPr>
          <a:xfrm flipH="1">
            <a:off x="4258560" y="861842"/>
            <a:ext cx="515694" cy="2552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" idx="1"/>
            <a:endCxn id="5" idx="3"/>
          </p:cNvCxnSpPr>
          <p:nvPr/>
        </p:nvCxnSpPr>
        <p:spPr>
          <a:xfrm flipH="1" flipV="1">
            <a:off x="4258560" y="1117134"/>
            <a:ext cx="515693" cy="10191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" idx="1"/>
            <a:endCxn id="7" idx="3"/>
          </p:cNvCxnSpPr>
          <p:nvPr/>
        </p:nvCxnSpPr>
        <p:spPr>
          <a:xfrm flipH="1">
            <a:off x="4258558" y="2136295"/>
            <a:ext cx="515695" cy="4973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7" idx="1"/>
            <a:endCxn id="7" idx="3"/>
          </p:cNvCxnSpPr>
          <p:nvPr/>
        </p:nvCxnSpPr>
        <p:spPr>
          <a:xfrm flipH="1">
            <a:off x="4258558" y="861842"/>
            <a:ext cx="515696" cy="17717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2" idx="1"/>
            <a:endCxn id="7" idx="3"/>
          </p:cNvCxnSpPr>
          <p:nvPr/>
        </p:nvCxnSpPr>
        <p:spPr>
          <a:xfrm flipH="1" flipV="1">
            <a:off x="4258558" y="2633604"/>
            <a:ext cx="520237" cy="818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5" idx="1"/>
            <a:endCxn id="7" idx="3"/>
          </p:cNvCxnSpPr>
          <p:nvPr/>
        </p:nvCxnSpPr>
        <p:spPr>
          <a:xfrm flipH="1" flipV="1">
            <a:off x="4258558" y="2633604"/>
            <a:ext cx="529761" cy="1477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7" idx="1"/>
            <a:endCxn id="7" idx="3"/>
          </p:cNvCxnSpPr>
          <p:nvPr/>
        </p:nvCxnSpPr>
        <p:spPr>
          <a:xfrm flipH="1" flipV="1">
            <a:off x="4258558" y="2633604"/>
            <a:ext cx="520237" cy="20224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0" idx="1"/>
            <a:endCxn id="9" idx="3"/>
          </p:cNvCxnSpPr>
          <p:nvPr/>
        </p:nvCxnSpPr>
        <p:spPr>
          <a:xfrm flipH="1" flipV="1">
            <a:off x="4258556" y="4133022"/>
            <a:ext cx="519896" cy="10358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61" idx="1"/>
            <a:endCxn id="10" idx="3"/>
          </p:cNvCxnSpPr>
          <p:nvPr/>
        </p:nvCxnSpPr>
        <p:spPr>
          <a:xfrm flipH="1" flipV="1">
            <a:off x="4258555" y="5632441"/>
            <a:ext cx="519896" cy="2281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3" idx="1"/>
            <a:endCxn id="10" idx="3"/>
          </p:cNvCxnSpPr>
          <p:nvPr/>
        </p:nvCxnSpPr>
        <p:spPr>
          <a:xfrm flipH="1" flipV="1">
            <a:off x="4258555" y="5632441"/>
            <a:ext cx="519897" cy="9032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/>
        </p:nvGraphicFramePr>
        <p:xfrm>
          <a:off x="218234" y="71994"/>
          <a:ext cx="11969856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8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413706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7580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6180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08314">
                  <a:extLst>
                    <a:ext uri="{9D8B030D-6E8A-4147-A177-3AD203B41FA5}">
                      <a16:colId xmlns:a16="http://schemas.microsoft.com/office/drawing/2014/main" val="1534467085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5645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403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624847"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/>
                        </a:rPr>
                        <a:t>Strengthen</a:t>
                      </a:r>
                      <a:r>
                        <a:rPr lang="en-US" sz="800" b="1" baseline="0" dirty="0">
                          <a:latin typeface="Arial"/>
                        </a:rPr>
                        <a:t> &amp; deepen local systems </a:t>
                      </a:r>
                      <a:r>
                        <a:rPr lang="en-US" sz="800" b="1" dirty="0">
                          <a:latin typeface="Arial"/>
                        </a:rPr>
                        <a:t>leadership</a:t>
                      </a:r>
                      <a:r>
                        <a:rPr lang="en-US" sz="800" b="1" baseline="0" dirty="0">
                          <a:latin typeface="Arial"/>
                        </a:rPr>
                        <a:t> roles and partnership working </a:t>
                      </a: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Establish a partnership </a:t>
                      </a:r>
                      <a:r>
                        <a:rPr lang="en-US" sz="800" dirty="0" err="1">
                          <a:latin typeface="Arial"/>
                        </a:rPr>
                        <a:t>programme</a:t>
                      </a:r>
                      <a:r>
                        <a:rPr lang="en-US" sz="800" dirty="0">
                          <a:latin typeface="Arial"/>
                        </a:rPr>
                        <a:t> board to</a:t>
                      </a:r>
                      <a:r>
                        <a:rPr lang="en-US" sz="800" baseline="0" dirty="0">
                          <a:latin typeface="Arial"/>
                        </a:rPr>
                        <a:t> drive the next development phase of the community MH offer;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Develop and implement arrangements</a:t>
                      </a:r>
                      <a:r>
                        <a:rPr lang="en-US" sz="800" baseline="0" dirty="0">
                          <a:latin typeface="Arial"/>
                        </a:rPr>
                        <a:t> to better hear &amp; respond to </a:t>
                      </a:r>
                      <a:r>
                        <a:rPr lang="en-US" sz="800" dirty="0">
                          <a:latin typeface="Arial"/>
                        </a:rPr>
                        <a:t>resident voices (e.g. citizen’s panels) and to enable effective people participation arrangements;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Process to refresh the s75 partnership agreement for MH is underway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Process in place</a:t>
                      </a:r>
                      <a:r>
                        <a:rPr lang="en-US" sz="800" baseline="0" dirty="0">
                          <a:latin typeface="Arial"/>
                        </a:rPr>
                        <a:t> to r</a:t>
                      </a:r>
                      <a:r>
                        <a:rPr lang="en-US" sz="800" dirty="0">
                          <a:latin typeface="Arial"/>
                        </a:rPr>
                        <a:t>efresh the s75</a:t>
                      </a:r>
                      <a:r>
                        <a:rPr lang="en-US" sz="800" baseline="0" dirty="0">
                          <a:latin typeface="Arial"/>
                        </a:rPr>
                        <a:t> agreement for LD; 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Process to refresh local ELFT engagement with &amp; alignment to the </a:t>
                      </a:r>
                      <a:r>
                        <a:rPr lang="en-US" sz="800" baseline="0" dirty="0" err="1">
                          <a:latin typeface="Arial"/>
                        </a:rPr>
                        <a:t>neighbourhood</a:t>
                      </a:r>
                      <a:r>
                        <a:rPr lang="en-US" sz="800" baseline="0" dirty="0">
                          <a:latin typeface="Arial"/>
                        </a:rPr>
                        <a:t> integrated working / team agenda; 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; 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Strengthen working arrangements in the City;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Make a key contribution</a:t>
                      </a:r>
                      <a:r>
                        <a:rPr lang="en-US" sz="800" baseline="0" dirty="0">
                          <a:latin typeface="Arial"/>
                        </a:rPr>
                        <a:t> to the process for refreshing the local MH Integration Committee to help oversee the local MH system plans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Partner</a:t>
                      </a:r>
                      <a:r>
                        <a:rPr lang="en-US" sz="800" baseline="0" dirty="0">
                          <a:latin typeface="Arial"/>
                        </a:rPr>
                        <a:t> feedback indicating more effective partnership working with ELFT;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New s75 MH partnership agreement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New s75 LD partnership agreement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Participation;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Integrated Care</a:t>
                      </a:r>
                      <a:r>
                        <a:rPr lang="en-US" sz="800" baseline="0" dirty="0">
                          <a:latin typeface="Arial"/>
                        </a:rPr>
                        <a:t> directorate;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City and Hackney Local Authority partners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Jed Francique, Borough Director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5340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Strengthened community</a:t>
                      </a:r>
                      <a:r>
                        <a:rPr lang="en-US" sz="800" b="1" baseline="0" dirty="0">
                          <a:latin typeface="Arial"/>
                        </a:rPr>
                        <a:t> &amp; crisis pathway arrangements to provide effective </a:t>
                      </a:r>
                      <a:r>
                        <a:rPr lang="en-US" sz="800" b="1" dirty="0">
                          <a:latin typeface="Arial"/>
                        </a:rPr>
                        <a:t>prevention</a:t>
                      </a:r>
                      <a:r>
                        <a:rPr lang="en-US" sz="800" b="1" baseline="0" dirty="0">
                          <a:latin typeface="Arial"/>
                        </a:rPr>
                        <a:t>, </a:t>
                      </a:r>
                      <a:r>
                        <a:rPr lang="en-US" sz="800" b="1" dirty="0">
                          <a:latin typeface="Arial"/>
                        </a:rPr>
                        <a:t>admission avoidance and timely inpatient discharges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Review the</a:t>
                      </a:r>
                      <a:r>
                        <a:rPr lang="en-US" sz="800" baseline="0" dirty="0">
                          <a:latin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</a:rPr>
                        <a:t>SUN &amp; SOS service</a:t>
                      </a:r>
                      <a:r>
                        <a:rPr lang="en-US" sz="800" baseline="0" dirty="0">
                          <a:latin typeface="Arial"/>
                        </a:rPr>
                        <a:t> for effectiveness / value for money;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Review the residual Crisis</a:t>
                      </a:r>
                      <a:r>
                        <a:rPr lang="en-US" sz="800" baseline="0" dirty="0">
                          <a:latin typeface="Arial"/>
                        </a:rPr>
                        <a:t> Assessment Team offer;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Progress a QI project to reduce community MH waits;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Further develop local  ‘step down’ and crisis beds offer as associated discharge support arrangements;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Progress development of  local ‘Trieste’ model; 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Strengthened gate-keeping arrangements &amp; management of people waiting for beds;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Refreshed design of the "no wrong front door" ambition with service users;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Review the  psychology and SPS / psychotherapy community offers and arrangements to further embed in the community offer;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Refreshed liaison arrangements with Primary Care;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Refresh Single Point of Access model, including clinical triage arrangements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Refreshed models of partnership working with voluntary</a:t>
                      </a:r>
                      <a:r>
                        <a:rPr lang="en-US" sz="800" baseline="0" dirty="0">
                          <a:latin typeface="Arial"/>
                        </a:rPr>
                        <a:t> &amp; community sector partners (including community connector and crisis arrangements);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Commence review</a:t>
                      </a:r>
                      <a:r>
                        <a:rPr lang="en-US" sz="800" baseline="0" dirty="0">
                          <a:latin typeface="Arial"/>
                        </a:rPr>
                        <a:t> of interface arrangements between community MH service and the crisis pathway;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US" sz="800" baseline="0" dirty="0">
                          <a:latin typeface="Arial"/>
                        </a:rPr>
                        <a:t>Proposals to increase community MH ‘delivery points’ in localities, including co-location with partners;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Refresh organizational</a:t>
                      </a:r>
                      <a:r>
                        <a:rPr lang="en-US" sz="800" baseline="0" dirty="0">
                          <a:latin typeface="Arial"/>
                        </a:rPr>
                        <a:t> arrangements;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Confirmed availability of clinical (including Consultant</a:t>
                      </a:r>
                      <a:r>
                        <a:rPr lang="en-US" sz="800" baseline="0" dirty="0">
                          <a:latin typeface="Arial"/>
                        </a:rPr>
                        <a:t> Psychiatrist) capacity, leading to more efficient appointment programming;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Reductions in DNAs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Reductions in cancelled appointments;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Number instances</a:t>
                      </a:r>
                      <a:r>
                        <a:rPr lang="en-US" sz="800" baseline="0" dirty="0">
                          <a:latin typeface="Arial"/>
                        </a:rPr>
                        <a:t> of alternatives to admission used /</a:t>
                      </a:r>
                      <a:r>
                        <a:rPr lang="en-US" sz="800" dirty="0">
                          <a:latin typeface="Arial"/>
                        </a:rPr>
                        <a:t> preventable admissions;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Reductions in CRFDs (numbers and days);</a:t>
                      </a:r>
                      <a:r>
                        <a:rPr lang="en-US" sz="800" baseline="0" dirty="0">
                          <a:latin typeface="Arial"/>
                        </a:rPr>
                        <a:t>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Reductions</a:t>
                      </a:r>
                      <a:r>
                        <a:rPr lang="en-US" sz="800" baseline="0" dirty="0">
                          <a:latin typeface="Arial"/>
                        </a:rPr>
                        <a:t> in </a:t>
                      </a:r>
                      <a:r>
                        <a:rPr lang="en-US" sz="800" dirty="0">
                          <a:latin typeface="Arial"/>
                        </a:rPr>
                        <a:t>A&amp;E breaches (4 / 12 </a:t>
                      </a:r>
                      <a:r>
                        <a:rPr lang="en-US" sz="800" dirty="0" err="1">
                          <a:latin typeface="Arial"/>
                        </a:rPr>
                        <a:t>hr</a:t>
                      </a:r>
                      <a:r>
                        <a:rPr lang="en-US" sz="800" dirty="0">
                          <a:latin typeface="Arial"/>
                        </a:rPr>
                        <a:t>)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% of service users followed up within 72 hours;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Funds</a:t>
                      </a:r>
                      <a:r>
                        <a:rPr lang="en-US" sz="800" baseline="0" dirty="0">
                          <a:latin typeface="Arial"/>
                        </a:rPr>
                        <a:t> are reinvested in interventions with stronger evidence bases;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Further proportionate investment in VCS orgs;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Increased social interventions; </a:t>
                      </a: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Community investment to reduce bed </a:t>
                      </a:r>
                      <a:r>
                        <a:rPr lang="en-US" sz="8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utilisation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 to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Rehab team review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secure ambulance spend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Innovate new clinical services, specialisms of enhancements. 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Monetise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 training, In-house developments and expertise</a:t>
                      </a:r>
                      <a:endParaRPr lang="en-US" sz="800" dirty="0"/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Ensures effective prevention, reducing the number of service users entering our service and supports robust admission avoidance helping services to reduce waste;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Reduction in carbon dioxide emissions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Increase in staff reporting active travel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Actual energy usage across the Trust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Participation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Performance;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 err="1">
                          <a:latin typeface="Arial"/>
                        </a:rPr>
                        <a:t>Carers</a:t>
                      </a:r>
                      <a:r>
                        <a:rPr lang="en-US" sz="800" dirty="0">
                          <a:latin typeface="Arial"/>
                        </a:rPr>
                        <a:t> Team;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Population Health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Quality Improvement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Andrew </a:t>
                      </a:r>
                      <a:r>
                        <a:rPr lang="en-US" sz="800" dirty="0" err="1">
                          <a:latin typeface="Arial"/>
                        </a:rPr>
                        <a:t>Horobin</a:t>
                      </a:r>
                      <a:r>
                        <a:rPr lang="en-US" sz="800" dirty="0">
                          <a:latin typeface="Arial"/>
                        </a:rPr>
                        <a:t>,</a:t>
                      </a:r>
                      <a:r>
                        <a:rPr lang="en-US" sz="800" baseline="0" dirty="0">
                          <a:latin typeface="Arial"/>
                        </a:rPr>
                        <a:t> Deputy Borough Director 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latin typeface="Arial"/>
                        </a:rPr>
                        <a:t>&amp; 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latin typeface="Arial"/>
                        </a:rPr>
                        <a:t>Dr Ben Kim Robinson, Associate Clinical Director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70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8392" y="1243457"/>
          <a:ext cx="11969856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8">
                  <a:extLst>
                    <a:ext uri="{9D8B030D-6E8A-4147-A177-3AD203B41FA5}">
                      <a16:colId xmlns:a16="http://schemas.microsoft.com/office/drawing/2014/main" val="2950816380"/>
                    </a:ext>
                  </a:extLst>
                </a:gridCol>
                <a:gridCol w="1413706">
                  <a:extLst>
                    <a:ext uri="{9D8B030D-6E8A-4147-A177-3AD203B41FA5}">
                      <a16:colId xmlns:a16="http://schemas.microsoft.com/office/drawing/2014/main" val="1365651308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1471633215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185280315"/>
                    </a:ext>
                  </a:extLst>
                </a:gridCol>
                <a:gridCol w="1075803">
                  <a:extLst>
                    <a:ext uri="{9D8B030D-6E8A-4147-A177-3AD203B41FA5}">
                      <a16:colId xmlns:a16="http://schemas.microsoft.com/office/drawing/2014/main" val="874555414"/>
                    </a:ext>
                  </a:extLst>
                </a:gridCol>
                <a:gridCol w="1861809">
                  <a:extLst>
                    <a:ext uri="{9D8B030D-6E8A-4147-A177-3AD203B41FA5}">
                      <a16:colId xmlns:a16="http://schemas.microsoft.com/office/drawing/2014/main" val="3436481333"/>
                    </a:ext>
                  </a:extLst>
                </a:gridCol>
                <a:gridCol w="1508314">
                  <a:extLst>
                    <a:ext uri="{9D8B030D-6E8A-4147-A177-3AD203B41FA5}">
                      <a16:colId xmlns:a16="http://schemas.microsoft.com/office/drawing/2014/main" val="1135398080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082947817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3151149292"/>
                    </a:ext>
                  </a:extLst>
                </a:gridCol>
              </a:tblGrid>
              <a:tr h="5457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"/>
                        </a:rPr>
                        <a:t>Strengthen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latin typeface="Arial"/>
                        </a:rPr>
                        <a:t> the quality and effectiveness of our inpatient offer 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Refreshed ward-based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patient flow arrangements to ensure fitness for purpose 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Arial"/>
                        </a:rPr>
                        <a:t>Stabilised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MDT leadership and staffing arrangements across the wards (including Psychiatrist, Psychology and Matron arrangements);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Refreshed arrangements to capture, monitor &amp; address environmental issues;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DMT involvement in ward community meetings;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Commence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work to strengthen ability to work more effectively with patients with LDA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Co-develop a QI project focused on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achieving a consistency &amp; effectiveness in discharge planning (joint inpatient, crisis pathway and community project); 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Refreshed introduction pack on admission;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Explore potential adoption of the  ‘From Red to Green’ framework;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Incorporate volunteers to support an expanded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ward activities and patient engagement; 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Review and refresh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work;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Reduce CRFDs (numbers and days);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Achieve 85% bed occupanc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y levels;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Reduce average length of stay;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All patients have Estimated Discharge Dates;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Discharge planning protocol in place;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Accreditation of all wards;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Reduced staff turnover;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Reduced use of private beds</a:t>
                      </a:r>
                      <a:r>
                        <a:rPr lang="en-US" sz="80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will reduce the need to travel (and the associated carbon footprint); </a:t>
                      </a:r>
                      <a:endParaRPr lang="en-US" sz="8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enhanced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observations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QI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QA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Estates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&amp; Facilities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ILDS / LD colleagues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Becks Lingard,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Borough Lead Nurse 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&amp; 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Dr Victoria Cohen, Deputy Clinical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56248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8392" y="481457"/>
          <a:ext cx="11969856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8">
                  <a:extLst>
                    <a:ext uri="{9D8B030D-6E8A-4147-A177-3AD203B41FA5}">
                      <a16:colId xmlns:a16="http://schemas.microsoft.com/office/drawing/2014/main" val="865721025"/>
                    </a:ext>
                  </a:extLst>
                </a:gridCol>
                <a:gridCol w="1413706">
                  <a:extLst>
                    <a:ext uri="{9D8B030D-6E8A-4147-A177-3AD203B41FA5}">
                      <a16:colId xmlns:a16="http://schemas.microsoft.com/office/drawing/2014/main" val="153134343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1529779617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548430591"/>
                    </a:ext>
                  </a:extLst>
                </a:gridCol>
                <a:gridCol w="1075803">
                  <a:extLst>
                    <a:ext uri="{9D8B030D-6E8A-4147-A177-3AD203B41FA5}">
                      <a16:colId xmlns:a16="http://schemas.microsoft.com/office/drawing/2014/main" val="2078239521"/>
                    </a:ext>
                  </a:extLst>
                </a:gridCol>
                <a:gridCol w="1861809">
                  <a:extLst>
                    <a:ext uri="{9D8B030D-6E8A-4147-A177-3AD203B41FA5}">
                      <a16:colId xmlns:a16="http://schemas.microsoft.com/office/drawing/2014/main" val="4192045066"/>
                    </a:ext>
                  </a:extLst>
                </a:gridCol>
                <a:gridCol w="1508314">
                  <a:extLst>
                    <a:ext uri="{9D8B030D-6E8A-4147-A177-3AD203B41FA5}">
                      <a16:colId xmlns:a16="http://schemas.microsoft.com/office/drawing/2014/main" val="2737687912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482932606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3068395441"/>
                    </a:ext>
                  </a:extLst>
                </a:gridCol>
              </a:tblGrid>
              <a:tr h="205645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590233"/>
                  </a:ext>
                </a:extLst>
              </a:tr>
              <a:tr h="403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309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05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8392" y="1243457"/>
          <a:ext cx="11969856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8">
                  <a:extLst>
                    <a:ext uri="{9D8B030D-6E8A-4147-A177-3AD203B41FA5}">
                      <a16:colId xmlns:a16="http://schemas.microsoft.com/office/drawing/2014/main" val="2950816380"/>
                    </a:ext>
                  </a:extLst>
                </a:gridCol>
                <a:gridCol w="1413706">
                  <a:extLst>
                    <a:ext uri="{9D8B030D-6E8A-4147-A177-3AD203B41FA5}">
                      <a16:colId xmlns:a16="http://schemas.microsoft.com/office/drawing/2014/main" val="1365651308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1471633215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185280315"/>
                    </a:ext>
                  </a:extLst>
                </a:gridCol>
                <a:gridCol w="1075803">
                  <a:extLst>
                    <a:ext uri="{9D8B030D-6E8A-4147-A177-3AD203B41FA5}">
                      <a16:colId xmlns:a16="http://schemas.microsoft.com/office/drawing/2014/main" val="874555414"/>
                    </a:ext>
                  </a:extLst>
                </a:gridCol>
                <a:gridCol w="1861809">
                  <a:extLst>
                    <a:ext uri="{9D8B030D-6E8A-4147-A177-3AD203B41FA5}">
                      <a16:colId xmlns:a16="http://schemas.microsoft.com/office/drawing/2014/main" val="3436481333"/>
                    </a:ext>
                  </a:extLst>
                </a:gridCol>
                <a:gridCol w="1508314">
                  <a:extLst>
                    <a:ext uri="{9D8B030D-6E8A-4147-A177-3AD203B41FA5}">
                      <a16:colId xmlns:a16="http://schemas.microsoft.com/office/drawing/2014/main" val="1135398080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082947817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3151149292"/>
                    </a:ext>
                  </a:extLst>
                </a:gridCol>
              </a:tblGrid>
              <a:tr h="5457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"/>
                        </a:rPr>
                        <a:t>Strengthen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latin typeface="Arial"/>
                        </a:rPr>
                        <a:t> the achievement of equity, inclusion and diversity goals for both service users and staff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Develop a working group to implement PCREF within the directorate;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Undertake a review of workplace culture in inpatient services with regard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to race; 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Progress a QI project focused on achieving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access to effective community psychological services for racialized communities;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Develop and start to implement a strategy to better capture patient data reflecting protective characteristics;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Commence a phased roll-out of a anti-racist development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, starting with DMT;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Establish 4x EDI directorate staff networks (race, disability, LGBTQIA+, women)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Co-develop a QI projects focused addressing unwarranted variations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in experiences of care in inpatient services based on race and sexual orientation. 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Continue to progress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Carers’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QI project goals;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Generate a community service offer for young adults;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Commence a review the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crisis offer for older adults;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Contribute to work to review the breadth and effectiveness of the current female inpatient pathway (including access to PICU beds);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Refresh the directorate EDI steering group to include external parties (e.g. VCS reps); 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Differentials in staff experience based on protected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characteristics (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incl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race and sexual orientation);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Differentials in access, experience and outcomes based on protected characteristics;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EDI training /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programmes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in place;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Reducing gaps in patient demographic data;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EDI staff networks in place;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Reduce unwarranted differentials in levels of HR processes (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disciplinaries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, grievances) reflective of protective characteristics, including race; 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Helps to reduce waste across services and duplication of effort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Inpatient teams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Performance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QI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Local Authority partners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Jed Francique, Borough Director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&amp; 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Dr Olivier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Andlauer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, Borough Clinical Director 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56248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8392" y="481457"/>
          <a:ext cx="11969856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8">
                  <a:extLst>
                    <a:ext uri="{9D8B030D-6E8A-4147-A177-3AD203B41FA5}">
                      <a16:colId xmlns:a16="http://schemas.microsoft.com/office/drawing/2014/main" val="865721025"/>
                    </a:ext>
                  </a:extLst>
                </a:gridCol>
                <a:gridCol w="1413706">
                  <a:extLst>
                    <a:ext uri="{9D8B030D-6E8A-4147-A177-3AD203B41FA5}">
                      <a16:colId xmlns:a16="http://schemas.microsoft.com/office/drawing/2014/main" val="153134343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1529779617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548430591"/>
                    </a:ext>
                  </a:extLst>
                </a:gridCol>
                <a:gridCol w="1075803">
                  <a:extLst>
                    <a:ext uri="{9D8B030D-6E8A-4147-A177-3AD203B41FA5}">
                      <a16:colId xmlns:a16="http://schemas.microsoft.com/office/drawing/2014/main" val="2078239521"/>
                    </a:ext>
                  </a:extLst>
                </a:gridCol>
                <a:gridCol w="1861809">
                  <a:extLst>
                    <a:ext uri="{9D8B030D-6E8A-4147-A177-3AD203B41FA5}">
                      <a16:colId xmlns:a16="http://schemas.microsoft.com/office/drawing/2014/main" val="4192045066"/>
                    </a:ext>
                  </a:extLst>
                </a:gridCol>
                <a:gridCol w="1508314">
                  <a:extLst>
                    <a:ext uri="{9D8B030D-6E8A-4147-A177-3AD203B41FA5}">
                      <a16:colId xmlns:a16="http://schemas.microsoft.com/office/drawing/2014/main" val="2737687912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482932606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3068395441"/>
                    </a:ext>
                  </a:extLst>
                </a:gridCol>
              </a:tblGrid>
              <a:tr h="205645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590233"/>
                  </a:ext>
                </a:extLst>
              </a:tr>
              <a:tr h="403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309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11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/>
        </p:nvGraphicFramePr>
        <p:xfrm>
          <a:off x="218234" y="71994"/>
          <a:ext cx="11969843" cy="4655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288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36357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33494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7333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145984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4289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27224">
                  <a:extLst>
                    <a:ext uri="{9D8B030D-6E8A-4147-A177-3AD203B41FA5}">
                      <a16:colId xmlns:a16="http://schemas.microsoft.com/office/drawing/2014/main" val="1534467085"/>
                    </a:ext>
                  </a:extLst>
                </a:gridCol>
                <a:gridCol w="1493916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17127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5645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403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45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Strengthened arrangements to</a:t>
                      </a:r>
                      <a:r>
                        <a:rPr lang="en-US" sz="800" b="1" baseline="0" dirty="0">
                          <a:latin typeface="Arial"/>
                        </a:rPr>
                        <a:t> support</a:t>
                      </a:r>
                      <a:r>
                        <a:rPr lang="en-US" sz="800" b="1" dirty="0">
                          <a:latin typeface="Arial"/>
                        </a:rPr>
                        <a:t> workforce wellbeing</a:t>
                      </a:r>
                      <a:r>
                        <a:rPr lang="en-US" sz="800" b="1" baseline="0" dirty="0">
                          <a:latin typeface="Arial"/>
                        </a:rPr>
                        <a:t> and effectiveness</a:t>
                      </a: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Refreshed directorate induction processes for new starters;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Refreshed inpatient induction </a:t>
                      </a:r>
                      <a:r>
                        <a:rPr lang="en-US" sz="800" dirty="0" err="1">
                          <a:latin typeface="Arial"/>
                        </a:rPr>
                        <a:t>programme</a:t>
                      </a:r>
                      <a:r>
                        <a:rPr lang="en-US" sz="800" dirty="0">
                          <a:latin typeface="Arial"/>
                        </a:rPr>
                        <a:t> for substantive</a:t>
                      </a:r>
                      <a:r>
                        <a:rPr lang="en-US" sz="800" baseline="0" dirty="0">
                          <a:latin typeface="Arial"/>
                        </a:rPr>
                        <a:t> and bank staff </a:t>
                      </a:r>
                      <a:r>
                        <a:rPr lang="en-US" sz="800" dirty="0">
                          <a:latin typeface="Arial"/>
                        </a:rPr>
                        <a:t>(delivered before commencement in role);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Develop &amp; implement </a:t>
                      </a:r>
                      <a:r>
                        <a:rPr lang="en-US" sz="800" dirty="0" err="1">
                          <a:latin typeface="Arial"/>
                        </a:rPr>
                        <a:t>programme</a:t>
                      </a:r>
                      <a:r>
                        <a:rPr lang="en-US" sz="800" dirty="0">
                          <a:latin typeface="Arial"/>
                        </a:rPr>
                        <a:t> of DMT engagement with staff</a:t>
                      </a:r>
                      <a:r>
                        <a:rPr lang="en-US" sz="800" baseline="0" dirty="0">
                          <a:latin typeface="Arial"/>
                        </a:rPr>
                        <a:t> and teams,</a:t>
                      </a:r>
                      <a:r>
                        <a:rPr lang="en-US" sz="800" dirty="0">
                          <a:latin typeface="Arial"/>
                        </a:rPr>
                        <a:t> to include ‘listening</a:t>
                      </a:r>
                      <a:r>
                        <a:rPr lang="en-US" sz="800" baseline="0" dirty="0">
                          <a:latin typeface="Arial"/>
                        </a:rPr>
                        <a:t> events’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Re-launch of a weekly City &amp; Hackney Voice directorate newsletter and other agreed communication channels; </a:t>
                      </a:r>
                    </a:p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baseline="0" dirty="0">
                          <a:latin typeface="Arial"/>
                        </a:rPr>
                        <a:t>Develop directorate action plan in response to staff survey results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US" sz="800" baseline="0" dirty="0">
                          <a:latin typeface="Arial"/>
                        </a:rPr>
                        <a:t>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Commence phased implementation of directorate staff survey action plan; 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lphaLcParenR"/>
                      </a:pPr>
                      <a:r>
                        <a:rPr lang="en-US" sz="800" dirty="0">
                          <a:latin typeface="Arial"/>
                        </a:rPr>
                        <a:t>Review DMT engagement,</a:t>
                      </a:r>
                      <a:r>
                        <a:rPr lang="en-US" sz="800" baseline="0" dirty="0">
                          <a:latin typeface="Arial"/>
                        </a:rPr>
                        <a:t> adjust, refreshed implementation;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 agency spending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% of vacancy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Sickness absence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engagement scores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 staff turnover;</a:t>
                      </a:r>
                      <a:r>
                        <a:rPr lang="en-US" sz="800" baseline="0" dirty="0">
                          <a:latin typeface="Arial"/>
                        </a:rPr>
                        <a:t>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People and Culture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Wellbeing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Jed Francique, Borough Director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&amp; 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Dr Olivier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Andlauer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, Borough Clinical Director 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848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71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1667</cp:revision>
  <dcterms:created xsi:type="dcterms:W3CDTF">2023-12-01T11:05:55Z</dcterms:created>
  <dcterms:modified xsi:type="dcterms:W3CDTF">2024-04-02T16:14:43Z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