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4" r:id="rId6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F011F7-342F-F39B-C89B-219FB28A3F45}" v="8" dt="2024-03-28T11:48:11.8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05F011F7-342F-F39B-C89B-219FB28A3F45}"/>
    <pc:docChg chg="modSld">
      <pc:chgData name="BAKSH DE LA IGLESIA, Amber (EAST LONDON NHS FOUNDATION TRUST)" userId="S::amber.bakshdelaiglesia1@nhs.net::b2650a99-9385-4d98-8a06-8e7c9d440112" providerId="AD" clId="Web-{05F011F7-342F-F39B-C89B-219FB28A3F45}" dt="2024-03-28T11:48:11.507" v="6" actId="20577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05F011F7-342F-F39B-C89B-219FB28A3F45}" dt="2024-03-28T11:48:11.507" v="6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05F011F7-342F-F39B-C89B-219FB28A3F45}" dt="2024-03-28T11:48:11.507" v="6" actId="20577"/>
          <ac:spMkLst>
            <pc:docMk/>
            <pc:sldMk cId="1916856892" sldId="258"/>
            <ac:spMk id="39" creationId="{CB295707-EAF5-F64B-F685-B1C05AD2E2F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0829" y="2193582"/>
            <a:ext cx="1359353" cy="18730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Calibri"/>
              </a:rPr>
              <a:t>Corporate Governance Team</a:t>
            </a:r>
          </a:p>
          <a:p>
            <a:pPr algn="ctr"/>
            <a:r>
              <a:rPr lang="en-GB" b="1" dirty="0">
                <a:solidFill>
                  <a:srgbClr val="000000"/>
                </a:solidFill>
                <a:cs typeface="Calibri"/>
              </a:rPr>
              <a:t>2024/25        Annual Plan Priorities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113299" y="747832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087479" y="220111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GB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087479" y="3732181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GB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109332" y="5297745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GB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1873849" y="15705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cs typeface="Calibri"/>
              </a:rPr>
              <a:t>Trust strategic objective</a:t>
            </a:r>
            <a:endParaRPr lang="en-GB" sz="1400" b="1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  <a:endCxn id="4" idx="3"/>
          </p:cNvCxnSpPr>
          <p:nvPr/>
        </p:nvCxnSpPr>
        <p:spPr>
          <a:xfrm flipH="1">
            <a:off x="1560182" y="951843"/>
            <a:ext cx="556104" cy="21782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  <a:endCxn id="4" idx="3"/>
          </p:cNvCxnSpPr>
          <p:nvPr/>
        </p:nvCxnSpPr>
        <p:spPr>
          <a:xfrm flipH="1">
            <a:off x="1560182" y="2400547"/>
            <a:ext cx="515928" cy="7295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  <a:endCxn id="4" idx="3"/>
          </p:cNvCxnSpPr>
          <p:nvPr/>
        </p:nvCxnSpPr>
        <p:spPr>
          <a:xfrm flipH="1" flipV="1">
            <a:off x="1560182" y="3130104"/>
            <a:ext cx="521480" cy="8525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  <a:endCxn id="4" idx="3"/>
          </p:cNvCxnSpPr>
          <p:nvPr/>
        </p:nvCxnSpPr>
        <p:spPr>
          <a:xfrm flipH="1" flipV="1">
            <a:off x="1560182" y="3130104"/>
            <a:ext cx="546242" cy="24185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4454215" y="14076"/>
            <a:ext cx="197202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400" b="1" dirty="0">
                <a:cs typeface="Calibri"/>
              </a:rPr>
              <a:t>Service priority areas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4474407" y="46518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/>
                <a:cs typeface="Calibri"/>
              </a:rPr>
              <a:t>Anchor and service user focus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4474407" y="1313171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/>
                <a:cs typeface="Calibri"/>
              </a:rPr>
              <a:t>Joint working/ collaboration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4478229" y="3405810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/>
                <a:cs typeface="Calibri"/>
              </a:rPr>
              <a:t>Relationship Building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4491091" y="4882889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400" dirty="0">
                <a:solidFill>
                  <a:schemeClr val="tx1"/>
                </a:solidFill>
                <a:latin typeface="Arial"/>
                <a:cs typeface="Calibri"/>
              </a:rPr>
              <a:t>Healthy and happy team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4518099" y="585889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400" dirty="0">
                <a:solidFill>
                  <a:schemeClr val="tx1"/>
                </a:solidFill>
                <a:latin typeface="Arial"/>
                <a:cs typeface="Calibri"/>
              </a:rPr>
              <a:t>Systems and processes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  <a:stCxn id="20" idx="1"/>
            <a:endCxn id="5" idx="3"/>
          </p:cNvCxnSpPr>
          <p:nvPr/>
        </p:nvCxnSpPr>
        <p:spPr>
          <a:xfrm flipH="1" flipV="1">
            <a:off x="3957559" y="984554"/>
            <a:ext cx="516848" cy="5653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112AA52-88FB-A8FD-B51C-A49557A322F1}"/>
              </a:ext>
            </a:extLst>
          </p:cNvPr>
          <p:cNvCxnSpPr>
            <a:cxnSpLocks/>
            <a:stCxn id="55" idx="1"/>
            <a:endCxn id="5" idx="3"/>
          </p:cNvCxnSpPr>
          <p:nvPr/>
        </p:nvCxnSpPr>
        <p:spPr>
          <a:xfrm flipH="1" flipV="1">
            <a:off x="3957559" y="984554"/>
            <a:ext cx="514133" cy="13865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  <a:endCxn id="5" idx="3"/>
          </p:cNvCxnSpPr>
          <p:nvPr/>
        </p:nvCxnSpPr>
        <p:spPr>
          <a:xfrm flipH="1">
            <a:off x="3957559" y="723254"/>
            <a:ext cx="514134" cy="2613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17" idx="3"/>
          </p:cNvCxnSpPr>
          <p:nvPr/>
        </p:nvCxnSpPr>
        <p:spPr>
          <a:xfrm flipH="1">
            <a:off x="6318667" y="694616"/>
            <a:ext cx="526251" cy="72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DC98B0B-055E-5113-897F-6A49DE0E6AD3}"/>
              </a:ext>
            </a:extLst>
          </p:cNvPr>
          <p:cNvCxnSpPr>
            <a:cxnSpLocks/>
            <a:endCxn id="7" idx="3"/>
          </p:cNvCxnSpPr>
          <p:nvPr/>
        </p:nvCxnSpPr>
        <p:spPr>
          <a:xfrm flipH="1" flipV="1">
            <a:off x="3931739" y="2437832"/>
            <a:ext cx="532938" cy="12047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  <a:endCxn id="9" idx="3"/>
          </p:cNvCxnSpPr>
          <p:nvPr/>
        </p:nvCxnSpPr>
        <p:spPr>
          <a:xfrm flipH="1">
            <a:off x="3931739" y="3644886"/>
            <a:ext cx="539954" cy="3240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F03FFFD-60E5-4908-5BA5-047E4DD5F890}"/>
              </a:ext>
            </a:extLst>
          </p:cNvPr>
          <p:cNvCxnSpPr>
            <a:cxnSpLocks/>
            <a:endCxn id="9" idx="3"/>
          </p:cNvCxnSpPr>
          <p:nvPr/>
        </p:nvCxnSpPr>
        <p:spPr>
          <a:xfrm flipH="1" flipV="1">
            <a:off x="3931739" y="3968903"/>
            <a:ext cx="548227" cy="11731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  <a:endCxn id="10" idx="3"/>
          </p:cNvCxnSpPr>
          <p:nvPr/>
        </p:nvCxnSpPr>
        <p:spPr>
          <a:xfrm flipH="1">
            <a:off x="3953592" y="5142076"/>
            <a:ext cx="524637" cy="3923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  <a:endCxn id="10" idx="3"/>
          </p:cNvCxnSpPr>
          <p:nvPr/>
        </p:nvCxnSpPr>
        <p:spPr>
          <a:xfrm flipH="1" flipV="1">
            <a:off x="3953592" y="5534467"/>
            <a:ext cx="564507" cy="5830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6860139" y="865965"/>
            <a:ext cx="5170498" cy="2181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Support the winter GP homeless fayres and seek other opportunities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6858023" y="590796"/>
            <a:ext cx="5172614" cy="2261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Continue with the service user work programme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6851006" y="1407262"/>
            <a:ext cx="5170499" cy="2203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Review options for joint membership function with NELFT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6866222" y="2924828"/>
            <a:ext cx="5164413" cy="2427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Away days/workshops for team, with corporate secretariat and execs/directors 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6863324" y="3229087"/>
            <a:ext cx="5158181" cy="3557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Away days/joint meetings with NELFT CGT to build relationships that supports joint working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b="1" dirty="0"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6619591" y="-10336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cs typeface="Calibri"/>
              </a:rPr>
              <a:t>Defined workstreams / projects / programmes for 24-25</a:t>
            </a:r>
            <a:endParaRPr lang="en-GB" sz="1400" dirty="0">
              <a:cs typeface="Calibri" panose="020F0502020204030204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29D4B1D-0720-8072-C713-12835167FCF3}"/>
              </a:ext>
            </a:extLst>
          </p:cNvPr>
          <p:cNvSpPr txBox="1"/>
          <p:nvPr/>
        </p:nvSpPr>
        <p:spPr>
          <a:xfrm>
            <a:off x="-79310" y="6278534"/>
            <a:ext cx="544022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/>
              <a:t>Annual plan for 2024-25: Corporate Governance Team</a:t>
            </a:r>
          </a:p>
          <a:p>
            <a:r>
              <a:rPr lang="en-GB" sz="1400" dirty="0"/>
              <a:t>(comprising Corporate Secretariat and Governors &amp; Members Office)</a:t>
            </a: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757360A-AD8E-6F74-B4F9-BCC51CE420D7}"/>
              </a:ext>
            </a:extLst>
          </p:cNvPr>
          <p:cNvSpPr/>
          <p:nvPr/>
        </p:nvSpPr>
        <p:spPr>
          <a:xfrm>
            <a:off x="6882691" y="6129654"/>
            <a:ext cx="5129318" cy="3349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Review opportunities for process improvement and efficiencies, impacting on improving sustainability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3EF6582-285C-0876-00C0-3C582391F4E5}"/>
              </a:ext>
            </a:extLst>
          </p:cNvPr>
          <p:cNvSpPr/>
          <p:nvPr/>
        </p:nvSpPr>
        <p:spPr>
          <a:xfrm>
            <a:off x="6859244" y="335623"/>
            <a:ext cx="5171392" cy="1942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Achieve Service User Led Accreditation for corporate services Q1 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757360A-AD8E-6F74-B4F9-BCC51CE420D7}"/>
              </a:ext>
            </a:extLst>
          </p:cNvPr>
          <p:cNvSpPr/>
          <p:nvPr/>
        </p:nvSpPr>
        <p:spPr>
          <a:xfrm>
            <a:off x="6881051" y="5679148"/>
            <a:ext cx="5140454" cy="4164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Review minutes taking requirements and AI opportunities, introducing decision/action logs where appropriate with a view to wider Trust roll out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6851006" y="1952209"/>
            <a:ext cx="5170499" cy="2349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Collaborate with ICS partners/stakeholders for joint events with place focus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6860136" y="1688521"/>
            <a:ext cx="5170499" cy="1995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Develop joint working with NELFT Council of Governors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6872850" y="4614782"/>
            <a:ext cx="5169513" cy="338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Review team structure and succession planning; and clarify team/individuals’ responsibilities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6860137" y="1133552"/>
            <a:ext cx="5170499" cy="2143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Collaborate with NELFT to introduce /processes that supports doing things once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4471692" y="2145965"/>
            <a:ext cx="1844260" cy="4502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/>
                <a:cs typeface="Calibri"/>
              </a:rPr>
              <a:t>Engagement and communications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6872850" y="5384891"/>
            <a:ext cx="5157785" cy="2534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  <a:latin typeface="Arial"/>
                <a:cs typeface="Calibri"/>
              </a:rPr>
              <a:t>Prioritise team personal development by creating space/capacity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6858020" y="2237296"/>
            <a:ext cx="5172615" cy="3410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Continue to implement membership engagement plan inc broader membership communications review and engagement events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6866222" y="4325283"/>
            <a:ext cx="5176141" cy="23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Continue to build relationships with PP and population health teams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6858020" y="2642897"/>
            <a:ext cx="5172615" cy="2249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Complete </a:t>
            </a:r>
            <a:r>
              <a:rPr lang="en-GB" sz="1100" dirty="0" err="1">
                <a:solidFill>
                  <a:schemeClr val="tx1"/>
                </a:solidFill>
                <a:latin typeface="Arial"/>
                <a:cs typeface="Calibri"/>
              </a:rPr>
              <a:t>Trusttalk</a:t>
            </a:r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 review/implement changes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6880707" y="3963912"/>
            <a:ext cx="5161656" cy="2888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Support governors to maintain focus on service users/members meeting population health needs and tackling health inequalities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6889253" y="6534941"/>
            <a:ext cx="5141382" cy="2433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Implement new exit interviews for departing governors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6879116" y="3639505"/>
            <a:ext cx="5161656" cy="2304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Focus group on improving governor engagement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757360A-AD8E-6F74-B4F9-BCC51CE420D7}"/>
              </a:ext>
            </a:extLst>
          </p:cNvPr>
          <p:cNvSpPr/>
          <p:nvPr/>
        </p:nvSpPr>
        <p:spPr>
          <a:xfrm>
            <a:off x="6872850" y="4993188"/>
            <a:ext cx="5169513" cy="3518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latin typeface="Arial"/>
                <a:cs typeface="Calibri"/>
              </a:rPr>
              <a:t>Review meetings with corporate secretariat execs/directors to ensure demand/workloads match requirements, capacity and wellbeing of all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stCxn id="55" idx="1"/>
            <a:endCxn id="9" idx="3"/>
          </p:cNvCxnSpPr>
          <p:nvPr/>
        </p:nvCxnSpPr>
        <p:spPr>
          <a:xfrm flipH="1">
            <a:off x="3931739" y="2371089"/>
            <a:ext cx="539953" cy="15978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stCxn id="35" idx="1"/>
            <a:endCxn id="17" idx="3"/>
          </p:cNvCxnSpPr>
          <p:nvPr/>
        </p:nvCxnSpPr>
        <p:spPr>
          <a:xfrm flipH="1" flipV="1">
            <a:off x="6318667" y="701904"/>
            <a:ext cx="541472" cy="2731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20" idx="3"/>
          </p:cNvCxnSpPr>
          <p:nvPr/>
        </p:nvCxnSpPr>
        <p:spPr>
          <a:xfrm flipH="1">
            <a:off x="6318667" y="1244398"/>
            <a:ext cx="538755" cy="3054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stCxn id="38" idx="1"/>
            <a:endCxn id="20" idx="3"/>
          </p:cNvCxnSpPr>
          <p:nvPr/>
        </p:nvCxnSpPr>
        <p:spPr>
          <a:xfrm flipH="1">
            <a:off x="6318667" y="1517458"/>
            <a:ext cx="532339" cy="324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stCxn id="52" idx="1"/>
            <a:endCxn id="20" idx="3"/>
          </p:cNvCxnSpPr>
          <p:nvPr/>
        </p:nvCxnSpPr>
        <p:spPr>
          <a:xfrm flipH="1" flipV="1">
            <a:off x="6318667" y="1549893"/>
            <a:ext cx="541469" cy="2384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17" idx="3"/>
          </p:cNvCxnSpPr>
          <p:nvPr/>
        </p:nvCxnSpPr>
        <p:spPr>
          <a:xfrm flipH="1">
            <a:off x="6318667" y="456394"/>
            <a:ext cx="523357" cy="2455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stCxn id="47" idx="1"/>
            <a:endCxn id="55" idx="3"/>
          </p:cNvCxnSpPr>
          <p:nvPr/>
        </p:nvCxnSpPr>
        <p:spPr>
          <a:xfrm flipH="1">
            <a:off x="6315952" y="2069685"/>
            <a:ext cx="535054" cy="3014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55" idx="3"/>
          </p:cNvCxnSpPr>
          <p:nvPr/>
        </p:nvCxnSpPr>
        <p:spPr>
          <a:xfrm flipH="1" flipV="1">
            <a:off x="6315952" y="2371089"/>
            <a:ext cx="535054" cy="458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stCxn id="59" idx="1"/>
            <a:endCxn id="55" idx="3"/>
          </p:cNvCxnSpPr>
          <p:nvPr/>
        </p:nvCxnSpPr>
        <p:spPr>
          <a:xfrm flipH="1" flipV="1">
            <a:off x="6315952" y="2371089"/>
            <a:ext cx="542068" cy="3843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21" idx="3"/>
          </p:cNvCxnSpPr>
          <p:nvPr/>
        </p:nvCxnSpPr>
        <p:spPr>
          <a:xfrm flipH="1">
            <a:off x="6322489" y="3063393"/>
            <a:ext cx="534933" cy="5791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20" idx="3"/>
          </p:cNvCxnSpPr>
          <p:nvPr/>
        </p:nvCxnSpPr>
        <p:spPr>
          <a:xfrm flipH="1" flipV="1">
            <a:off x="6318667" y="1549893"/>
            <a:ext cx="523057" cy="5284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7" idx="3"/>
          </p:cNvCxnSpPr>
          <p:nvPr/>
        </p:nvCxnSpPr>
        <p:spPr>
          <a:xfrm flipH="1">
            <a:off x="3931739" y="2364216"/>
            <a:ext cx="534296" cy="736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21" idx="3"/>
          </p:cNvCxnSpPr>
          <p:nvPr/>
        </p:nvCxnSpPr>
        <p:spPr>
          <a:xfrm flipH="1" flipV="1">
            <a:off x="6322489" y="3642532"/>
            <a:ext cx="535166" cy="8000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stCxn id="60" idx="1"/>
            <a:endCxn id="21" idx="3"/>
          </p:cNvCxnSpPr>
          <p:nvPr/>
        </p:nvCxnSpPr>
        <p:spPr>
          <a:xfrm flipH="1" flipV="1">
            <a:off x="6322489" y="3642532"/>
            <a:ext cx="558218" cy="4657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21" idx="3"/>
          </p:cNvCxnSpPr>
          <p:nvPr/>
        </p:nvCxnSpPr>
        <p:spPr>
          <a:xfrm flipH="1" flipV="1">
            <a:off x="6322489" y="3642532"/>
            <a:ext cx="547230" cy="1207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21" idx="3"/>
          </p:cNvCxnSpPr>
          <p:nvPr/>
        </p:nvCxnSpPr>
        <p:spPr>
          <a:xfrm flipH="1">
            <a:off x="6322489" y="3421874"/>
            <a:ext cx="534933" cy="2206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</p:cNvCxnSpPr>
          <p:nvPr/>
        </p:nvCxnSpPr>
        <p:spPr>
          <a:xfrm flipH="1">
            <a:off x="3958675" y="2364216"/>
            <a:ext cx="507360" cy="667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24" idx="3"/>
          </p:cNvCxnSpPr>
          <p:nvPr/>
        </p:nvCxnSpPr>
        <p:spPr>
          <a:xfrm flipH="1" flipV="1">
            <a:off x="6335351" y="5119611"/>
            <a:ext cx="545700" cy="3814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24" idx="3"/>
          </p:cNvCxnSpPr>
          <p:nvPr/>
        </p:nvCxnSpPr>
        <p:spPr>
          <a:xfrm flipH="1" flipV="1">
            <a:off x="6335351" y="5119611"/>
            <a:ext cx="534368" cy="593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24" idx="3"/>
          </p:cNvCxnSpPr>
          <p:nvPr/>
        </p:nvCxnSpPr>
        <p:spPr>
          <a:xfrm flipH="1">
            <a:off x="6335351" y="4785060"/>
            <a:ext cx="545700" cy="3345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25" idx="3"/>
          </p:cNvCxnSpPr>
          <p:nvPr/>
        </p:nvCxnSpPr>
        <p:spPr>
          <a:xfrm flipH="1" flipV="1">
            <a:off x="6362359" y="6095620"/>
            <a:ext cx="498814" cy="2038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25" idx="3"/>
          </p:cNvCxnSpPr>
          <p:nvPr/>
        </p:nvCxnSpPr>
        <p:spPr>
          <a:xfrm flipH="1" flipV="1">
            <a:off x="6362359" y="6095620"/>
            <a:ext cx="518348" cy="5519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20" idx="3"/>
          </p:cNvCxnSpPr>
          <p:nvPr/>
        </p:nvCxnSpPr>
        <p:spPr>
          <a:xfrm flipH="1" flipV="1">
            <a:off x="6318667" y="1549893"/>
            <a:ext cx="570586" cy="18717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25" idx="3"/>
          </p:cNvCxnSpPr>
          <p:nvPr/>
        </p:nvCxnSpPr>
        <p:spPr>
          <a:xfrm flipH="1">
            <a:off x="6362359" y="5849042"/>
            <a:ext cx="514465" cy="2465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stCxn id="52" idx="1"/>
            <a:endCxn id="21" idx="3"/>
          </p:cNvCxnSpPr>
          <p:nvPr/>
        </p:nvCxnSpPr>
        <p:spPr>
          <a:xfrm flipH="1">
            <a:off x="6322489" y="1788316"/>
            <a:ext cx="537647" cy="18542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endCxn id="55" idx="3"/>
          </p:cNvCxnSpPr>
          <p:nvPr/>
        </p:nvCxnSpPr>
        <p:spPr>
          <a:xfrm flipH="1" flipV="1">
            <a:off x="6315952" y="2371089"/>
            <a:ext cx="535054" cy="13914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/>
        </p:nvGraphicFramePr>
        <p:xfrm>
          <a:off x="148050" y="924231"/>
          <a:ext cx="11969904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8249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291431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288784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406788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460763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929076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883445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471368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675899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/>
                        </a:rPr>
                        <a:t>Priority/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777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8050" y="415212"/>
            <a:ext cx="8145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*quarterly milestones currently being agreed by the department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Props1.xml><?xml version="1.0" encoding="utf-8"?>
<ds:datastoreItem xmlns:ds="http://schemas.openxmlformats.org/officeDocument/2006/customXml" ds:itemID="{BBA597F3-36E7-4AE7-8D98-E44367A902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640CB3-D588-425A-AEA5-9272871C0FE6}">
  <ds:schemaRefs>
    <ds:schemaRef ds:uri="http://purl.org/dc/elements/1.1/"/>
    <ds:schemaRef ds:uri="http://schemas.microsoft.com/office/2006/metadata/properties"/>
    <ds:schemaRef ds:uri="6194e418-5875-4308-b033-74eb9c181361"/>
    <ds:schemaRef ds:uri="http://schemas.microsoft.com/sharepoint/v3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4d648a74-5c83-46a7-8e4c-7f989ae960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1196</TotalTime>
  <Words>336</Words>
  <Application>Microsoft Office PowerPoint</Application>
  <PresentationFormat>Widescreen</PresentationFormat>
  <Paragraphs>54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McCoy Nicola</dc:creator>
  <cp:lastModifiedBy>BAKSH DE LA IGLESIA, Amber (EAST LONDON NHS FOUNDATION TRUST)</cp:lastModifiedBy>
  <cp:revision>52</cp:revision>
  <cp:lastPrinted>2024-02-12T16:32:05Z</cp:lastPrinted>
  <dcterms:created xsi:type="dcterms:W3CDTF">2023-12-01T11:05:55Z</dcterms:created>
  <dcterms:modified xsi:type="dcterms:W3CDTF">2024-03-28T12:01:19Z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