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8" r:id="rId5"/>
    <p:sldId id="264" r:id="rId6"/>
    <p:sldId id="26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6A05C0E-E4FE-31E2-7F46-54F688C56B99}" v="1" dt="2024-04-02T08:30:48.2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77" d="100"/>
          <a:sy n="77" d="100"/>
        </p:scale>
        <p:origin x="8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KSH DE LA IGLESIA, Amber (EAST LONDON NHS FOUNDATION TRUST)" userId="S::amber.bakshdelaiglesia1@nhs.net::b2650a99-9385-4d98-8a06-8e7c9d440112" providerId="AD" clId="Web-{26A05C0E-E4FE-31E2-7F46-54F688C56B99}"/>
    <pc:docChg chg="modSld">
      <pc:chgData name="BAKSH DE LA IGLESIA, Amber (EAST LONDON NHS FOUNDATION TRUST)" userId="S::amber.bakshdelaiglesia1@nhs.net::b2650a99-9385-4d98-8a06-8e7c9d440112" providerId="AD" clId="Web-{26A05C0E-E4FE-31E2-7F46-54F688C56B99}" dt="2024-04-02T08:30:48.288" v="0"/>
      <pc:docMkLst>
        <pc:docMk/>
      </pc:docMkLst>
      <pc:sldChg chg="delSp">
        <pc:chgData name="BAKSH DE LA IGLESIA, Amber (EAST LONDON NHS FOUNDATION TRUST)" userId="S::amber.bakshdelaiglesia1@nhs.net::b2650a99-9385-4d98-8a06-8e7c9d440112" providerId="AD" clId="Web-{26A05C0E-E4FE-31E2-7F46-54F688C56B99}" dt="2024-04-02T08:30:48.288" v="0"/>
        <pc:sldMkLst>
          <pc:docMk/>
          <pc:sldMk cId="1916856892" sldId="258"/>
        </pc:sldMkLst>
        <pc:spChg chg="del">
          <ac:chgData name="BAKSH DE LA IGLESIA, Amber (EAST LONDON NHS FOUNDATION TRUST)" userId="S::amber.bakshdelaiglesia1@nhs.net::b2650a99-9385-4d98-8a06-8e7c9d440112" providerId="AD" clId="Web-{26A05C0E-E4FE-31E2-7F46-54F688C56B99}" dt="2024-04-02T08:30:48.288" v="0"/>
          <ac:spMkLst>
            <pc:docMk/>
            <pc:sldMk cId="1916856892" sldId="258"/>
            <ac:spMk id="50" creationId="{429D4B1D-0720-8072-C713-12835167FCF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4/2/2024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4A77F04-71FA-5127-761E-16EA4DE66FD1}"/>
              </a:ext>
            </a:extLst>
          </p:cNvPr>
          <p:cNvSpPr/>
          <p:nvPr/>
        </p:nvSpPr>
        <p:spPr>
          <a:xfrm>
            <a:off x="209470" y="2647762"/>
            <a:ext cx="1867497" cy="109383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b="1" dirty="0">
                <a:solidFill>
                  <a:srgbClr val="000000"/>
                </a:solidFill>
                <a:cs typeface="Calibri"/>
              </a:rPr>
              <a:t>Finance directorate 2024/25 Annual Plan Priorities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8040B2C-E5F6-B4AE-82B5-C01A84D5E308}"/>
              </a:ext>
            </a:extLst>
          </p:cNvPr>
          <p:cNvSpPr/>
          <p:nvPr/>
        </p:nvSpPr>
        <p:spPr>
          <a:xfrm>
            <a:off x="2888755" y="1161465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Arial"/>
                <a:cs typeface="Calibri"/>
              </a:rPr>
              <a:t>Improved Population Health</a:t>
            </a:r>
            <a:endParaRPr lang="en-US" sz="140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6C491FD-E604-9344-DEF7-DE718783197F}"/>
              </a:ext>
            </a:extLst>
          </p:cNvPr>
          <p:cNvSpPr/>
          <p:nvPr/>
        </p:nvSpPr>
        <p:spPr>
          <a:xfrm>
            <a:off x="2888758" y="2117851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/>
                <a:cs typeface="Calibri"/>
              </a:rPr>
              <a:t>Improved Experience of Care</a:t>
            </a:r>
            <a:endParaRPr lang="en-US" sz="14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14CF52A-E226-1663-AADA-0B700E67665E}"/>
              </a:ext>
            </a:extLst>
          </p:cNvPr>
          <p:cNvSpPr/>
          <p:nvPr/>
        </p:nvSpPr>
        <p:spPr>
          <a:xfrm>
            <a:off x="2936466" y="3446565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/>
                <a:cs typeface="Calibri"/>
              </a:rPr>
              <a:t>Improved Staff Experience</a:t>
            </a:r>
            <a:endParaRPr lang="en-US" sz="14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EED66E1-0754-BBEB-109D-B072037E1EBF}"/>
              </a:ext>
            </a:extLst>
          </p:cNvPr>
          <p:cNvSpPr/>
          <p:nvPr/>
        </p:nvSpPr>
        <p:spPr>
          <a:xfrm>
            <a:off x="2888755" y="4857556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/>
                <a:cs typeface="Calibri"/>
              </a:rPr>
              <a:t>Improved Value</a:t>
            </a:r>
            <a:endParaRPr lang="en-US" sz="14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5C0FF7E-B889-E61A-7BF9-953CF60A28D2}"/>
              </a:ext>
            </a:extLst>
          </p:cNvPr>
          <p:cNvSpPr txBox="1"/>
          <p:nvPr/>
        </p:nvSpPr>
        <p:spPr>
          <a:xfrm>
            <a:off x="2750364" y="50686"/>
            <a:ext cx="2224013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Trust Strategic Objective</a:t>
            </a:r>
            <a:endParaRPr lang="en-US" sz="1400" b="1" dirty="0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9E2BE3B5-F510-956B-E0B8-97BE5787B611}"/>
              </a:ext>
            </a:extLst>
          </p:cNvPr>
          <p:cNvCxnSpPr>
            <a:cxnSpLocks/>
            <a:stCxn id="5" idx="1"/>
          </p:cNvCxnSpPr>
          <p:nvPr/>
        </p:nvCxnSpPr>
        <p:spPr>
          <a:xfrm flipH="1">
            <a:off x="2165748" y="1398187"/>
            <a:ext cx="723007" cy="12495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F40CD0F4-31AA-B8ED-19C1-EF36BBFD4899}"/>
              </a:ext>
            </a:extLst>
          </p:cNvPr>
          <p:cNvCxnSpPr>
            <a:cxnSpLocks/>
            <a:stCxn id="7" idx="1"/>
          </p:cNvCxnSpPr>
          <p:nvPr/>
        </p:nvCxnSpPr>
        <p:spPr>
          <a:xfrm flipH="1">
            <a:off x="2165748" y="2354573"/>
            <a:ext cx="723010" cy="7203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55FC239C-B4F2-CF28-B74C-82DC6D71BC15}"/>
              </a:ext>
            </a:extLst>
          </p:cNvPr>
          <p:cNvCxnSpPr>
            <a:cxnSpLocks/>
            <a:stCxn id="9" idx="1"/>
          </p:cNvCxnSpPr>
          <p:nvPr/>
        </p:nvCxnSpPr>
        <p:spPr>
          <a:xfrm flipH="1" flipV="1">
            <a:off x="2165748" y="3331753"/>
            <a:ext cx="770718" cy="3515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2113D928-F40B-7E17-0FF6-BF2FFDD2EDE6}"/>
              </a:ext>
            </a:extLst>
          </p:cNvPr>
          <p:cNvCxnSpPr>
            <a:cxnSpLocks/>
            <a:stCxn id="10" idx="1"/>
          </p:cNvCxnSpPr>
          <p:nvPr/>
        </p:nvCxnSpPr>
        <p:spPr>
          <a:xfrm flipH="1" flipV="1">
            <a:off x="2147312" y="3612818"/>
            <a:ext cx="741443" cy="14814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E09724C8-F1B9-0826-F561-849F5BCB972D}"/>
              </a:ext>
            </a:extLst>
          </p:cNvPr>
          <p:cNvSpPr txBox="1"/>
          <p:nvPr/>
        </p:nvSpPr>
        <p:spPr>
          <a:xfrm>
            <a:off x="5051855" y="36775"/>
            <a:ext cx="1843014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Priority areas for the service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B34D39D-4193-77D6-3453-C957D5C7C0F1}"/>
              </a:ext>
            </a:extLst>
          </p:cNvPr>
          <p:cNvSpPr/>
          <p:nvPr/>
        </p:nvSpPr>
        <p:spPr>
          <a:xfrm>
            <a:off x="5043537" y="698719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 err="1">
                <a:solidFill>
                  <a:schemeClr val="tx1"/>
                </a:solidFill>
                <a:latin typeface="Arial"/>
                <a:cs typeface="Calibri"/>
              </a:rPr>
              <a:t>Maximising</a:t>
            </a:r>
            <a:r>
              <a:rPr lang="en-US" sz="1400" dirty="0">
                <a:solidFill>
                  <a:schemeClr val="tx1"/>
                </a:solidFill>
                <a:latin typeface="Arial"/>
                <a:cs typeface="Calibri"/>
              </a:rPr>
              <a:t> VFM and productivity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1D6C0ED-4551-93E3-1CF4-28B489A3FA3C}"/>
              </a:ext>
            </a:extLst>
          </p:cNvPr>
          <p:cNvSpPr/>
          <p:nvPr/>
        </p:nvSpPr>
        <p:spPr>
          <a:xfrm>
            <a:off x="5039564" y="2121077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Arial"/>
                <a:cs typeface="Calibri"/>
              </a:rPr>
              <a:t>Financial Literacy development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950941D-68F4-F8EB-6B65-F7EBCEB957CB}"/>
              </a:ext>
            </a:extLst>
          </p:cNvPr>
          <p:cNvSpPr/>
          <p:nvPr/>
        </p:nvSpPr>
        <p:spPr>
          <a:xfrm>
            <a:off x="5087274" y="3459257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Arial"/>
                <a:cs typeface="Calibri"/>
              </a:rPr>
              <a:t>Simplified processes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67B7212B-A402-548F-7A03-0B16C9F5FFE1}"/>
              </a:ext>
            </a:extLst>
          </p:cNvPr>
          <p:cNvSpPr/>
          <p:nvPr/>
        </p:nvSpPr>
        <p:spPr>
          <a:xfrm>
            <a:off x="5087274" y="4867540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Arial"/>
                <a:cs typeface="Calibri"/>
              </a:rPr>
              <a:t>Improved Governance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0830DBE8-D9FA-3175-383F-2EEE4752BF4D}"/>
              </a:ext>
            </a:extLst>
          </p:cNvPr>
          <p:cNvCxnSpPr>
            <a:cxnSpLocks/>
            <a:stCxn id="17" idx="1"/>
            <a:endCxn id="5" idx="3"/>
          </p:cNvCxnSpPr>
          <p:nvPr/>
        </p:nvCxnSpPr>
        <p:spPr>
          <a:xfrm flipH="1">
            <a:off x="4733015" y="935441"/>
            <a:ext cx="310522" cy="4627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6112AA52-88FB-A8FD-B51C-A49557A322F1}"/>
              </a:ext>
            </a:extLst>
          </p:cNvPr>
          <p:cNvCxnSpPr>
            <a:cxnSpLocks/>
            <a:stCxn id="36" idx="1"/>
            <a:endCxn id="17" idx="3"/>
          </p:cNvCxnSpPr>
          <p:nvPr/>
        </p:nvCxnSpPr>
        <p:spPr>
          <a:xfrm flipH="1" flipV="1">
            <a:off x="6887797" y="935441"/>
            <a:ext cx="284625" cy="1241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C1A233EB-12B9-0755-13EE-67D0EF87E3AE}"/>
              </a:ext>
            </a:extLst>
          </p:cNvPr>
          <p:cNvCxnSpPr>
            <a:cxnSpLocks/>
            <a:stCxn id="19" idx="1"/>
            <a:endCxn id="7" idx="3"/>
          </p:cNvCxnSpPr>
          <p:nvPr/>
        </p:nvCxnSpPr>
        <p:spPr>
          <a:xfrm flipH="1" flipV="1">
            <a:off x="4733018" y="2354573"/>
            <a:ext cx="306546" cy="32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C5FB0285-AC61-6F3B-D850-EB76DDA42BDB}"/>
              </a:ext>
            </a:extLst>
          </p:cNvPr>
          <p:cNvCxnSpPr>
            <a:cxnSpLocks/>
            <a:stCxn id="37" idx="1"/>
            <a:endCxn id="19" idx="3"/>
          </p:cNvCxnSpPr>
          <p:nvPr/>
        </p:nvCxnSpPr>
        <p:spPr>
          <a:xfrm flipH="1">
            <a:off x="6883824" y="1590118"/>
            <a:ext cx="281251" cy="7676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5DC98B0B-055E-5113-897F-6A49DE0E6AD3}"/>
              </a:ext>
            </a:extLst>
          </p:cNvPr>
          <p:cNvCxnSpPr>
            <a:cxnSpLocks/>
            <a:stCxn id="38" idx="1"/>
            <a:endCxn id="19" idx="3"/>
          </p:cNvCxnSpPr>
          <p:nvPr/>
        </p:nvCxnSpPr>
        <p:spPr>
          <a:xfrm flipH="1">
            <a:off x="6883824" y="2113549"/>
            <a:ext cx="281251" cy="2442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FE806802-A5EA-73D2-A6C2-63B41EE16DA1}"/>
              </a:ext>
            </a:extLst>
          </p:cNvPr>
          <p:cNvCxnSpPr>
            <a:cxnSpLocks/>
            <a:stCxn id="22" idx="1"/>
            <a:endCxn id="9" idx="3"/>
          </p:cNvCxnSpPr>
          <p:nvPr/>
        </p:nvCxnSpPr>
        <p:spPr>
          <a:xfrm flipH="1" flipV="1">
            <a:off x="4780726" y="3683287"/>
            <a:ext cx="306548" cy="126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EF03FFFD-60E5-4908-5BA5-047E4DD5F890}"/>
              </a:ext>
            </a:extLst>
          </p:cNvPr>
          <p:cNvCxnSpPr>
            <a:cxnSpLocks/>
            <a:stCxn id="41" idx="1"/>
            <a:endCxn id="22" idx="3"/>
          </p:cNvCxnSpPr>
          <p:nvPr/>
        </p:nvCxnSpPr>
        <p:spPr>
          <a:xfrm flipH="1">
            <a:off x="6931534" y="3686063"/>
            <a:ext cx="258477" cy="99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27FBCCAF-BF40-322D-14D9-3AB57D664C0C}"/>
              </a:ext>
            </a:extLst>
          </p:cNvPr>
          <p:cNvCxnSpPr>
            <a:cxnSpLocks/>
            <a:stCxn id="42" idx="1"/>
            <a:endCxn id="24" idx="3"/>
          </p:cNvCxnSpPr>
          <p:nvPr/>
        </p:nvCxnSpPr>
        <p:spPr>
          <a:xfrm flipH="1">
            <a:off x="6931534" y="4737214"/>
            <a:ext cx="250165" cy="3670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EF399E7E-38EE-02B8-574C-4F7AA151BAA0}"/>
              </a:ext>
            </a:extLst>
          </p:cNvPr>
          <p:cNvCxnSpPr>
            <a:cxnSpLocks/>
            <a:stCxn id="24" idx="1"/>
            <a:endCxn id="10" idx="3"/>
          </p:cNvCxnSpPr>
          <p:nvPr/>
        </p:nvCxnSpPr>
        <p:spPr>
          <a:xfrm flipH="1" flipV="1">
            <a:off x="4733015" y="5094278"/>
            <a:ext cx="354259" cy="99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>
            <a:extLst>
              <a:ext uri="{FF2B5EF4-FFF2-40B4-BE49-F238E27FC236}">
                <a16:creationId xmlns:a16="http://schemas.microsoft.com/office/drawing/2014/main" id="{5B2D4150-7F6B-7F0E-780D-2AFC73EC4ABE}"/>
              </a:ext>
            </a:extLst>
          </p:cNvPr>
          <p:cNvSpPr/>
          <p:nvPr/>
        </p:nvSpPr>
        <p:spPr>
          <a:xfrm>
            <a:off x="7172423" y="350452"/>
            <a:ext cx="4646453" cy="41665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Arial"/>
                <a:cs typeface="Calibri"/>
              </a:rPr>
              <a:t>Reinvigorate Service Line Reporting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235B0880-C8AF-EA2E-B122-F4050C366221}"/>
              </a:ext>
            </a:extLst>
          </p:cNvPr>
          <p:cNvSpPr/>
          <p:nvPr/>
        </p:nvSpPr>
        <p:spPr>
          <a:xfrm>
            <a:off x="7172422" y="822845"/>
            <a:ext cx="4646453" cy="4734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Arial"/>
                <a:cs typeface="Calibri"/>
              </a:rPr>
              <a:t>Use of Patient Level Information Costing to determine best practice care models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54D5EDF-DF8B-E0F3-AF96-5932510FAE8E}"/>
              </a:ext>
            </a:extLst>
          </p:cNvPr>
          <p:cNvSpPr/>
          <p:nvPr/>
        </p:nvSpPr>
        <p:spPr>
          <a:xfrm>
            <a:off x="7165075" y="1353396"/>
            <a:ext cx="4646453" cy="4734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Arial"/>
                <a:cs typeface="Calibri"/>
              </a:rPr>
              <a:t>Roll out of finance training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2A61A3E2-8CB6-8426-D577-820A9C36E071}"/>
              </a:ext>
            </a:extLst>
          </p:cNvPr>
          <p:cNvSpPr/>
          <p:nvPr/>
        </p:nvSpPr>
        <p:spPr>
          <a:xfrm>
            <a:off x="7165075" y="1876827"/>
            <a:ext cx="4646453" cy="4734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Arial"/>
                <a:cs typeface="Calibri"/>
              </a:rPr>
              <a:t>Clearer guidance on financial processes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2432C9F8-BA66-1D38-25AF-AD0F6F33A6F6}"/>
              </a:ext>
            </a:extLst>
          </p:cNvPr>
          <p:cNvSpPr/>
          <p:nvPr/>
        </p:nvSpPr>
        <p:spPr>
          <a:xfrm>
            <a:off x="7190010" y="2923877"/>
            <a:ext cx="4646453" cy="4734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Arial"/>
                <a:cs typeface="Calibri"/>
              </a:rPr>
              <a:t>Greater automation of salary process reducing staff incorrect payments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9EE2D5C1-CFCD-22A0-E6C9-6D60906366CE}"/>
              </a:ext>
            </a:extLst>
          </p:cNvPr>
          <p:cNvSpPr/>
          <p:nvPr/>
        </p:nvSpPr>
        <p:spPr>
          <a:xfrm>
            <a:off x="7190011" y="3449341"/>
            <a:ext cx="4646453" cy="4734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Arial"/>
                <a:cs typeface="Calibri"/>
              </a:rPr>
              <a:t>More frequent and meaningful budget holder engagement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153FEF67-9012-0BB0-CA45-FBE360B31A3F}"/>
              </a:ext>
            </a:extLst>
          </p:cNvPr>
          <p:cNvSpPr/>
          <p:nvPr/>
        </p:nvSpPr>
        <p:spPr>
          <a:xfrm>
            <a:off x="7181699" y="4500492"/>
            <a:ext cx="4646453" cy="4734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Arial"/>
                <a:cs typeface="Calibri"/>
              </a:rPr>
              <a:t>Allocate appropriate FV scheme delivery support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27DFA763-4055-EEE4-40DF-184A17DDFAD1}"/>
              </a:ext>
            </a:extLst>
          </p:cNvPr>
          <p:cNvSpPr/>
          <p:nvPr/>
        </p:nvSpPr>
        <p:spPr>
          <a:xfrm>
            <a:off x="7181700" y="5018791"/>
            <a:ext cx="4646453" cy="4734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Arial"/>
                <a:cs typeface="Calibri"/>
              </a:rPr>
              <a:t>Improved working between Finance/FV and other areas (Contracts/Performance/Biz Dev/</a:t>
            </a:r>
            <a:r>
              <a:rPr lang="en-US" sz="1400" dirty="0" err="1">
                <a:solidFill>
                  <a:schemeClr val="tx1"/>
                </a:solidFill>
                <a:latin typeface="Arial"/>
                <a:cs typeface="Calibri"/>
              </a:rPr>
              <a:t>Integ</a:t>
            </a:r>
            <a:r>
              <a:rPr lang="en-US" sz="1400" dirty="0">
                <a:solidFill>
                  <a:schemeClr val="tx1"/>
                </a:solidFill>
                <a:latin typeface="Arial"/>
                <a:cs typeface="Calibri"/>
              </a:rPr>
              <a:t> Care/Ops)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BC7CB55F-0224-F7B1-AB26-C3BF03125C7F}"/>
              </a:ext>
            </a:extLst>
          </p:cNvPr>
          <p:cNvSpPr txBox="1"/>
          <p:nvPr/>
        </p:nvSpPr>
        <p:spPr>
          <a:xfrm>
            <a:off x="8250011" y="225499"/>
            <a:ext cx="2224013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b="1" dirty="0">
              <a:cs typeface="Calibri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4128A996-CC85-9846-E43E-AAD1936D53DD}"/>
              </a:ext>
            </a:extLst>
          </p:cNvPr>
          <p:cNvSpPr txBox="1"/>
          <p:nvPr/>
        </p:nvSpPr>
        <p:spPr>
          <a:xfrm>
            <a:off x="7126639" y="36775"/>
            <a:ext cx="4559175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Defined workstreams / projects / </a:t>
            </a:r>
            <a:r>
              <a:rPr lang="en-US" sz="1400" b="1" dirty="0" err="1">
                <a:cs typeface="Calibri"/>
              </a:rPr>
              <a:t>programmes</a:t>
            </a:r>
            <a:r>
              <a:rPr lang="en-US" sz="1400" b="1" dirty="0">
                <a:cs typeface="Calibri"/>
              </a:rPr>
              <a:t> for 24-25</a:t>
            </a:r>
            <a:endParaRPr lang="en-US" sz="1400" dirty="0">
              <a:cs typeface="Calibri" panose="020F0502020204030204"/>
            </a:endParaRPr>
          </a:p>
        </p:txBody>
      </p:sp>
      <p:pic>
        <p:nvPicPr>
          <p:cNvPr id="51" name="Picture 50" descr="Text&#10;&#10;Description automatically generated">
            <a:extLst>
              <a:ext uri="{FF2B5EF4-FFF2-40B4-BE49-F238E27FC236}">
                <a16:creationId xmlns:a16="http://schemas.microsoft.com/office/drawing/2014/main" id="{0492C38F-2DF5-9535-3365-2D915BE1542E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381" t="14839" r="7253" b="30968"/>
          <a:stretch>
            <a:fillRect/>
          </a:stretch>
        </p:blipFill>
        <p:spPr bwMode="auto">
          <a:xfrm>
            <a:off x="164829" y="151783"/>
            <a:ext cx="1230393" cy="652429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EF399E7E-38EE-02B8-574C-4F7AA151BAA0}"/>
              </a:ext>
            </a:extLst>
          </p:cNvPr>
          <p:cNvCxnSpPr>
            <a:cxnSpLocks/>
            <a:stCxn id="43" idx="1"/>
            <a:endCxn id="24" idx="3"/>
          </p:cNvCxnSpPr>
          <p:nvPr/>
        </p:nvCxnSpPr>
        <p:spPr>
          <a:xfrm flipH="1" flipV="1">
            <a:off x="6931534" y="5104262"/>
            <a:ext cx="250166" cy="1512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FE806802-A5EA-73D2-A6C2-63B41EE16DA1}"/>
              </a:ext>
            </a:extLst>
          </p:cNvPr>
          <p:cNvCxnSpPr>
            <a:cxnSpLocks/>
            <a:endCxn id="22" idx="3"/>
          </p:cNvCxnSpPr>
          <p:nvPr/>
        </p:nvCxnSpPr>
        <p:spPr>
          <a:xfrm flipH="1">
            <a:off x="6931534" y="3395347"/>
            <a:ext cx="298300" cy="3006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C5FB0285-AC61-6F3B-D850-EB76DDA42BDB}"/>
              </a:ext>
            </a:extLst>
          </p:cNvPr>
          <p:cNvCxnSpPr>
            <a:cxnSpLocks/>
            <a:stCxn id="35" idx="1"/>
            <a:endCxn id="17" idx="3"/>
          </p:cNvCxnSpPr>
          <p:nvPr/>
        </p:nvCxnSpPr>
        <p:spPr>
          <a:xfrm flipH="1">
            <a:off x="6887797" y="558781"/>
            <a:ext cx="284626" cy="3766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ectangle 47">
            <a:extLst>
              <a:ext uri="{FF2B5EF4-FFF2-40B4-BE49-F238E27FC236}">
                <a16:creationId xmlns:a16="http://schemas.microsoft.com/office/drawing/2014/main" id="{BB34D39D-4193-77D6-3453-C957D5C7C0F1}"/>
              </a:ext>
            </a:extLst>
          </p:cNvPr>
          <p:cNvSpPr/>
          <p:nvPr/>
        </p:nvSpPr>
        <p:spPr>
          <a:xfrm>
            <a:off x="5009824" y="1420483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Arial"/>
                <a:cs typeface="Calibri"/>
              </a:rPr>
              <a:t>Working in the system****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61D6C0ED-4551-93E3-1CF4-28B489A3FA3C}"/>
              </a:ext>
            </a:extLst>
          </p:cNvPr>
          <p:cNvSpPr/>
          <p:nvPr/>
        </p:nvSpPr>
        <p:spPr>
          <a:xfrm>
            <a:off x="5045715" y="2704747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 err="1">
                <a:solidFill>
                  <a:schemeClr val="tx1"/>
                </a:solidFill>
                <a:latin typeface="Arial"/>
                <a:cs typeface="Calibri"/>
              </a:rPr>
              <a:t>PLiCS</a:t>
            </a:r>
            <a:endParaRPr lang="en-US" sz="1400" dirty="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61D6C0ED-4551-93E3-1CF4-28B489A3FA3C}"/>
              </a:ext>
            </a:extLst>
          </p:cNvPr>
          <p:cNvSpPr/>
          <p:nvPr/>
        </p:nvSpPr>
        <p:spPr>
          <a:xfrm>
            <a:off x="7190009" y="6094037"/>
            <a:ext cx="4646453" cy="4734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Arial"/>
                <a:cs typeface="Calibri"/>
              </a:rPr>
              <a:t>Trust-wide waste reduction campaign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61D6C0ED-4551-93E3-1CF4-28B489A3FA3C}"/>
              </a:ext>
            </a:extLst>
          </p:cNvPr>
          <p:cNvSpPr/>
          <p:nvPr/>
        </p:nvSpPr>
        <p:spPr>
          <a:xfrm>
            <a:off x="5072390" y="4065550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Arial"/>
                <a:cs typeface="Calibri"/>
              </a:rPr>
              <a:t>Supplier payments + Estates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153FEF67-9012-0BB0-CA45-FBE360B31A3F}"/>
              </a:ext>
            </a:extLst>
          </p:cNvPr>
          <p:cNvSpPr/>
          <p:nvPr/>
        </p:nvSpPr>
        <p:spPr>
          <a:xfrm>
            <a:off x="7190012" y="3970149"/>
            <a:ext cx="4646453" cy="4734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Arial"/>
                <a:cs typeface="Calibri"/>
              </a:rPr>
              <a:t>Policies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153FEF67-9012-0BB0-CA45-FBE360B31A3F}"/>
              </a:ext>
            </a:extLst>
          </p:cNvPr>
          <p:cNvSpPr/>
          <p:nvPr/>
        </p:nvSpPr>
        <p:spPr>
          <a:xfrm>
            <a:off x="7177220" y="2402795"/>
            <a:ext cx="4646453" cy="4734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Arial"/>
                <a:cs typeface="Calibri"/>
              </a:rPr>
              <a:t>Invoices being paid</a:t>
            </a:r>
          </a:p>
        </p:txBody>
      </p: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FE806802-A5EA-73D2-A6C2-63B41EE16DA1}"/>
              </a:ext>
            </a:extLst>
          </p:cNvPr>
          <p:cNvCxnSpPr>
            <a:cxnSpLocks/>
            <a:stCxn id="59" idx="1"/>
            <a:endCxn id="9" idx="3"/>
          </p:cNvCxnSpPr>
          <p:nvPr/>
        </p:nvCxnSpPr>
        <p:spPr>
          <a:xfrm flipH="1" flipV="1">
            <a:off x="4780726" y="3683287"/>
            <a:ext cx="291664" cy="6189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08CAECE3-DA10-3F39-5615-763F1D8CCC4E}"/>
              </a:ext>
            </a:extLst>
          </p:cNvPr>
          <p:cNvSpPr/>
          <p:nvPr/>
        </p:nvSpPr>
        <p:spPr>
          <a:xfrm>
            <a:off x="7193846" y="5550325"/>
            <a:ext cx="4646453" cy="4734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Arial"/>
                <a:cs typeface="Calibri"/>
              </a:rPr>
              <a:t>Implement improved FV </a:t>
            </a:r>
            <a:r>
              <a:rPr lang="en-US" sz="1400" dirty="0" err="1">
                <a:solidFill>
                  <a:schemeClr val="tx1"/>
                </a:solidFill>
                <a:latin typeface="Arial"/>
                <a:cs typeface="Calibri"/>
              </a:rPr>
              <a:t>Programme</a:t>
            </a:r>
            <a:r>
              <a:rPr lang="en-US" sz="1400" dirty="0">
                <a:solidFill>
                  <a:schemeClr val="tx1"/>
                </a:solidFill>
                <a:latin typeface="Arial"/>
                <a:cs typeface="Calibri"/>
              </a:rPr>
              <a:t> governance, monitoring and reporting procedures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38AC22F-BD68-0961-7589-32A93A403F16}"/>
              </a:ext>
            </a:extLst>
          </p:cNvPr>
          <p:cNvSpPr/>
          <p:nvPr/>
        </p:nvSpPr>
        <p:spPr>
          <a:xfrm>
            <a:off x="5087274" y="5476541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Arial"/>
                <a:cs typeface="Calibri"/>
              </a:rPr>
              <a:t>Green Plan Aims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698B266-97D2-2DFE-5F88-45573DF9BC51}"/>
              </a:ext>
            </a:extLst>
          </p:cNvPr>
          <p:cNvSpPr/>
          <p:nvPr/>
        </p:nvSpPr>
        <p:spPr>
          <a:xfrm>
            <a:off x="5087274" y="6091071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Arial"/>
                <a:cs typeface="Calibri"/>
              </a:rPr>
              <a:t>FV Delivery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F70D727-B0A7-A740-03B1-97C08C69E35C}"/>
              </a:ext>
            </a:extLst>
          </p:cNvPr>
          <p:cNvCxnSpPr>
            <a:cxnSpLocks/>
            <a:stCxn id="2" idx="1"/>
            <a:endCxn id="24" idx="3"/>
          </p:cNvCxnSpPr>
          <p:nvPr/>
        </p:nvCxnSpPr>
        <p:spPr>
          <a:xfrm flipH="1" flipV="1">
            <a:off x="6931534" y="5104262"/>
            <a:ext cx="262312" cy="6827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5813AD02-6A85-6AB4-60B1-79745DE8B76F}"/>
              </a:ext>
            </a:extLst>
          </p:cNvPr>
          <p:cNvCxnSpPr>
            <a:cxnSpLocks/>
          </p:cNvCxnSpPr>
          <p:nvPr/>
        </p:nvCxnSpPr>
        <p:spPr>
          <a:xfrm flipH="1" flipV="1">
            <a:off x="6931533" y="5747327"/>
            <a:ext cx="250166" cy="6333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F4CEA6F3-F4A0-A644-5E92-ADE42CE7B792}"/>
              </a:ext>
            </a:extLst>
          </p:cNvPr>
          <p:cNvCxnSpPr>
            <a:cxnSpLocks/>
          </p:cNvCxnSpPr>
          <p:nvPr/>
        </p:nvCxnSpPr>
        <p:spPr>
          <a:xfrm flipH="1">
            <a:off x="6964361" y="4794086"/>
            <a:ext cx="200218" cy="14817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68568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id="{A4F86B3A-5489-60F5-F342-A0B9EC6994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0607803"/>
              </p:ext>
            </p:extLst>
          </p:nvPr>
        </p:nvGraphicFramePr>
        <p:xfrm>
          <a:off x="111048" y="408842"/>
          <a:ext cx="11969904" cy="423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8249">
                  <a:extLst>
                    <a:ext uri="{9D8B030D-6E8A-4147-A177-3AD203B41FA5}">
                      <a16:colId xmlns:a16="http://schemas.microsoft.com/office/drawing/2014/main" val="394885941"/>
                    </a:ext>
                  </a:extLst>
                </a:gridCol>
                <a:gridCol w="1291431">
                  <a:extLst>
                    <a:ext uri="{9D8B030D-6E8A-4147-A177-3AD203B41FA5}">
                      <a16:colId xmlns:a16="http://schemas.microsoft.com/office/drawing/2014/main" val="3091026047"/>
                    </a:ext>
                  </a:extLst>
                </a:gridCol>
                <a:gridCol w="1288784">
                  <a:extLst>
                    <a:ext uri="{9D8B030D-6E8A-4147-A177-3AD203B41FA5}">
                      <a16:colId xmlns:a16="http://schemas.microsoft.com/office/drawing/2014/main" val="2570968873"/>
                    </a:ext>
                  </a:extLst>
                </a:gridCol>
                <a:gridCol w="1406788">
                  <a:extLst>
                    <a:ext uri="{9D8B030D-6E8A-4147-A177-3AD203B41FA5}">
                      <a16:colId xmlns:a16="http://schemas.microsoft.com/office/drawing/2014/main" val="2059740920"/>
                    </a:ext>
                  </a:extLst>
                </a:gridCol>
                <a:gridCol w="1460763">
                  <a:extLst>
                    <a:ext uri="{9D8B030D-6E8A-4147-A177-3AD203B41FA5}">
                      <a16:colId xmlns:a16="http://schemas.microsoft.com/office/drawing/2014/main" val="751507583"/>
                    </a:ext>
                  </a:extLst>
                </a:gridCol>
                <a:gridCol w="1929076">
                  <a:extLst>
                    <a:ext uri="{9D8B030D-6E8A-4147-A177-3AD203B41FA5}">
                      <a16:colId xmlns:a16="http://schemas.microsoft.com/office/drawing/2014/main" val="1770898672"/>
                    </a:ext>
                  </a:extLst>
                </a:gridCol>
                <a:gridCol w="1883445">
                  <a:extLst>
                    <a:ext uri="{9D8B030D-6E8A-4147-A177-3AD203B41FA5}">
                      <a16:colId xmlns:a16="http://schemas.microsoft.com/office/drawing/2014/main" val="1046757216"/>
                    </a:ext>
                  </a:extLst>
                </a:gridCol>
                <a:gridCol w="1471368">
                  <a:extLst>
                    <a:ext uri="{9D8B030D-6E8A-4147-A177-3AD203B41FA5}">
                      <a16:colId xmlns:a16="http://schemas.microsoft.com/office/drawing/2014/main" val="176646359"/>
                    </a:ext>
                  </a:extLst>
                </a:gridCol>
              </a:tblGrid>
              <a:tr h="675899">
                <a:tc rowSpan="2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"/>
                        </a:rPr>
                        <a:t>Priority/</a:t>
                      </a:r>
                      <a:endParaRPr lang="en-US" dirty="0"/>
                    </a:p>
                    <a:p>
                      <a:pPr lvl="0" algn="ctr">
                        <a:buNone/>
                      </a:pPr>
                      <a:r>
                        <a:rPr lang="en-US" sz="1600" dirty="0">
                          <a:latin typeface="Arial"/>
                        </a:rPr>
                        <a:t>Key Objective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grid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600" dirty="0">
                          <a:latin typeface="Arial"/>
                        </a:rPr>
                        <a:t>Where do we expect to be by...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600" dirty="0">
                          <a:latin typeface="Arial"/>
                        </a:rPr>
                        <a:t>What performance measures will be monitored? 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600" dirty="0">
                          <a:latin typeface="Arial"/>
                        </a:rPr>
                        <a:t>What support is required to achieve this priority?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600" dirty="0">
                          <a:latin typeface="Arial"/>
                        </a:rPr>
                        <a:t>Accountable lead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246532"/>
                  </a:ext>
                </a:extLst>
              </a:tr>
              <a:tr h="37771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600" dirty="0">
                          <a:latin typeface="Arial"/>
                        </a:rPr>
                        <a:t>Quarter 1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Quarter 2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600" dirty="0">
                          <a:latin typeface="Arial"/>
                        </a:rPr>
                        <a:t>Quarter 3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600" dirty="0">
                          <a:latin typeface="Arial"/>
                        </a:rPr>
                        <a:t>Quarter 4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3304320"/>
                  </a:ext>
                </a:extLst>
              </a:tr>
              <a:tr h="377719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Arial"/>
                        </a:rPr>
                        <a:t>Roll out of finance training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Arial"/>
                        </a:rPr>
                        <a:t>Co-produced</a:t>
                      </a:r>
                      <a:r>
                        <a:rPr lang="en-US" sz="1400" baseline="0" dirty="0">
                          <a:latin typeface="Arial"/>
                        </a:rPr>
                        <a:t> training pack</a:t>
                      </a:r>
                      <a:endParaRPr lang="en-US" sz="1400" dirty="0"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/>
                        </a:rPr>
                        <a:t>X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latin typeface="Arial"/>
                        </a:rPr>
                        <a:t>% budget trained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latin typeface="Arial"/>
                        </a:rPr>
                        <a:t>Feedback </a:t>
                      </a:r>
                    </a:p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latin typeface="Arial"/>
                        </a:rPr>
                        <a:t>L&amp;D – support to design</a:t>
                      </a:r>
                      <a:r>
                        <a:rPr lang="en-US" sz="1400" baseline="0" dirty="0">
                          <a:latin typeface="Arial"/>
                        </a:rPr>
                        <a:t> training material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Arial"/>
                        </a:rPr>
                        <a:t>DMTs to encourage staff</a:t>
                      </a:r>
                      <a:endParaRPr lang="en-US" sz="14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7883022"/>
                  </a:ext>
                </a:extLst>
              </a:tr>
              <a:tr h="377718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400" dirty="0">
                          <a:latin typeface="Arial"/>
                        </a:rPr>
                        <a:t>Patient</a:t>
                      </a:r>
                      <a:r>
                        <a:rPr lang="en-US" sz="1400" baseline="0" dirty="0">
                          <a:latin typeface="Arial"/>
                        </a:rPr>
                        <a:t> Level Information Costing (</a:t>
                      </a:r>
                      <a:r>
                        <a:rPr lang="en-US" sz="1400" baseline="0" dirty="0" err="1">
                          <a:latin typeface="Arial"/>
                        </a:rPr>
                        <a:t>PLiCS</a:t>
                      </a:r>
                      <a:r>
                        <a:rPr lang="en-US" sz="1400" baseline="0" dirty="0">
                          <a:latin typeface="Arial"/>
                        </a:rPr>
                        <a:t>) and Service Line Reporting (SLR) available to services</a:t>
                      </a:r>
                      <a:endParaRPr lang="en-US" sz="14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latin typeface="Arial"/>
                        </a:rPr>
                        <a:t>Resource alignment/review of system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latin typeface="Arial"/>
                        </a:rPr>
                        <a:t>Clinical engagement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latin typeface="Arial"/>
                        </a:rPr>
                        <a:t>Mapping</a:t>
                      </a:r>
                      <a:r>
                        <a:rPr lang="en-US" sz="1400" baseline="0" dirty="0">
                          <a:latin typeface="Arial"/>
                        </a:rPr>
                        <a:t> outcome measures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Arial"/>
                        </a:rPr>
                        <a:t>Baseline data collation</a:t>
                      </a:r>
                      <a:endParaRPr lang="en-US" sz="14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800" dirty="0">
                          <a:latin typeface="Arial"/>
                        </a:rPr>
                        <a:t>X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14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latin typeface="Arial"/>
                        </a:rPr>
                        <a:t>Feedback from DMTs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latin typeface="Arial"/>
                        </a:rPr>
                        <a:t>Outcomes measures??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latin typeface="Arial"/>
                        </a:rPr>
                        <a:t>Engagement</a:t>
                      </a:r>
                      <a:r>
                        <a:rPr lang="en-US" sz="1400" baseline="0" dirty="0">
                          <a:latin typeface="Arial"/>
                        </a:rPr>
                        <a:t> with Clinical teams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Arial"/>
                        </a:rPr>
                        <a:t>Working across corporate teams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Arial"/>
                        </a:rPr>
                        <a:t>Population Health collaboration</a:t>
                      </a:r>
                      <a:endParaRPr lang="en-US" sz="14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14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70936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55297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A07AB4-ED0A-FECC-4CD6-4B732E6995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id="{FB465934-BC25-6D81-1E94-898728E0B9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7044618"/>
              </p:ext>
            </p:extLst>
          </p:nvPr>
        </p:nvGraphicFramePr>
        <p:xfrm>
          <a:off x="261956" y="315109"/>
          <a:ext cx="11651461" cy="62656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8249">
                  <a:extLst>
                    <a:ext uri="{9D8B030D-6E8A-4147-A177-3AD203B41FA5}">
                      <a16:colId xmlns:a16="http://schemas.microsoft.com/office/drawing/2014/main" val="394885941"/>
                    </a:ext>
                  </a:extLst>
                </a:gridCol>
                <a:gridCol w="1291431">
                  <a:extLst>
                    <a:ext uri="{9D8B030D-6E8A-4147-A177-3AD203B41FA5}">
                      <a16:colId xmlns:a16="http://schemas.microsoft.com/office/drawing/2014/main" val="3091026047"/>
                    </a:ext>
                  </a:extLst>
                </a:gridCol>
                <a:gridCol w="1288784">
                  <a:extLst>
                    <a:ext uri="{9D8B030D-6E8A-4147-A177-3AD203B41FA5}">
                      <a16:colId xmlns:a16="http://schemas.microsoft.com/office/drawing/2014/main" val="2570968873"/>
                    </a:ext>
                  </a:extLst>
                </a:gridCol>
                <a:gridCol w="1406788">
                  <a:extLst>
                    <a:ext uri="{9D8B030D-6E8A-4147-A177-3AD203B41FA5}">
                      <a16:colId xmlns:a16="http://schemas.microsoft.com/office/drawing/2014/main" val="2059740920"/>
                    </a:ext>
                  </a:extLst>
                </a:gridCol>
                <a:gridCol w="1460763">
                  <a:extLst>
                    <a:ext uri="{9D8B030D-6E8A-4147-A177-3AD203B41FA5}">
                      <a16:colId xmlns:a16="http://schemas.microsoft.com/office/drawing/2014/main" val="751507583"/>
                    </a:ext>
                  </a:extLst>
                </a:gridCol>
                <a:gridCol w="1929076">
                  <a:extLst>
                    <a:ext uri="{9D8B030D-6E8A-4147-A177-3AD203B41FA5}">
                      <a16:colId xmlns:a16="http://schemas.microsoft.com/office/drawing/2014/main" val="1770898672"/>
                    </a:ext>
                  </a:extLst>
                </a:gridCol>
                <a:gridCol w="1883445">
                  <a:extLst>
                    <a:ext uri="{9D8B030D-6E8A-4147-A177-3AD203B41FA5}">
                      <a16:colId xmlns:a16="http://schemas.microsoft.com/office/drawing/2014/main" val="1046757216"/>
                    </a:ext>
                  </a:extLst>
                </a:gridCol>
                <a:gridCol w="1152925">
                  <a:extLst>
                    <a:ext uri="{9D8B030D-6E8A-4147-A177-3AD203B41FA5}">
                      <a16:colId xmlns:a16="http://schemas.microsoft.com/office/drawing/2014/main" val="176646359"/>
                    </a:ext>
                  </a:extLst>
                </a:gridCol>
              </a:tblGrid>
              <a:tr h="675899"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Arial"/>
                        </a:rPr>
                        <a:t>Priority/</a:t>
                      </a:r>
                      <a:endParaRPr lang="en-US" sz="1400" dirty="0"/>
                    </a:p>
                    <a:p>
                      <a:pPr lvl="0" algn="ctr">
                        <a:buNone/>
                      </a:pPr>
                      <a:r>
                        <a:rPr lang="en-US" sz="1400" dirty="0">
                          <a:latin typeface="Arial"/>
                        </a:rPr>
                        <a:t>Key Objective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grid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 dirty="0">
                          <a:latin typeface="Arial"/>
                        </a:rPr>
                        <a:t>Where do we expect to be by...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 dirty="0">
                          <a:latin typeface="Arial"/>
                        </a:rPr>
                        <a:t>What performance measures will be monitored? 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 dirty="0">
                          <a:latin typeface="Arial"/>
                        </a:rPr>
                        <a:t>What support is required to achieve this priority?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 dirty="0">
                          <a:latin typeface="Arial"/>
                        </a:rPr>
                        <a:t>Accountable lead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246532"/>
                  </a:ext>
                </a:extLst>
              </a:tr>
              <a:tr h="37771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 b="1" dirty="0">
                          <a:latin typeface="Arial"/>
                        </a:rPr>
                        <a:t>Quarter 1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1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Quarter 2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 b="1" dirty="0">
                          <a:latin typeface="Arial"/>
                        </a:rPr>
                        <a:t>Quarter 3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 b="1" dirty="0">
                          <a:latin typeface="Arial"/>
                        </a:rPr>
                        <a:t>Quarter 4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3304320"/>
                  </a:ext>
                </a:extLst>
              </a:tr>
              <a:tr h="377718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200" dirty="0">
                          <a:latin typeface="Arial"/>
                        </a:rPr>
                        <a:t>Allocate Sufficient </a:t>
                      </a:r>
                      <a:r>
                        <a:rPr lang="en-US" sz="1200" dirty="0" err="1">
                          <a:latin typeface="Arial"/>
                        </a:rPr>
                        <a:t>FVscheme</a:t>
                      </a:r>
                      <a:r>
                        <a:rPr lang="en-US" sz="1200" dirty="0">
                          <a:latin typeface="Arial"/>
                        </a:rPr>
                        <a:t> delivery resource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buFont typeface="Wingdings" panose="05000000000000000000" pitchFamily="2" charset="2"/>
                        <a:buNone/>
                      </a:pPr>
                      <a:r>
                        <a:rPr lang="en-US" sz="1200" dirty="0" err="1">
                          <a:latin typeface="Arial"/>
                        </a:rPr>
                        <a:t>Finalise</a:t>
                      </a:r>
                      <a:r>
                        <a:rPr lang="en-US" sz="1200" dirty="0">
                          <a:latin typeface="Arial"/>
                        </a:rPr>
                        <a:t> resource requirement, inc. mapping existing internal capacity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200" dirty="0">
                          <a:latin typeface="Arial"/>
                        </a:rPr>
                        <a:t>Quarterly review of FVP delivery vs resource allocated adjust where required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Arial"/>
                        </a:rPr>
                        <a:t>Quarterly review of FVP delivery vs resource allocated; adjust where required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Arial"/>
                        </a:rPr>
                        <a:t>Quarterly review of FVP delivery vs resource allocated; adjust where required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200" dirty="0">
                          <a:latin typeface="Arial"/>
                        </a:rPr>
                        <a:t>FV </a:t>
                      </a:r>
                      <a:r>
                        <a:rPr lang="en-US" sz="1200" dirty="0" err="1">
                          <a:latin typeface="Arial"/>
                        </a:rPr>
                        <a:t>Programme</a:t>
                      </a:r>
                      <a:r>
                        <a:rPr lang="en-US" sz="1200" dirty="0">
                          <a:latin typeface="Arial"/>
                        </a:rPr>
                        <a:t> timely delivery (target vs actual achievement by month)</a:t>
                      </a:r>
                    </a:p>
                    <a:p>
                      <a:pPr marL="285750" lvl="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200" dirty="0">
                          <a:latin typeface="Arial"/>
                        </a:rPr>
                        <a:t>Reduced duplication of project process across Corporate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200" dirty="0">
                          <a:latin typeface="Arial"/>
                        </a:rPr>
                        <a:t>Potential to </a:t>
                      </a:r>
                      <a:r>
                        <a:rPr lang="en-US" sz="1200" dirty="0" err="1">
                          <a:latin typeface="Arial"/>
                        </a:rPr>
                        <a:t>utilise</a:t>
                      </a:r>
                      <a:r>
                        <a:rPr lang="en-US" sz="1200" dirty="0">
                          <a:latin typeface="Arial"/>
                        </a:rPr>
                        <a:t> existing resource within Corporate Services to support FVP delivery</a:t>
                      </a:r>
                    </a:p>
                    <a:p>
                      <a:pPr lvl="0">
                        <a:buNone/>
                      </a:pPr>
                      <a:endParaRPr lang="en-US" sz="1200" dirty="0"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200" dirty="0">
                          <a:latin typeface="Arial"/>
                        </a:rPr>
                        <a:t>Sarah Barnett</a:t>
                      </a:r>
                    </a:p>
                    <a:p>
                      <a:pPr lvl="0">
                        <a:buNone/>
                      </a:pPr>
                      <a:r>
                        <a:rPr lang="en-US" sz="1200" dirty="0">
                          <a:latin typeface="Arial"/>
                        </a:rPr>
                        <a:t>Matthew Hart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8504920"/>
                  </a:ext>
                </a:extLst>
              </a:tr>
              <a:tr h="377718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200" dirty="0">
                          <a:latin typeface="Arial"/>
                        </a:rPr>
                        <a:t>Deliver Trust-wide Waste Reduction Campaign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200" dirty="0" err="1">
                          <a:latin typeface="Arial"/>
                        </a:rPr>
                        <a:t>Finalise</a:t>
                      </a:r>
                      <a:r>
                        <a:rPr lang="en-US" sz="1200" dirty="0">
                          <a:latin typeface="Arial"/>
                        </a:rPr>
                        <a:t> &amp; promote campaign </a:t>
                      </a:r>
                      <a:r>
                        <a:rPr lang="en-US" sz="1200" dirty="0" err="1">
                          <a:latin typeface="Arial"/>
                        </a:rPr>
                        <a:t>programme</a:t>
                      </a:r>
                      <a:r>
                        <a:rPr lang="en-US" sz="1200" dirty="0">
                          <a:latin typeface="Arial"/>
                        </a:rPr>
                        <a:t>; develop to include broader financial management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200" dirty="0">
                          <a:latin typeface="Arial"/>
                        </a:rPr>
                        <a:t>Deliver campaign </a:t>
                      </a:r>
                      <a:r>
                        <a:rPr lang="en-US" sz="1200" dirty="0" err="1">
                          <a:latin typeface="Arial"/>
                        </a:rPr>
                        <a:t>programme</a:t>
                      </a:r>
                      <a:r>
                        <a:rPr lang="en-US" sz="1200" dirty="0">
                          <a:latin typeface="Arial"/>
                        </a:rPr>
                        <a:t> 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200" dirty="0">
                          <a:latin typeface="Arial"/>
                        </a:rPr>
                        <a:t>Analysis of outputs; implement schemes emerging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200" dirty="0">
                          <a:latin typeface="Arial"/>
                        </a:rPr>
                        <a:t>Develop campaign for 25/26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200" dirty="0">
                          <a:latin typeface="Arial"/>
                        </a:rPr>
                        <a:t>Staff/service user numbers attending waste sessions</a:t>
                      </a:r>
                    </a:p>
                    <a:p>
                      <a:pPr marL="285750" lvl="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200" dirty="0">
                          <a:latin typeface="Arial"/>
                        </a:rPr>
                        <a:t>Number of waste schemes identified; number delivered</a:t>
                      </a:r>
                    </a:p>
                    <a:p>
                      <a:pPr marL="285750" lvl="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200" dirty="0">
                          <a:latin typeface="Arial"/>
                        </a:rPr>
                        <a:t>Cost reduction achieved through identified schemes</a:t>
                      </a:r>
                    </a:p>
                    <a:p>
                      <a:pPr marL="285750" lvl="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200" dirty="0">
                          <a:latin typeface="Arial"/>
                        </a:rPr>
                        <a:t>Staff engagement in comms articles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200" dirty="0">
                          <a:latin typeface="Arial"/>
                        </a:rPr>
                        <a:t>QI Team</a:t>
                      </a:r>
                    </a:p>
                    <a:p>
                      <a:pPr marL="285750" lvl="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200" dirty="0">
                          <a:latin typeface="Arial"/>
                        </a:rPr>
                        <a:t>Comms Team</a:t>
                      </a:r>
                    </a:p>
                    <a:p>
                      <a:pPr marL="285750" lvl="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200" dirty="0">
                          <a:latin typeface="Arial"/>
                        </a:rPr>
                        <a:t>Green Team</a:t>
                      </a:r>
                    </a:p>
                    <a:p>
                      <a:pPr marL="285750" lvl="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200" i="0" dirty="0">
                          <a:latin typeface="Arial"/>
                        </a:rPr>
                        <a:t>Requires Directorate Management Team engagement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200" dirty="0">
                          <a:latin typeface="Arial"/>
                        </a:rPr>
                        <a:t>Sarah Barnett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4639499"/>
                  </a:ext>
                </a:extLst>
              </a:tr>
              <a:tr h="377718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200" dirty="0">
                          <a:latin typeface="Arial"/>
                        </a:rPr>
                        <a:t>Implement improved FV governance, monitoring &amp;  reporting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200" dirty="0">
                          <a:latin typeface="Arial"/>
                        </a:rPr>
                        <a:t>Roll out new FV Tracker</a:t>
                      </a:r>
                    </a:p>
                    <a:p>
                      <a:pPr lvl="0">
                        <a:buNone/>
                      </a:pPr>
                      <a:endParaRPr lang="en-US" sz="1200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r>
                        <a:rPr lang="en-US" sz="1200" dirty="0">
                          <a:latin typeface="Arial"/>
                        </a:rPr>
                        <a:t>Align internal FV QIA process with ICB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200" dirty="0">
                          <a:latin typeface="Arial"/>
                        </a:rPr>
                        <a:t>Implement recommended actions emerging from Internal Audit Report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200" dirty="0">
                          <a:latin typeface="Arial"/>
                        </a:rPr>
                        <a:t>Implement recommended actions emerging from internal Audit Report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200" dirty="0">
                          <a:latin typeface="Arial"/>
                        </a:rPr>
                        <a:t>Carry out review of FV processes prior to new financial year commencing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200" dirty="0">
                          <a:latin typeface="Arial"/>
                        </a:rPr>
                        <a:t>Ability to produce a wide variety of FV reports from FV Tracker</a:t>
                      </a:r>
                    </a:p>
                    <a:p>
                      <a:pPr marL="285750" lvl="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200" dirty="0">
                          <a:latin typeface="Arial"/>
                        </a:rPr>
                        <a:t>ICB QIA process in place</a:t>
                      </a:r>
                    </a:p>
                    <a:p>
                      <a:pPr marL="285750" lvl="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200" dirty="0">
                          <a:latin typeface="Arial"/>
                        </a:rPr>
                        <a:t>Timely delivery of Internal Audit </a:t>
                      </a:r>
                      <a:r>
                        <a:rPr lang="en-US" sz="1200" dirty="0" err="1">
                          <a:latin typeface="Arial"/>
                        </a:rPr>
                        <a:t>acions</a:t>
                      </a:r>
                      <a:endParaRPr lang="en-US" sz="1200" dirty="0"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Wingdings" panose="05000000000000000000" pitchFamily="2" charset="2"/>
                        <a:buChar char="§"/>
                      </a:pPr>
                      <a:r>
                        <a:rPr lang="en-US" sz="1200" dirty="0">
                          <a:latin typeface="Arial"/>
                        </a:rPr>
                        <a:t>Finance Business Partners</a:t>
                      </a:r>
                    </a:p>
                    <a:p>
                      <a:pPr marL="171450" lvl="0" indent="-171450">
                        <a:buFont typeface="Wingdings" panose="05000000000000000000" pitchFamily="2" charset="2"/>
                        <a:buChar char="§"/>
                      </a:pPr>
                      <a:r>
                        <a:rPr lang="en-US" sz="1200" dirty="0">
                          <a:latin typeface="Arial"/>
                        </a:rPr>
                        <a:t>Directorate Management Teams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200" dirty="0">
                          <a:latin typeface="Arial"/>
                        </a:rPr>
                        <a:t>Sarah Barnett</a:t>
                      </a:r>
                    </a:p>
                    <a:p>
                      <a:pPr lvl="0">
                        <a:buNone/>
                      </a:pPr>
                      <a:r>
                        <a:rPr lang="en-US" sz="1200" dirty="0">
                          <a:latin typeface="Arial"/>
                        </a:rPr>
                        <a:t>Mathew Hart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61406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92567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4d648a74-5c83-46a7-8e4c-7f989ae960a5">
      <Terms xmlns="http://schemas.microsoft.com/office/infopath/2007/PartnerControls"/>
    </lcf76f155ced4ddcb4097134ff3c332f>
    <_ip_UnifiedCompliancePolicyProperties xmlns="http://schemas.microsoft.com/sharepoint/v3" xsi:nil="true"/>
    <TaxCatchAll xmlns="6194e418-5875-4308-b033-74eb9c181361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B519BAE8345774E8669FA46DF2DD9E1" ma:contentTypeVersion="20" ma:contentTypeDescription="Create a new document." ma:contentTypeScope="" ma:versionID="ce8b6b22cebbadb735770af2aa570fc1">
  <xsd:schema xmlns:xsd="http://www.w3.org/2001/XMLSchema" xmlns:xs="http://www.w3.org/2001/XMLSchema" xmlns:p="http://schemas.microsoft.com/office/2006/metadata/properties" xmlns:ns1="http://schemas.microsoft.com/sharepoint/v3" xmlns:ns2="4d648a74-5c83-46a7-8e4c-7f989ae960a5" xmlns:ns3="6194e418-5875-4308-b033-74eb9c181361" targetNamespace="http://schemas.microsoft.com/office/2006/metadata/properties" ma:root="true" ma:fieldsID="fb65f5af740bc6ccd9b76fae7dc9d7b7" ns1:_="" ns2:_="" ns3:_="">
    <xsd:import namespace="http://schemas.microsoft.com/sharepoint/v3"/>
    <xsd:import namespace="4d648a74-5c83-46a7-8e4c-7f989ae960a5"/>
    <xsd:import namespace="6194e418-5875-4308-b033-74eb9c18136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648a74-5c83-46a7-8e4c-7f989ae960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2c8d5fda-b97d-42c6-97e2-f76465e161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94e418-5875-4308-b033-74eb9c181361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d6777f02-5793-47ea-9637-5fc0f7654bd6}" ma:internalName="TaxCatchAll" ma:showField="CatchAllData" ma:web="6194e418-5875-4308-b033-74eb9c18136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B640CB3-D588-425A-AEA5-9272871C0FE6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4d648a74-5c83-46a7-8e4c-7f989ae960a5"/>
    <ds:schemaRef ds:uri="6194e418-5875-4308-b033-74eb9c181361"/>
  </ds:schemaRefs>
</ds:datastoreItem>
</file>

<file path=customXml/itemProps2.xml><?xml version="1.0" encoding="utf-8"?>
<ds:datastoreItem xmlns:ds="http://schemas.openxmlformats.org/officeDocument/2006/customXml" ds:itemID="{5E2827A9-F419-4FCE-AD3C-96BAD1F5287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AC1A6AA-3E9F-4D26-8393-7D7753F1249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4d648a74-5c83-46a7-8e4c-7f989ae960a5"/>
    <ds:schemaRef ds:uri="6194e418-5875-4308-b033-74eb9c18136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6269</TotalTime>
  <Words>546</Words>
  <Application>Microsoft Office PowerPoint</Application>
  <PresentationFormat>Widescreen</PresentationFormat>
  <Paragraphs>106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Barnett Sarah</dc:creator>
  <cp:lastModifiedBy>Sarah Barnett</cp:lastModifiedBy>
  <cp:revision>30</cp:revision>
  <dcterms:created xsi:type="dcterms:W3CDTF">2023-12-01T11:05:55Z</dcterms:created>
  <dcterms:modified xsi:type="dcterms:W3CDTF">2024-04-02T08:30:48Z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0x0101007B519BAE8345774E8669FA46DF2DD9E1</vt:lpwstr>
  </property>
  <property fmtid="{D5CDD505-2E9C-101B-9397-08002B2CF9AE}" pid="3" name="MediaServiceImageTags">
    <vt:lpwstr/>
  </property>
</Properties>
</file>