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92" r:id="rId5"/>
    <p:sldId id="29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6C698-DDF9-66AE-D594-26B34C918714}" v="12" dt="2024-03-18T10:11:34.6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0AB6C698-DDF9-66AE-D594-26B34C918714}"/>
    <pc:docChg chg="addSld delSld modSld addMainMaster delMainMaster">
      <pc:chgData name="BAKSH DE LA IGLESIA, Amber (EAST LONDON NHS FOUNDATION TRUST)" userId="S::amber.bakshdelaiglesia1@nhs.net::b2650a99-9385-4d98-8a06-8e7c9d440112" providerId="AD" clId="Web-{0AB6C698-DDF9-66AE-D594-26B34C918714}" dt="2024-03-18T10:11:34.694" v="11" actId="1076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0AB6C698-DDF9-66AE-D594-26B34C918714}" dt="2024-03-18T10:11:16.021" v="6"/>
        <pc:sldMkLst>
          <pc:docMk/>
          <pc:sldMk cId="109857222" sldId="256"/>
        </pc:sldMkLst>
      </pc:sldChg>
      <pc:sldChg chg="add del mod modClrScheme chgLayout">
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<pc:sldMkLst>
          <pc:docMk/>
          <pc:sldMk cId="1916856892" sldId="292"/>
        </pc:sldMkLst>
      </pc:sldChg>
      <pc:sldChg chg="delSp modSp add del mod modClrScheme chgLayout">
        <pc:chgData name="BAKSH DE LA IGLESIA, Amber (EAST LONDON NHS FOUNDATION TRUST)" userId="S::amber.bakshdelaiglesia1@nhs.net::b2650a99-9385-4d98-8a06-8e7c9d440112" providerId="AD" clId="Web-{0AB6C698-DDF9-66AE-D594-26B34C918714}" dt="2024-03-18T10:11:34.694" v="11" actId="1076"/>
        <pc:sldMkLst>
          <pc:docMk/>
          <pc:sldMk cId="520182304" sldId="293"/>
        </pc:sldMkLst>
        <pc:spChg chg="del">
          <ac:chgData name="BAKSH DE LA IGLESIA, Amber (EAST LONDON NHS FOUNDATION TRUST)" userId="S::amber.bakshdelaiglesia1@nhs.net::b2650a99-9385-4d98-8a06-8e7c9d440112" providerId="AD" clId="Web-{0AB6C698-DDF9-66AE-D594-26B34C918714}" dt="2024-03-18T10:11:27.162" v="8"/>
          <ac:spMkLst>
            <pc:docMk/>
            <pc:sldMk cId="520182304" sldId="293"/>
            <ac:spMk id="2" creationId="{00000000-0000-0000-0000-000000000000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0AB6C698-DDF9-66AE-D594-26B34C918714}" dt="2024-03-18T10:11:34.694" v="11" actId="1076"/>
          <ac:graphicFrameMkLst>
            <pc:docMk/>
            <pc:sldMk cId="520182304" sldId="293"/>
            <ac:graphicFrameMk id="3" creationId="{A4F86B3A-5489-60F5-F342-A0B9EC6994E4}"/>
          </ac:graphicFrameMkLst>
        </pc:graphicFrameChg>
      </pc:sldChg>
      <pc:sldMasterChg chg="del delSldLayout">
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<pc:sldMasterMkLst>
          <pc:docMk/>
          <pc:sldMasterMk cId="2460954070" sldId="2147483660"/>
        </pc:sldMasterMkLst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 modSldLayout">
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<pc:sldMasterMkLst>
          <pc:docMk/>
          <pc:sldMasterMk cId="2928937042" sldId="2147483672"/>
        </pc:sldMasterMkLst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147556412" sldId="2147483673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2144009402" sldId="2147483674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1469866083" sldId="2147483675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3940835116" sldId="2147483676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2790494941" sldId="2147483677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1835586213" sldId="2147483678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1225801350" sldId="2147483679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1722234320" sldId="2147483680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2146051261" sldId="2147483681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1756147086" sldId="2147483682"/>
          </pc:sldLayoutMkLst>
        </pc:sldLayoutChg>
        <pc:sldLayoutChg chg="add mod replId">
          <pc:chgData name="BAKSH DE LA IGLESIA, Amber (EAST LONDON NHS FOUNDATION TRUST)" userId="S::amber.bakshdelaiglesia1@nhs.net::b2650a99-9385-4d98-8a06-8e7c9d440112" providerId="AD" clId="Web-{0AB6C698-DDF9-66AE-D594-26B34C918714}" dt="2024-03-18T10:11:21.428" v="7"/>
          <pc:sldLayoutMkLst>
            <pc:docMk/>
            <pc:sldMasterMk cId="2928937042" sldId="2147483672"/>
            <pc:sldLayoutMk cId="4258116089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14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116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0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6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83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49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586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80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34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05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93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Forensics</a:t>
            </a:r>
          </a:p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2024/25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907810" y="804213"/>
            <a:ext cx="1634710" cy="6258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653760" cy="6353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653760" cy="6353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653760" cy="6353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483664" y="6973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165748" y="1074481"/>
            <a:ext cx="703121" cy="1573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165748" y="2598598"/>
            <a:ext cx="703121" cy="476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165748" y="3331753"/>
            <a:ext cx="752282" cy="69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147312" y="3612818"/>
            <a:ext cx="770718" cy="1972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661330" y="-28931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4774254" y="520300"/>
            <a:ext cx="1473553" cy="4748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Ensure greater partnership and stakeholder working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6487485" y="451106"/>
            <a:ext cx="5609510" cy="5440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Work with system partners to address challenges of shared concern such as equity, managing transitions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Engage with community partners to identify a project of shared interest such as environmental sustainability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programmes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F6F5471-68A7-9D36-813C-F6724C1A753F}"/>
              </a:ext>
            </a:extLst>
          </p:cNvPr>
          <p:cNvSpPr/>
          <p:nvPr/>
        </p:nvSpPr>
        <p:spPr>
          <a:xfrm>
            <a:off x="4783432" y="1090153"/>
            <a:ext cx="1472394" cy="974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Access and Flow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3A8575-60BD-9664-8CBF-85E08728B624}"/>
              </a:ext>
            </a:extLst>
          </p:cNvPr>
          <p:cNvSpPr/>
          <p:nvPr/>
        </p:nvSpPr>
        <p:spPr>
          <a:xfrm>
            <a:off x="6496738" y="1089436"/>
            <a:ext cx="5609510" cy="9748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Link into the Access and Flow QI Programme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Repurpose unused estate into new admission ward capacity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Create a space for leadership to think strategically about clinical and operational challenges, such as flow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Create a discharge coordinator role to improve flow and communication following discharge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Increase genuine service user choice in care and treatment options/decision making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63672FA-2DA2-7230-1236-AB9469A206CA}"/>
              </a:ext>
            </a:extLst>
          </p:cNvPr>
          <p:cNvSpPr/>
          <p:nvPr/>
        </p:nvSpPr>
        <p:spPr>
          <a:xfrm>
            <a:off x="4802075" y="2170795"/>
            <a:ext cx="1467851" cy="3511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Staff Survey results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6FF9F20-89F9-A031-4B0C-2976378C136B}"/>
              </a:ext>
            </a:extLst>
          </p:cNvPr>
          <p:cNvSpPr/>
          <p:nvPr/>
        </p:nvSpPr>
        <p:spPr>
          <a:xfrm>
            <a:off x="6492497" y="2170795"/>
            <a:ext cx="5609510" cy="3171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Ensure active contribution to the plans through establishing a monthly Staff Survey Working Group to formulate an Action Plan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8660CEC-0A0C-E746-1E34-8B92FFCBDA90}"/>
              </a:ext>
            </a:extLst>
          </p:cNvPr>
          <p:cNvSpPr/>
          <p:nvPr/>
        </p:nvSpPr>
        <p:spPr>
          <a:xfrm>
            <a:off x="4792551" y="2663765"/>
            <a:ext cx="1477031" cy="7056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Staff engagement</a:t>
            </a:r>
            <a:endParaRPr lang="en-US" dirty="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AB6CE4E-6AC9-F9C9-8063-F3296D7F5F44}"/>
              </a:ext>
            </a:extLst>
          </p:cNvPr>
          <p:cNvSpPr/>
          <p:nvPr/>
        </p:nvSpPr>
        <p:spPr>
          <a:xfrm>
            <a:off x="6496890" y="2621217"/>
            <a:ext cx="5609510" cy="7482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Explore opportunities to engage staff from lower bands to attend equality groups/projects to identify what a good two-way feedback loop looks like. Pilot reverse mentoring 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Explore ways to maximize Forensic Ear and improve the ability of staff to raise safety concerns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Visit Team Away Days to discuss network support groups available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Think about ways to communicate updates to staff e.g. TV screens to advertise this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8660CEC-0A0C-E746-1E34-8B92FFCBDA90}"/>
              </a:ext>
            </a:extLst>
          </p:cNvPr>
          <p:cNvSpPr/>
          <p:nvPr/>
        </p:nvSpPr>
        <p:spPr>
          <a:xfrm>
            <a:off x="4794322" y="3508256"/>
            <a:ext cx="1477031" cy="3594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Trauma-informed care</a:t>
            </a:r>
            <a:endParaRPr lang="en-US" dirty="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AB6CE4E-6AC9-F9C9-8063-F3296D7F5F44}"/>
              </a:ext>
            </a:extLst>
          </p:cNvPr>
          <p:cNvSpPr/>
          <p:nvPr/>
        </p:nvSpPr>
        <p:spPr>
          <a:xfrm>
            <a:off x="6487711" y="3493082"/>
            <a:ext cx="5609510" cy="3746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Create a centralized resource for staff affected by trauma at work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Ensure more people are involved in trauma-informed work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8660CEC-0A0C-E746-1E34-8B92FFCBDA90}"/>
              </a:ext>
            </a:extLst>
          </p:cNvPr>
          <p:cNvSpPr/>
          <p:nvPr/>
        </p:nvSpPr>
        <p:spPr>
          <a:xfrm>
            <a:off x="4803502" y="3984608"/>
            <a:ext cx="1466080" cy="3594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Staff Wellbeing</a:t>
            </a:r>
            <a:endParaRPr lang="en-US" dirty="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B6CE4E-6AC9-F9C9-8063-F3296D7F5F44}"/>
              </a:ext>
            </a:extLst>
          </p:cNvPr>
          <p:cNvSpPr/>
          <p:nvPr/>
        </p:nvSpPr>
        <p:spPr>
          <a:xfrm>
            <a:off x="6496890" y="3916740"/>
            <a:ext cx="5609510" cy="4273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Deep dive into flexible working and understand low uptake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Anti-racist pledge and Buddy system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Continuation with work around Respectful Resolution and psychological safety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8660CEC-0A0C-E746-1E34-8B92FFCBDA90}"/>
              </a:ext>
            </a:extLst>
          </p:cNvPr>
          <p:cNvSpPr/>
          <p:nvPr/>
        </p:nvSpPr>
        <p:spPr>
          <a:xfrm>
            <a:off x="4803502" y="4466454"/>
            <a:ext cx="1466080" cy="3594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Recruitment and Retention</a:t>
            </a:r>
            <a:endParaRPr lang="en-US" dirty="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AB6CE4E-6AC9-F9C9-8063-F3296D7F5F44}"/>
              </a:ext>
            </a:extLst>
          </p:cNvPr>
          <p:cNvSpPr/>
          <p:nvPr/>
        </p:nvSpPr>
        <p:spPr>
          <a:xfrm>
            <a:off x="6496890" y="4451280"/>
            <a:ext cx="5609510" cy="3887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Ensure that there are tangible actions based on feedback provided from staff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Deep dive into understanding why staff are leaving – Exit Interviews analysis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Address Social Work recruitment challenge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8660CEC-0A0C-E746-1E34-8B92FFCBDA90}"/>
              </a:ext>
            </a:extLst>
          </p:cNvPr>
          <p:cNvSpPr/>
          <p:nvPr/>
        </p:nvSpPr>
        <p:spPr>
          <a:xfrm>
            <a:off x="4803502" y="4954014"/>
            <a:ext cx="1466080" cy="8024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Sustainability</a:t>
            </a:r>
            <a:endParaRPr lang="en-US" dirty="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AB6CE4E-6AC9-F9C9-8063-F3296D7F5F44}"/>
              </a:ext>
            </a:extLst>
          </p:cNvPr>
          <p:cNvSpPr/>
          <p:nvPr/>
        </p:nvSpPr>
        <p:spPr>
          <a:xfrm>
            <a:off x="6504344" y="4939371"/>
            <a:ext cx="5609510" cy="8170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Increase nature-based interventions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EV charging points and investigate scope for the community team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Review energy use/spend reduction – campaign to switch lights off and promote through the Forensic Voice. Fund switch to LED lighting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Service user car wash: wash electric cars for free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Tetra-packs as standard for nutritional supplements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8660CEC-0A0C-E746-1E34-8B92FFCBDA90}"/>
              </a:ext>
            </a:extLst>
          </p:cNvPr>
          <p:cNvSpPr/>
          <p:nvPr/>
        </p:nvSpPr>
        <p:spPr>
          <a:xfrm>
            <a:off x="4803502" y="5864205"/>
            <a:ext cx="1466080" cy="9754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Financial Viability</a:t>
            </a:r>
            <a:endParaRPr lang="en-US" dirty="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AB6CE4E-6AC9-F9C9-8063-F3296D7F5F44}"/>
              </a:ext>
            </a:extLst>
          </p:cNvPr>
          <p:cNvSpPr/>
          <p:nvPr/>
        </p:nvSpPr>
        <p:spPr>
          <a:xfrm>
            <a:off x="6504344" y="5864205"/>
            <a:ext cx="5609510" cy="9754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Reduce spend on dry goods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Rapid spread single use plastic work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Review ward staffing and consider work on rostering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Reduce Away Day venue spend – broker standard offer for venues and catering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Bulk ordering efficiency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Re-use furniture – investigate use of Wolfson House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Staff retention to reduce recruitment costs</a:t>
            </a:r>
          </a:p>
        </p:txBody>
      </p:sp>
      <p:cxnSp>
        <p:nvCxnSpPr>
          <p:cNvPr id="19" name="Straight Arrow Connector 18"/>
          <p:cNvCxnSpPr>
            <a:stCxn id="17" idx="1"/>
            <a:endCxn id="5" idx="3"/>
          </p:cNvCxnSpPr>
          <p:nvPr/>
        </p:nvCxnSpPr>
        <p:spPr>
          <a:xfrm flipH="1">
            <a:off x="4542520" y="757735"/>
            <a:ext cx="231734" cy="359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6" idx="1"/>
            <a:endCxn id="7" idx="3"/>
          </p:cNvCxnSpPr>
          <p:nvPr/>
        </p:nvCxnSpPr>
        <p:spPr>
          <a:xfrm flipH="1">
            <a:off x="4542518" y="1577197"/>
            <a:ext cx="240914" cy="1056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5" idx="1"/>
            <a:endCxn id="9" idx="3"/>
          </p:cNvCxnSpPr>
          <p:nvPr/>
        </p:nvCxnSpPr>
        <p:spPr>
          <a:xfrm flipH="1">
            <a:off x="4542516" y="2346350"/>
            <a:ext cx="259559" cy="1786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7" idx="1"/>
            <a:endCxn id="9" idx="3"/>
          </p:cNvCxnSpPr>
          <p:nvPr/>
        </p:nvCxnSpPr>
        <p:spPr>
          <a:xfrm flipH="1">
            <a:off x="4542516" y="3016610"/>
            <a:ext cx="250035" cy="1116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36" idx="1"/>
            <a:endCxn id="9" idx="3"/>
          </p:cNvCxnSpPr>
          <p:nvPr/>
        </p:nvCxnSpPr>
        <p:spPr>
          <a:xfrm flipH="1">
            <a:off x="4542516" y="3687994"/>
            <a:ext cx="251806" cy="445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38" idx="1"/>
            <a:endCxn id="9" idx="3"/>
          </p:cNvCxnSpPr>
          <p:nvPr/>
        </p:nvCxnSpPr>
        <p:spPr>
          <a:xfrm flipH="1" flipV="1">
            <a:off x="4542516" y="4133023"/>
            <a:ext cx="260986" cy="31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0" idx="1"/>
            <a:endCxn id="9" idx="3"/>
          </p:cNvCxnSpPr>
          <p:nvPr/>
        </p:nvCxnSpPr>
        <p:spPr>
          <a:xfrm flipH="1" flipV="1">
            <a:off x="4542516" y="4133023"/>
            <a:ext cx="260986" cy="513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42" idx="1"/>
            <a:endCxn id="10" idx="3"/>
          </p:cNvCxnSpPr>
          <p:nvPr/>
        </p:nvCxnSpPr>
        <p:spPr>
          <a:xfrm flipH="1">
            <a:off x="4542515" y="5355242"/>
            <a:ext cx="260987" cy="27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6" idx="1"/>
            <a:endCxn id="10" idx="3"/>
          </p:cNvCxnSpPr>
          <p:nvPr/>
        </p:nvCxnSpPr>
        <p:spPr>
          <a:xfrm flipH="1" flipV="1">
            <a:off x="4542515" y="5632442"/>
            <a:ext cx="260987" cy="719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464700"/>
              </p:ext>
            </p:extLst>
          </p:nvPr>
        </p:nvGraphicFramePr>
        <p:xfrm>
          <a:off x="218234" y="56062"/>
          <a:ext cx="11969890" cy="661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589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10016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13566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15526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26216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666804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627377">
                  <a:extLst>
                    <a:ext uri="{9D8B030D-6E8A-4147-A177-3AD203B41FA5}">
                      <a16:colId xmlns:a16="http://schemas.microsoft.com/office/drawing/2014/main" val="1534467085"/>
                    </a:ext>
                  </a:extLst>
                </a:gridCol>
                <a:gridCol w="1627377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27132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04106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/>
                        </a:rPr>
                        <a:t>Priority/</a:t>
                      </a: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How does this link to your FV/Sustainability 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962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492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Ensure greater partnership and stakeholder working</a:t>
                      </a:r>
                    </a:p>
                    <a:p>
                      <a:endParaRPr lang="en-US" sz="800" b="1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Liaise</a:t>
                      </a:r>
                      <a:r>
                        <a:rPr lang="en-US" sz="800" baseline="0" dirty="0">
                          <a:latin typeface="Arial"/>
                        </a:rPr>
                        <a:t> with Hackney ELFT Governors to follow up on offer of introduction to local third sector organisations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Arial"/>
                        </a:rPr>
                        <a:t>Meet and scope joint venture with third sector organisation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Arial"/>
                        </a:rPr>
                        <a:t>Trial joint</a:t>
                      </a:r>
                      <a:r>
                        <a:rPr lang="en-US" sz="800" baseline="0" dirty="0">
                          <a:latin typeface="Arial"/>
                        </a:rPr>
                        <a:t> venture with local third sector organisation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Arial"/>
                        </a:rPr>
                        <a:t>Review of joint venture with third</a:t>
                      </a:r>
                      <a:r>
                        <a:rPr lang="en-US" sz="800" baseline="0" dirty="0">
                          <a:latin typeface="Arial"/>
                        </a:rPr>
                        <a:t> sector organisation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Dependent on nature and scope of project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Potential</a:t>
                      </a:r>
                      <a:r>
                        <a:rPr lang="en-US" sz="800" baseline="0" dirty="0">
                          <a:latin typeface="Arial"/>
                        </a:rPr>
                        <a:t> to identify and eliminate process duplication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latin typeface="Arial"/>
                        </a:rPr>
                        <a:t>Potential for collaboration around environmental sustainability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Introduction</a:t>
                      </a:r>
                      <a:r>
                        <a:rPr lang="en-US" sz="800" baseline="0" dirty="0">
                          <a:latin typeface="Arial"/>
                        </a:rPr>
                        <a:t> from Hackney ELFT Governors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Inthuja Kesavanathan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5794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Access and Flow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sz="800" b="1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Submit proposal for new admissions ward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Mobilisation and opening of new ward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Development of Discharge Coordinator role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Launch of Discharge Coordinator role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% of CRFD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% of occupied bed days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Length of stay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Delays attributed to housing/social care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Significant new income generation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Sign</a:t>
                      </a:r>
                      <a:r>
                        <a:rPr lang="en-US" sz="800" baseline="0" dirty="0">
                          <a:latin typeface="Arial"/>
                        </a:rPr>
                        <a:t> off from wider organization and from stakeholders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Dr. Marc Lyall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4299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Staff survey results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sz="800" b="1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Establish Monthly 2023</a:t>
                      </a:r>
                      <a:r>
                        <a:rPr lang="en-US" sz="800" baseline="0" dirty="0">
                          <a:latin typeface="Arial"/>
                        </a:rPr>
                        <a:t> Staff Survey Working Group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Develop 2023 Staff Survey Action Plan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Promote</a:t>
                      </a:r>
                      <a:r>
                        <a:rPr lang="en-US" sz="800" baseline="0" dirty="0">
                          <a:latin typeface="Arial"/>
                        </a:rPr>
                        <a:t> 2024 Staff Survey in effort to improve update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Senior</a:t>
                      </a:r>
                      <a:r>
                        <a:rPr lang="en-US" sz="800" baseline="0" dirty="0">
                          <a:latin typeface="Arial"/>
                        </a:rPr>
                        <a:t> Leadership Group analysis of 2024 Staff Survey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 survey responses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Generation</a:t>
                      </a:r>
                      <a:r>
                        <a:rPr lang="en-US" sz="800" baseline="0" dirty="0">
                          <a:latin typeface="Arial"/>
                        </a:rPr>
                        <a:t> of new ideas that support sustainability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Shade Olutobi/ Lawford Clough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4299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Trauma-informed care</a:t>
                      </a:r>
                      <a:endParaRPr lang="en-US" sz="800" dirty="0">
                        <a:solidFill>
                          <a:srgbClr val="FFFFFF"/>
                        </a:solidFill>
                        <a:cs typeface="Calibri" panose="020F0502020204030204"/>
                      </a:endParaRPr>
                    </a:p>
                    <a:p>
                      <a:pPr lvl="0">
                        <a:buNone/>
                      </a:pPr>
                      <a:endParaRPr lang="en-US" sz="800" b="1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</a:rPr>
                        <a:t>Develop a central</a:t>
                      </a:r>
                      <a:r>
                        <a:rPr lang="en-US" sz="800" baseline="0" dirty="0">
                          <a:latin typeface="Arial"/>
                        </a:rPr>
                        <a:t> resource for staff members who experience trauma at work</a:t>
                      </a:r>
                      <a:endParaRPr lang="en-US" sz="8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</a:rPr>
                        <a:t>Launch</a:t>
                      </a:r>
                      <a:r>
                        <a:rPr lang="en-US" sz="800" baseline="0" dirty="0">
                          <a:latin typeface="Arial"/>
                        </a:rPr>
                        <a:t> of central resource for staff members who experience trauma at work</a:t>
                      </a:r>
                      <a:endParaRPr lang="en-US" sz="8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Provide</a:t>
                      </a:r>
                      <a:r>
                        <a:rPr lang="en-US" sz="800" baseline="0" dirty="0">
                          <a:latin typeface="Arial"/>
                        </a:rPr>
                        <a:t> additional trauma-informed training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</a:rPr>
                        <a:t>Extend</a:t>
                      </a:r>
                      <a:r>
                        <a:rPr lang="en-US" sz="800" baseline="0" dirty="0">
                          <a:latin typeface="Arial"/>
                        </a:rPr>
                        <a:t> team of trauma-informed practitioners </a:t>
                      </a:r>
                      <a:endParaRPr lang="en-US" sz="8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 turnover rates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</a:t>
                      </a:r>
                      <a:r>
                        <a:rPr lang="en-US" sz="800" baseline="0" dirty="0">
                          <a:latin typeface="Arial"/>
                        </a:rPr>
                        <a:t> sickness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Reduced sickness levels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Training costs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Chouna</a:t>
                      </a:r>
                      <a:r>
                        <a:rPr lang="en-US" sz="800" baseline="0" dirty="0">
                          <a:latin typeface="Arial"/>
                        </a:rPr>
                        <a:t> Smith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988252"/>
                  </a:ext>
                </a:extLst>
              </a:tr>
              <a:tr h="3551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Staff Wellbeing</a:t>
                      </a:r>
                      <a:endParaRPr lang="en-US" sz="800" dirty="0">
                        <a:solidFill>
                          <a:srgbClr val="FFFFFF"/>
                        </a:solidFill>
                        <a:cs typeface="Calibri" panose="020F0502020204030204"/>
                      </a:endParaRPr>
                    </a:p>
                    <a:p>
                      <a:pPr lvl="0">
                        <a:buNone/>
                      </a:pPr>
                      <a:endParaRPr lang="en-US" sz="800" b="1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Anti-Racist</a:t>
                      </a:r>
                      <a:r>
                        <a:rPr lang="en-US" sz="800" baseline="0" dirty="0">
                          <a:latin typeface="Arial"/>
                        </a:rPr>
                        <a:t> pledge to be disseminated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</a:rPr>
                        <a:t>Promote Work/ Life Balance Policy for information with Forensic Voice</a:t>
                      </a:r>
                      <a:r>
                        <a:rPr lang="en-US" sz="800" baseline="0" dirty="0">
                          <a:latin typeface="Arial"/>
                        </a:rPr>
                        <a:t> campaign </a:t>
                      </a:r>
                      <a:endParaRPr lang="en-US" sz="8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Respectful</a:t>
                      </a:r>
                      <a:r>
                        <a:rPr lang="en-US" sz="800" baseline="0" dirty="0">
                          <a:latin typeface="Arial"/>
                        </a:rPr>
                        <a:t> Resolution via Forensic Voice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Rollout</a:t>
                      </a:r>
                      <a:r>
                        <a:rPr lang="en-US" sz="800" baseline="0" dirty="0">
                          <a:latin typeface="Arial"/>
                        </a:rPr>
                        <a:t> of Training for Respectful Resolution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Rollout of </a:t>
                      </a:r>
                      <a:br>
                        <a:rPr lang="en-US" sz="800" dirty="0">
                          <a:latin typeface="Arial"/>
                        </a:rPr>
                      </a:br>
                      <a:r>
                        <a:rPr lang="en-US" sz="800" dirty="0">
                          <a:latin typeface="Arial"/>
                        </a:rPr>
                        <a:t>Anti-Racist</a:t>
                      </a:r>
                      <a:r>
                        <a:rPr lang="en-US" sz="800" baseline="0" dirty="0">
                          <a:latin typeface="Arial"/>
                        </a:rPr>
                        <a:t> Buddies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 turnover rates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 engagement</a:t>
                      </a:r>
                      <a:r>
                        <a:rPr lang="en-US" sz="800" baseline="0" dirty="0">
                          <a:latin typeface="Arial"/>
                        </a:rPr>
                        <a:t> scores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Reduced sickness levels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Access</a:t>
                      </a:r>
                      <a:r>
                        <a:rPr lang="en-US" sz="800" baseline="0" dirty="0">
                          <a:latin typeface="Arial"/>
                        </a:rPr>
                        <a:t> to anti-racist training and consultation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Mayuri Parmar/ Shade Olutobi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3848052"/>
                  </a:ext>
                </a:extLst>
              </a:tr>
              <a:tr h="3601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Recruitment and Retention</a:t>
                      </a:r>
                      <a:endParaRPr lang="en-US" sz="800" dirty="0">
                        <a:solidFill>
                          <a:srgbClr val="FFFFFF"/>
                        </a:solidFill>
                        <a:cs typeface="Calibri" panose="020F0502020204030204"/>
                      </a:endParaRPr>
                    </a:p>
                    <a:p>
                      <a:pPr lvl="0">
                        <a:buNone/>
                      </a:pPr>
                      <a:endParaRPr lang="en-US" sz="800" b="1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Recruitment</a:t>
                      </a:r>
                      <a:r>
                        <a:rPr lang="en-US" sz="800" baseline="0" dirty="0">
                          <a:latin typeface="Arial"/>
                        </a:rPr>
                        <a:t> to senior Social Work vacancies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Deep Dive into Exit</a:t>
                      </a:r>
                      <a:r>
                        <a:rPr lang="en-US" sz="800" baseline="0" dirty="0">
                          <a:latin typeface="Arial"/>
                        </a:rPr>
                        <a:t> Interview feedback themes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Sickness/absence</a:t>
                      </a:r>
                      <a:r>
                        <a:rPr lang="en-US" sz="800" baseline="0" dirty="0">
                          <a:latin typeface="Arial"/>
                        </a:rPr>
                        <a:t> rates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% of vacancy rates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Agency spending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Reduced recruitment costs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Denis Thompson/ Shade Olutobi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792933"/>
                  </a:ext>
                </a:extLst>
              </a:tr>
              <a:tr h="5047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Sustainability</a:t>
                      </a:r>
                      <a:endParaRPr lang="en-US" sz="800" dirty="0">
                        <a:solidFill>
                          <a:srgbClr val="FFFFFF"/>
                        </a:solidFill>
                        <a:cs typeface="Calibri" panose="020F0502020204030204"/>
                      </a:endParaRPr>
                    </a:p>
                    <a:p>
                      <a:pPr lvl="0">
                        <a:buNone/>
                      </a:pPr>
                      <a:endParaRPr lang="en-US" sz="800" b="1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Increase in</a:t>
                      </a:r>
                      <a:r>
                        <a:rPr lang="en-US" sz="800" baseline="0" dirty="0">
                          <a:latin typeface="Arial"/>
                        </a:rPr>
                        <a:t> Horticultural Therapy provision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Forensic</a:t>
                      </a:r>
                      <a:r>
                        <a:rPr lang="en-US" sz="800" baseline="0" dirty="0">
                          <a:latin typeface="Arial"/>
                        </a:rPr>
                        <a:t> Voice campaign around energy use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</a:rPr>
                        <a:t>Tetra</a:t>
                      </a:r>
                      <a:r>
                        <a:rPr lang="en-US" sz="800" baseline="0" dirty="0">
                          <a:latin typeface="Arial"/>
                        </a:rPr>
                        <a:t> packs as standard for nutritional supplements</a:t>
                      </a:r>
                      <a:endParaRPr lang="en-US" sz="8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Installation of electric</a:t>
                      </a:r>
                      <a:r>
                        <a:rPr lang="en-US" sz="800" baseline="0" dirty="0">
                          <a:latin typeface="Arial"/>
                        </a:rPr>
                        <a:t> car charging points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Reduction</a:t>
                      </a:r>
                      <a:r>
                        <a:rPr lang="en-US" sz="800" baseline="0" dirty="0">
                          <a:latin typeface="Arial"/>
                        </a:rPr>
                        <a:t> in carbon dioxide emissions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latin typeface="Arial"/>
                        </a:rPr>
                        <a:t>Increase in staff reporting active travel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aseline="0" dirty="0">
                          <a:latin typeface="Arial"/>
                        </a:rPr>
                        <a:t>Actual energy usage across the Trust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Reduced</a:t>
                      </a:r>
                      <a:r>
                        <a:rPr lang="en-US" sz="800" baseline="0" dirty="0">
                          <a:latin typeface="Arial"/>
                        </a:rPr>
                        <a:t> fuel usage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latin typeface="Arial"/>
                        </a:rPr>
                        <a:t>Reduced Pharmacy spend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Funds required for electric charging</a:t>
                      </a:r>
                      <a:r>
                        <a:rPr lang="en-US" sz="800" baseline="0" dirty="0">
                          <a:latin typeface="Arial"/>
                        </a:rPr>
                        <a:t> points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Tonderai Kasambira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454618"/>
                  </a:ext>
                </a:extLst>
              </a:tr>
              <a:tr h="50472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0" dirty="0">
                          <a:latin typeface="Arial"/>
                        </a:rPr>
                        <a:t>Financial</a:t>
                      </a:r>
                      <a:r>
                        <a:rPr lang="en-US" sz="800" b="0" baseline="0" dirty="0">
                          <a:latin typeface="Arial"/>
                        </a:rPr>
                        <a:t> Viability</a:t>
                      </a:r>
                      <a:endParaRPr lang="en-US" sz="800" b="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Finalisation of 2024/ 25 Financial Viability Programme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Rapid spread of single use plastics reduction 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</a:rPr>
                        <a:t>Broker</a:t>
                      </a:r>
                      <a:r>
                        <a:rPr lang="en-US" sz="800" baseline="0" dirty="0">
                          <a:latin typeface="Arial"/>
                        </a:rPr>
                        <a:t> standard arrangement for Away Day accommodation and catering costs</a:t>
                      </a:r>
                      <a:endParaRPr lang="en-US" sz="8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Planning</a:t>
                      </a:r>
                      <a:r>
                        <a:rPr lang="en-US" sz="800" baseline="0" dirty="0">
                          <a:latin typeface="Arial"/>
                        </a:rPr>
                        <a:t> for 2025/ 6 Financial Viability Programme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Delivery of FV plans against</a:t>
                      </a:r>
                      <a:r>
                        <a:rPr lang="en-US" sz="800" baseline="0" dirty="0">
                          <a:latin typeface="Arial"/>
                        </a:rPr>
                        <a:t> target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Reduced</a:t>
                      </a:r>
                      <a:r>
                        <a:rPr lang="en-US" sz="800" baseline="0" dirty="0">
                          <a:latin typeface="Arial"/>
                        </a:rPr>
                        <a:t> expenditure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latin typeface="Arial"/>
                        </a:rPr>
                        <a:t>Improved environmental sustainability 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Guidance</a:t>
                      </a:r>
                      <a:r>
                        <a:rPr lang="en-US" sz="800" baseline="0" dirty="0">
                          <a:latin typeface="Arial"/>
                        </a:rPr>
                        <a:t> from Financial viability meetings and workshops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Lawford Clough/ Jodie Pritchard/ Helga</a:t>
                      </a:r>
                      <a:r>
                        <a:rPr lang="en-US" sz="800" baseline="0" dirty="0">
                          <a:latin typeface="Arial"/>
                        </a:rPr>
                        <a:t> Hakata/ Matekenya Muzondo/ </a:t>
                      </a:r>
                      <a:r>
                        <a:rPr lang="en-US" sz="800" dirty="0">
                          <a:latin typeface="Arial"/>
                        </a:rPr>
                        <a:t>Chouna Smith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8367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182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A47DC911-42E5-455B-B6A6-4FB4F7B8DC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1DEB45-9A3D-4931-BB85-B2140C99A7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1A860D-BC35-4B25-AA18-D4107886DC3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648a74-5c83-46a7-8e4c-7f989ae960a5"/>
    <ds:schemaRef ds:uri="6194e418-5875-4308-b033-74eb9c18136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7</cp:revision>
  <dcterms:created xsi:type="dcterms:W3CDTF">2024-03-18T10:10:21Z</dcterms:created>
  <dcterms:modified xsi:type="dcterms:W3CDTF">2024-03-18T10:11:36Z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