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8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67479BE-DB08-02A6-64A4-4B60E42CCE86}" v="6" dt="2024-03-25T10:30:59.91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2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KSH DE LA IGLESIA, Amber (EAST LONDON NHS FOUNDATION TRUST)" userId="S::amber.bakshdelaiglesia1@nhs.net::b2650a99-9385-4d98-8a06-8e7c9d440112" providerId="AD" clId="Web-{B5C2BCD9-9CB4-391F-A612-C2EB1C9DE5F7}"/>
    <pc:docChg chg="addSld modSld sldOrd">
      <pc:chgData name="BAKSH DE LA IGLESIA, Amber (EAST LONDON NHS FOUNDATION TRUST)" userId="S::amber.bakshdelaiglesia1@nhs.net::b2650a99-9385-4d98-8a06-8e7c9d440112" providerId="AD" clId="Web-{B5C2BCD9-9CB4-391F-A612-C2EB1C9DE5F7}" dt="2023-12-01T11:57:22.455" v="37" actId="20577"/>
      <pc:docMkLst>
        <pc:docMk/>
      </pc:docMkLst>
      <pc:sldChg chg="add">
        <pc:chgData name="BAKSH DE LA IGLESIA, Amber (EAST LONDON NHS FOUNDATION TRUST)" userId="S::amber.bakshdelaiglesia1@nhs.net::b2650a99-9385-4d98-8a06-8e7c9d440112" providerId="AD" clId="Web-{B5C2BCD9-9CB4-391F-A612-C2EB1C9DE5F7}" dt="2023-12-01T11:56:50.220" v="4"/>
        <pc:sldMkLst>
          <pc:docMk/>
          <pc:sldMk cId="2139390216" sldId="260"/>
        </pc:sldMkLst>
      </pc:sldChg>
      <pc:sldChg chg="add">
        <pc:chgData name="BAKSH DE LA IGLESIA, Amber (EAST LONDON NHS FOUNDATION TRUST)" userId="S::amber.bakshdelaiglesia1@nhs.net::b2650a99-9385-4d98-8a06-8e7c9d440112" providerId="AD" clId="Web-{B5C2BCD9-9CB4-391F-A612-C2EB1C9DE5F7}" dt="2023-12-01T11:57:00.111" v="7"/>
        <pc:sldMkLst>
          <pc:docMk/>
          <pc:sldMk cId="2363844062" sldId="261"/>
        </pc:sldMkLst>
      </pc:sldChg>
      <pc:sldChg chg="add">
        <pc:chgData name="BAKSH DE LA IGLESIA, Amber (EAST LONDON NHS FOUNDATION TRUST)" userId="S::amber.bakshdelaiglesia1@nhs.net::b2650a99-9385-4d98-8a06-8e7c9d440112" providerId="AD" clId="Web-{B5C2BCD9-9CB4-391F-A612-C2EB1C9DE5F7}" dt="2023-12-01T11:57:00.079" v="6"/>
        <pc:sldMkLst>
          <pc:docMk/>
          <pc:sldMk cId="1465521632" sldId="262"/>
        </pc:sldMkLst>
      </pc:sldChg>
      <pc:sldChg chg="add">
        <pc:chgData name="BAKSH DE LA IGLESIA, Amber (EAST LONDON NHS FOUNDATION TRUST)" userId="S::amber.bakshdelaiglesia1@nhs.net::b2650a99-9385-4d98-8a06-8e7c9d440112" providerId="AD" clId="Web-{B5C2BCD9-9CB4-391F-A612-C2EB1C9DE5F7}" dt="2023-12-01T11:56:59.892" v="5"/>
        <pc:sldMkLst>
          <pc:docMk/>
          <pc:sldMk cId="1445301394" sldId="263"/>
        </pc:sldMkLst>
      </pc:sldChg>
      <pc:sldChg chg="addSp delSp modSp">
        <pc:chgData name="BAKSH DE LA IGLESIA, Amber (EAST LONDON NHS FOUNDATION TRUST)" userId="S::amber.bakshdelaiglesia1@nhs.net::b2650a99-9385-4d98-8a06-8e7c9d440112" providerId="AD" clId="Web-{B5C2BCD9-9CB4-391F-A612-C2EB1C9DE5F7}" dt="2023-12-01T11:56:42.876" v="2"/>
        <pc:sldMkLst>
          <pc:docMk/>
          <pc:sldMk cId="1925529785" sldId="264"/>
        </pc:sldMkLst>
        <pc:spChg chg="add del mod">
          <ac:chgData name="BAKSH DE LA IGLESIA, Amber (EAST LONDON NHS FOUNDATION TRUST)" userId="S::amber.bakshdelaiglesia1@nhs.net::b2650a99-9385-4d98-8a06-8e7c9d440112" providerId="AD" clId="Web-{B5C2BCD9-9CB4-391F-A612-C2EB1C9DE5F7}" dt="2023-12-01T11:56:42.876" v="2"/>
          <ac:spMkLst>
            <pc:docMk/>
            <pc:sldMk cId="1925529785" sldId="264"/>
            <ac:spMk id="2" creationId="{DEA5D90C-96BD-EA09-AF65-C158C58982BD}"/>
          </ac:spMkLst>
        </pc:spChg>
      </pc:sldChg>
      <pc:sldChg chg="add">
        <pc:chgData name="BAKSH DE LA IGLESIA, Amber (EAST LONDON NHS FOUNDATION TRUST)" userId="S::amber.bakshdelaiglesia1@nhs.net::b2650a99-9385-4d98-8a06-8e7c9d440112" providerId="AD" clId="Web-{B5C2BCD9-9CB4-391F-A612-C2EB1C9DE5F7}" dt="2023-12-01T11:56:50.188" v="3"/>
        <pc:sldMkLst>
          <pc:docMk/>
          <pc:sldMk cId="3362048251" sldId="265"/>
        </pc:sldMkLst>
      </pc:sldChg>
      <pc:sldChg chg="modSp add ord replId">
        <pc:chgData name="BAKSH DE LA IGLESIA, Amber (EAST LONDON NHS FOUNDATION TRUST)" userId="S::amber.bakshdelaiglesia1@nhs.net::b2650a99-9385-4d98-8a06-8e7c9d440112" providerId="AD" clId="Web-{B5C2BCD9-9CB4-391F-A612-C2EB1C9DE5F7}" dt="2023-12-01T11:57:22.455" v="37" actId="20577"/>
        <pc:sldMkLst>
          <pc:docMk/>
          <pc:sldMk cId="4086588236" sldId="266"/>
        </pc:sldMkLst>
        <pc:spChg chg="mod">
          <ac:chgData name="BAKSH DE LA IGLESIA, Amber (EAST LONDON NHS FOUNDATION TRUST)" userId="S::amber.bakshdelaiglesia1@nhs.net::b2650a99-9385-4d98-8a06-8e7c9d440112" providerId="AD" clId="Web-{B5C2BCD9-9CB4-391F-A612-C2EB1C9DE5F7}" dt="2023-12-01T11:57:22.455" v="37" actId="20577"/>
          <ac:spMkLst>
            <pc:docMk/>
            <pc:sldMk cId="4086588236" sldId="266"/>
            <ac:spMk id="3" creationId="{63996C09-89A3-A8CB-04E4-6CCEDAD576A3}"/>
          </ac:spMkLst>
        </pc:spChg>
      </pc:sldChg>
    </pc:docChg>
  </pc:docChgLst>
  <pc:docChgLst>
    <pc:chgData name="BAKSH DE LA IGLESIA, Amber (EAST LONDON NHS FOUNDATION TRUST)" userId="S::amber.bakshdelaiglesia1@nhs.net::b2650a99-9385-4d98-8a06-8e7c9d440112" providerId="AD" clId="Web-{D67479BE-DB08-02A6-64A4-4B60E42CCE86}"/>
    <pc:docChg chg="addSld modSld">
      <pc:chgData name="BAKSH DE LA IGLESIA, Amber (EAST LONDON NHS FOUNDATION TRUST)" userId="S::amber.bakshdelaiglesia1@nhs.net::b2650a99-9385-4d98-8a06-8e7c9d440112" providerId="AD" clId="Web-{D67479BE-DB08-02A6-64A4-4B60E42CCE86}" dt="2024-03-25T10:30:59.911" v="3"/>
      <pc:docMkLst>
        <pc:docMk/>
      </pc:docMkLst>
      <pc:sldChg chg="modSp">
        <pc:chgData name="BAKSH DE LA IGLESIA, Amber (EAST LONDON NHS FOUNDATION TRUST)" userId="S::amber.bakshdelaiglesia1@nhs.net::b2650a99-9385-4d98-8a06-8e7c9d440112" providerId="AD" clId="Web-{D67479BE-DB08-02A6-64A4-4B60E42CCE86}" dt="2024-03-25T10:30:59.911" v="3"/>
        <pc:sldMkLst>
          <pc:docMk/>
          <pc:sldMk cId="686821408" sldId="259"/>
        </pc:sldMkLst>
        <pc:graphicFrameChg chg="modGraphic">
          <ac:chgData name="BAKSH DE LA IGLESIA, Amber (EAST LONDON NHS FOUNDATION TRUST)" userId="S::amber.bakshdelaiglesia1@nhs.net::b2650a99-9385-4d98-8a06-8e7c9d440112" providerId="AD" clId="Web-{D67479BE-DB08-02A6-64A4-4B60E42CCE86}" dt="2024-03-25T10:30:59.911" v="3"/>
          <ac:graphicFrameMkLst>
            <pc:docMk/>
            <pc:sldMk cId="686821408" sldId="259"/>
            <ac:graphicFrameMk id="3" creationId="{A4F86B3A-5489-60F5-F342-A0B9EC6994E4}"/>
          </ac:graphicFrameMkLst>
        </pc:graphicFrameChg>
      </pc:sldChg>
      <pc:sldChg chg="modSp add replId">
        <pc:chgData name="BAKSH DE LA IGLESIA, Amber (EAST LONDON NHS FOUNDATION TRUST)" userId="S::amber.bakshdelaiglesia1@nhs.net::b2650a99-9385-4d98-8a06-8e7c9d440112" providerId="AD" clId="Web-{D67479BE-DB08-02A6-64A4-4B60E42CCE86}" dt="2024-03-25T10:30:53.489" v="2"/>
        <pc:sldMkLst>
          <pc:docMk/>
          <pc:sldMk cId="2845363185" sldId="260"/>
        </pc:sldMkLst>
        <pc:graphicFrameChg chg="modGraphic">
          <ac:chgData name="BAKSH DE LA IGLESIA, Amber (EAST LONDON NHS FOUNDATION TRUST)" userId="S::amber.bakshdelaiglesia1@nhs.net::b2650a99-9385-4d98-8a06-8e7c9d440112" providerId="AD" clId="Web-{D67479BE-DB08-02A6-64A4-4B60E42CCE86}" dt="2024-03-25T10:30:53.489" v="2"/>
          <ac:graphicFrameMkLst>
            <pc:docMk/>
            <pc:sldMk cId="2845363185" sldId="260"/>
            <ac:graphicFrameMk id="3" creationId="{A4F86B3A-5489-60F5-F342-A0B9EC6994E4}"/>
          </ac:graphicFrameMkLst>
        </pc:graphicFrameChg>
      </pc:sldChg>
    </pc:docChg>
  </pc:docChgLst>
  <pc:docChgLst>
    <pc:chgData clId="Web-{7F3A5A35-1DB4-786B-D760-1B6E0858F186}"/>
    <pc:docChg chg="delSld">
      <pc:chgData name="" userId="" providerId="" clId="Web-{7F3A5A35-1DB4-786B-D760-1B6E0858F186}" dt="2023-12-01T14:28:55.312" v="3"/>
      <pc:docMkLst>
        <pc:docMk/>
      </pc:docMkLst>
      <pc:sldChg chg="del">
        <pc:chgData name="" userId="" providerId="" clId="Web-{7F3A5A35-1DB4-786B-D760-1B6E0858F186}" dt="2023-12-01T14:28:49.858" v="1"/>
        <pc:sldMkLst>
          <pc:docMk/>
          <pc:sldMk cId="2139390216" sldId="260"/>
        </pc:sldMkLst>
      </pc:sldChg>
      <pc:sldChg chg="del">
        <pc:chgData name="" userId="" providerId="" clId="Web-{7F3A5A35-1DB4-786B-D760-1B6E0858F186}" dt="2023-12-01T14:28:55.312" v="3"/>
        <pc:sldMkLst>
          <pc:docMk/>
          <pc:sldMk cId="2363844062" sldId="261"/>
        </pc:sldMkLst>
      </pc:sldChg>
      <pc:sldChg chg="del">
        <pc:chgData name="" userId="" providerId="" clId="Web-{7F3A5A35-1DB4-786B-D760-1B6E0858F186}" dt="2023-12-01T14:28:54.531" v="2"/>
        <pc:sldMkLst>
          <pc:docMk/>
          <pc:sldMk cId="3362048251" sldId="265"/>
        </pc:sldMkLst>
      </pc:sldChg>
      <pc:sldChg chg="del">
        <pc:chgData name="" userId="" providerId="" clId="Web-{7F3A5A35-1DB4-786B-D760-1B6E0858F186}" dt="2023-12-01T14:28:48.983" v="0"/>
        <pc:sldMkLst>
          <pc:docMk/>
          <pc:sldMk cId="4086588236" sldId="266"/>
        </pc:sldMkLst>
      </pc:sldChg>
    </pc:docChg>
  </pc:docChgLst>
  <pc:docChgLst>
    <pc:chgData name="BAKSH DE LA IGLESIA, Amber (EAST LONDON NHS FOUNDATION TRUST)" userId="S::amber.bakshdelaiglesia1@nhs.net::b2650a99-9385-4d98-8a06-8e7c9d440112" providerId="AD" clId="Web-{E1198C5F-BE96-4758-935C-84CDE1A53317}"/>
    <pc:docChg chg="addSld delSld modSld sldOrd">
      <pc:chgData name="BAKSH DE LA IGLESIA, Amber (EAST LONDON NHS FOUNDATION TRUST)" userId="S::amber.bakshdelaiglesia1@nhs.net::b2650a99-9385-4d98-8a06-8e7c9d440112" providerId="AD" clId="Web-{E1198C5F-BE96-4758-935C-84CDE1A53317}" dt="2023-12-01T11:08:52.585" v="19"/>
      <pc:docMkLst>
        <pc:docMk/>
      </pc:docMkLst>
      <pc:sldChg chg="del">
        <pc:chgData name="BAKSH DE LA IGLESIA, Amber (EAST LONDON NHS FOUNDATION TRUST)" userId="S::amber.bakshdelaiglesia1@nhs.net::b2650a99-9385-4d98-8a06-8e7c9d440112" providerId="AD" clId="Web-{E1198C5F-BE96-4758-935C-84CDE1A53317}" dt="2023-12-01T11:06:16.987" v="1"/>
        <pc:sldMkLst>
          <pc:docMk/>
          <pc:sldMk cId="109857222" sldId="256"/>
        </pc:sldMkLst>
      </pc:sldChg>
      <pc:sldChg chg="modSp add ord">
        <pc:chgData name="BAKSH DE LA IGLESIA, Amber (EAST LONDON NHS FOUNDATION TRUST)" userId="S::amber.bakshdelaiglesia1@nhs.net::b2650a99-9385-4d98-8a06-8e7c9d440112" providerId="AD" clId="Web-{E1198C5F-BE96-4758-935C-84CDE1A53317}" dt="2023-12-01T11:08:41.428" v="17" actId="20577"/>
        <pc:sldMkLst>
          <pc:docMk/>
          <pc:sldMk cId="1916856892" sldId="258"/>
        </pc:sldMkLst>
        <pc:spChg chg="mod">
          <ac:chgData name="BAKSH DE LA IGLESIA, Amber (EAST LONDON NHS FOUNDATION TRUST)" userId="S::amber.bakshdelaiglesia1@nhs.net::b2650a99-9385-4d98-8a06-8e7c9d440112" providerId="AD" clId="Web-{E1198C5F-BE96-4758-935C-84CDE1A53317}" dt="2023-12-01T11:08:34.897" v="6" actId="20577"/>
          <ac:spMkLst>
            <pc:docMk/>
            <pc:sldMk cId="1916856892" sldId="258"/>
            <ac:spMk id="4" creationId="{74A77F04-71FA-5127-761E-16EA4DE66FD1}"/>
          </ac:spMkLst>
        </pc:spChg>
        <pc:spChg chg="mod">
          <ac:chgData name="BAKSH DE LA IGLESIA, Amber (EAST LONDON NHS FOUNDATION TRUST)" userId="S::amber.bakshdelaiglesia1@nhs.net::b2650a99-9385-4d98-8a06-8e7c9d440112" providerId="AD" clId="Web-{E1198C5F-BE96-4758-935C-84CDE1A53317}" dt="2023-12-01T11:08:37.491" v="10" actId="20577"/>
          <ac:spMkLst>
            <pc:docMk/>
            <pc:sldMk cId="1916856892" sldId="258"/>
            <ac:spMk id="45" creationId="{4128A996-CC85-9846-E43E-AAD1936D53DD}"/>
          </ac:spMkLst>
        </pc:spChg>
        <pc:spChg chg="mod">
          <ac:chgData name="BAKSH DE LA IGLESIA, Amber (EAST LONDON NHS FOUNDATION TRUST)" userId="S::amber.bakshdelaiglesia1@nhs.net::b2650a99-9385-4d98-8a06-8e7c9d440112" providerId="AD" clId="Web-{E1198C5F-BE96-4758-935C-84CDE1A53317}" dt="2023-12-01T11:08:41.428" v="17" actId="20577"/>
          <ac:spMkLst>
            <pc:docMk/>
            <pc:sldMk cId="1916856892" sldId="258"/>
            <ac:spMk id="50" creationId="{429D4B1D-0720-8072-C713-12835167FCF3}"/>
          </ac:spMkLst>
        </pc:spChg>
      </pc:sldChg>
      <pc:sldChg chg="addSp delSp modSp add">
        <pc:chgData name="BAKSH DE LA IGLESIA, Amber (EAST LONDON NHS FOUNDATION TRUST)" userId="S::amber.bakshdelaiglesia1@nhs.net::b2650a99-9385-4d98-8a06-8e7c9d440112" providerId="AD" clId="Web-{E1198C5F-BE96-4758-935C-84CDE1A53317}" dt="2023-12-01T11:08:52.585" v="19"/>
        <pc:sldMkLst>
          <pc:docMk/>
          <pc:sldMk cId="1925529785" sldId="264"/>
        </pc:sldMkLst>
        <pc:spChg chg="del">
          <ac:chgData name="BAKSH DE LA IGLESIA, Amber (EAST LONDON NHS FOUNDATION TRUST)" userId="S::amber.bakshdelaiglesia1@nhs.net::b2650a99-9385-4d98-8a06-8e7c9d440112" providerId="AD" clId="Web-{E1198C5F-BE96-4758-935C-84CDE1A53317}" dt="2023-12-01T11:08:47.647" v="18"/>
          <ac:spMkLst>
            <pc:docMk/>
            <pc:sldMk cId="1925529785" sldId="264"/>
            <ac:spMk id="2" creationId="{00000000-0000-0000-0000-000000000000}"/>
          </ac:spMkLst>
        </pc:spChg>
        <pc:spChg chg="add del mod">
          <ac:chgData name="BAKSH DE LA IGLESIA, Amber (EAST LONDON NHS FOUNDATION TRUST)" userId="S::amber.bakshdelaiglesia1@nhs.net::b2650a99-9385-4d98-8a06-8e7c9d440112" providerId="AD" clId="Web-{E1198C5F-BE96-4758-935C-84CDE1A53317}" dt="2023-12-01T11:08:52.585" v="19"/>
          <ac:spMkLst>
            <pc:docMk/>
            <pc:sldMk cId="1925529785" sldId="264"/>
            <ac:spMk id="5" creationId="{A84C7045-D6F5-FF76-F265-7693371D93B4}"/>
          </ac:spMkLst>
        </pc:spChg>
      </pc:sldChg>
    </pc:docChg>
  </pc:docChgLst>
  <pc:docChgLst>
    <pc:chgData name="BAKSH DE LA IGLESIA, Amber (EAST LONDON NHS FOUNDATION TRUST)" userId="S::amber.bakshdelaiglesia1@nhs.net::b2650a99-9385-4d98-8a06-8e7c9d440112" providerId="AD" clId="Web-{B64BCF92-BF13-8015-CBDE-3AF6BE9CBB92}"/>
    <pc:docChg chg="modSld">
      <pc:chgData name="BAKSH DE LA IGLESIA, Amber (EAST LONDON NHS FOUNDATION TRUST)" userId="S::amber.bakshdelaiglesia1@nhs.net::b2650a99-9385-4d98-8a06-8e7c9d440112" providerId="AD" clId="Web-{B64BCF92-BF13-8015-CBDE-3AF6BE9CBB92}" dt="2024-03-12T12:00:43.994" v="43"/>
      <pc:docMkLst>
        <pc:docMk/>
      </pc:docMkLst>
      <pc:sldChg chg="modSp">
        <pc:chgData name="BAKSH DE LA IGLESIA, Amber (EAST LONDON NHS FOUNDATION TRUST)" userId="S::amber.bakshdelaiglesia1@nhs.net::b2650a99-9385-4d98-8a06-8e7c9d440112" providerId="AD" clId="Web-{B64BCF92-BF13-8015-CBDE-3AF6BE9CBB92}" dt="2024-03-12T12:00:43.994" v="43"/>
        <pc:sldMkLst>
          <pc:docMk/>
          <pc:sldMk cId="1925529785" sldId="264"/>
        </pc:sldMkLst>
        <pc:graphicFrameChg chg="mod modGraphic">
          <ac:chgData name="BAKSH DE LA IGLESIA, Amber (EAST LONDON NHS FOUNDATION TRUST)" userId="S::amber.bakshdelaiglesia1@nhs.net::b2650a99-9385-4d98-8a06-8e7c9d440112" providerId="AD" clId="Web-{B64BCF92-BF13-8015-CBDE-3AF6BE9CBB92}" dt="2024-03-12T12:00:43.994" v="43"/>
          <ac:graphicFrameMkLst>
            <pc:docMk/>
            <pc:sldMk cId="1925529785" sldId="264"/>
            <ac:graphicFrameMk id="3" creationId="{A4F86B3A-5489-60F5-F342-A0B9EC6994E4}"/>
          </ac:graphicFrameMkLst>
        </pc:graphicFrameChg>
      </pc:sldChg>
    </pc:docChg>
  </pc:docChgLst>
  <pc:docChgLst>
    <pc:chgData name="BAKSH DE LA IGLESIA, Amber (EAST LONDON NHS FOUNDATION TRUST)" userId="S::amber.bakshdelaiglesia1@nhs.net::b2650a99-9385-4d98-8a06-8e7c9d440112" providerId="AD" clId="Web-{7F3A5A35-1DB4-786B-D760-1B6E0858F186}"/>
    <pc:docChg chg="delSld">
      <pc:chgData name="BAKSH DE LA IGLESIA, Amber (EAST LONDON NHS FOUNDATION TRUST)" userId="S::amber.bakshdelaiglesia1@nhs.net::b2650a99-9385-4d98-8a06-8e7c9d440112" providerId="AD" clId="Web-{7F3A5A35-1DB4-786B-D760-1B6E0858F186}" dt="2023-12-01T14:28:59.015" v="1"/>
      <pc:docMkLst>
        <pc:docMk/>
      </pc:docMkLst>
      <pc:sldChg chg="del">
        <pc:chgData name="BAKSH DE LA IGLESIA, Amber (EAST LONDON NHS FOUNDATION TRUST)" userId="S::amber.bakshdelaiglesia1@nhs.net::b2650a99-9385-4d98-8a06-8e7c9d440112" providerId="AD" clId="Web-{7F3A5A35-1DB4-786B-D760-1B6E0858F186}" dt="2023-12-01T14:28:57.031" v="0"/>
        <pc:sldMkLst>
          <pc:docMk/>
          <pc:sldMk cId="1465521632" sldId="262"/>
        </pc:sldMkLst>
      </pc:sldChg>
      <pc:sldChg chg="del">
        <pc:chgData name="BAKSH DE LA IGLESIA, Amber (EAST LONDON NHS FOUNDATION TRUST)" userId="S::amber.bakshdelaiglesia1@nhs.net::b2650a99-9385-4d98-8a06-8e7c9d440112" providerId="AD" clId="Web-{7F3A5A35-1DB4-786B-D760-1B6E0858F186}" dt="2023-12-01T14:28:59.015" v="1"/>
        <pc:sldMkLst>
          <pc:docMk/>
          <pc:sldMk cId="1445301394" sldId="26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3/28/2024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3/28/2024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3/28/2024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4A77F04-71FA-5127-761E-16EA4DE66FD1}"/>
              </a:ext>
            </a:extLst>
          </p:cNvPr>
          <p:cNvSpPr/>
          <p:nvPr/>
        </p:nvSpPr>
        <p:spPr>
          <a:xfrm>
            <a:off x="144243" y="2323417"/>
            <a:ext cx="1844260" cy="16410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6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Infection Prevention &amp; Control Service </a:t>
            </a:r>
            <a:r>
              <a:rPr lang="en-GB" sz="16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2024/25 Annual Plan Priorities</a:t>
            </a:r>
            <a:endParaRPr lang="en-GB" sz="16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8040B2C-E5F6-B4AE-82B5-C01A84D5E308}"/>
              </a:ext>
            </a:extLst>
          </p:cNvPr>
          <p:cNvSpPr/>
          <p:nvPr/>
        </p:nvSpPr>
        <p:spPr>
          <a:xfrm>
            <a:off x="2888760" y="804213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Arial"/>
                <a:cs typeface="Calibri"/>
              </a:rPr>
              <a:t>Improved Population Health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6C491FD-E604-9344-DEF7-DE718783197F}"/>
              </a:ext>
            </a:extLst>
          </p:cNvPr>
          <p:cNvSpPr/>
          <p:nvPr/>
        </p:nvSpPr>
        <p:spPr>
          <a:xfrm>
            <a:off x="2888758" y="2315920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b="1" dirty="0">
                <a:solidFill>
                  <a:srgbClr val="000000"/>
                </a:solidFill>
                <a:latin typeface="Arial"/>
                <a:cs typeface="Calibri"/>
              </a:rPr>
              <a:t>Improved Experience of Care</a:t>
            </a:r>
            <a:endParaRPr lang="en-US" sz="1400" b="1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14CF52A-E226-1663-AADA-0B700E67665E}"/>
              </a:ext>
            </a:extLst>
          </p:cNvPr>
          <p:cNvSpPr/>
          <p:nvPr/>
        </p:nvSpPr>
        <p:spPr>
          <a:xfrm>
            <a:off x="2888756" y="3815338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b="1" dirty="0">
                <a:solidFill>
                  <a:srgbClr val="000000"/>
                </a:solidFill>
                <a:latin typeface="Arial"/>
                <a:cs typeface="Calibri"/>
              </a:rPr>
              <a:t>Improved Staff Experience</a:t>
            </a:r>
            <a:endParaRPr lang="en-US" sz="1400" b="1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EED66E1-0754-BBEB-109D-B072037E1EBF}"/>
              </a:ext>
            </a:extLst>
          </p:cNvPr>
          <p:cNvSpPr/>
          <p:nvPr/>
        </p:nvSpPr>
        <p:spPr>
          <a:xfrm>
            <a:off x="2888755" y="5314757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b="1" dirty="0">
                <a:solidFill>
                  <a:srgbClr val="000000"/>
                </a:solidFill>
                <a:latin typeface="Arial"/>
                <a:cs typeface="Calibri"/>
              </a:rPr>
              <a:t>Improved Value</a:t>
            </a:r>
            <a:endParaRPr lang="en-US" sz="1400" b="1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5C0FF7E-B889-E61A-7BF9-953CF60A28D2}"/>
              </a:ext>
            </a:extLst>
          </p:cNvPr>
          <p:cNvSpPr txBox="1"/>
          <p:nvPr/>
        </p:nvSpPr>
        <p:spPr>
          <a:xfrm>
            <a:off x="2750364" y="50686"/>
            <a:ext cx="2224013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Trust Strategic Objective</a:t>
            </a:r>
            <a:endParaRPr lang="en-US" sz="1400" b="1" dirty="0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9E2BE3B5-F510-956B-E0B8-97BE5787B611}"/>
              </a:ext>
            </a:extLst>
          </p:cNvPr>
          <p:cNvCxnSpPr>
            <a:cxnSpLocks/>
            <a:stCxn id="5" idx="1"/>
            <a:endCxn id="4" idx="3"/>
          </p:cNvCxnSpPr>
          <p:nvPr/>
        </p:nvCxnSpPr>
        <p:spPr>
          <a:xfrm flipH="1">
            <a:off x="1988503" y="1040935"/>
            <a:ext cx="900257" cy="21029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F40CD0F4-31AA-B8ED-19C1-EF36BBFD4899}"/>
              </a:ext>
            </a:extLst>
          </p:cNvPr>
          <p:cNvCxnSpPr>
            <a:cxnSpLocks/>
            <a:endCxn id="4" idx="3"/>
          </p:cNvCxnSpPr>
          <p:nvPr/>
        </p:nvCxnSpPr>
        <p:spPr>
          <a:xfrm flipH="1">
            <a:off x="1988503" y="2511439"/>
            <a:ext cx="884562" cy="6324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55FC239C-B4F2-CF28-B74C-82DC6D71BC15}"/>
              </a:ext>
            </a:extLst>
          </p:cNvPr>
          <p:cNvCxnSpPr>
            <a:cxnSpLocks/>
            <a:endCxn id="4" idx="3"/>
          </p:cNvCxnSpPr>
          <p:nvPr/>
        </p:nvCxnSpPr>
        <p:spPr>
          <a:xfrm flipH="1" flipV="1">
            <a:off x="1988503" y="3143927"/>
            <a:ext cx="900252" cy="1021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2113D928-F40B-7E17-0FF6-BF2FFDD2EDE6}"/>
              </a:ext>
            </a:extLst>
          </p:cNvPr>
          <p:cNvCxnSpPr>
            <a:cxnSpLocks/>
            <a:endCxn id="4" idx="3"/>
          </p:cNvCxnSpPr>
          <p:nvPr/>
        </p:nvCxnSpPr>
        <p:spPr>
          <a:xfrm flipH="1" flipV="1">
            <a:off x="1988503" y="3143927"/>
            <a:ext cx="884563" cy="22141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E09724C8-F1B9-0826-F561-849F5BCB972D}"/>
              </a:ext>
            </a:extLst>
          </p:cNvPr>
          <p:cNvSpPr txBox="1"/>
          <p:nvPr/>
        </p:nvSpPr>
        <p:spPr>
          <a:xfrm>
            <a:off x="4814596" y="14169"/>
            <a:ext cx="2397514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Priority areas for the service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B34D39D-4193-77D6-3453-C957D5C7C0F1}"/>
              </a:ext>
            </a:extLst>
          </p:cNvPr>
          <p:cNvSpPr/>
          <p:nvPr/>
        </p:nvSpPr>
        <p:spPr>
          <a:xfrm>
            <a:off x="5050609" y="501054"/>
            <a:ext cx="1844260" cy="73247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Arial"/>
                <a:cs typeface="Calibri"/>
              </a:rPr>
              <a:t>Reducing Healthcare associated infections 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A40D362-0113-2269-14B5-7ED173A0A75E}"/>
              </a:ext>
            </a:extLst>
          </p:cNvPr>
          <p:cNvSpPr/>
          <p:nvPr/>
        </p:nvSpPr>
        <p:spPr>
          <a:xfrm>
            <a:off x="5007696" y="1440129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Antimicrobial Stewardship 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1D6C0ED-4551-93E3-1CF4-28B489A3FA3C}"/>
              </a:ext>
            </a:extLst>
          </p:cNvPr>
          <p:cNvSpPr/>
          <p:nvPr/>
        </p:nvSpPr>
        <p:spPr>
          <a:xfrm>
            <a:off x="5007696" y="2145114"/>
            <a:ext cx="1844260" cy="56820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Arial"/>
                <a:cs typeface="Calibri"/>
              </a:rPr>
              <a:t>Audits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B9F0EAB-6430-C86F-E977-96C8437137B7}"/>
              </a:ext>
            </a:extLst>
          </p:cNvPr>
          <p:cNvSpPr/>
          <p:nvPr/>
        </p:nvSpPr>
        <p:spPr>
          <a:xfrm>
            <a:off x="5031960" y="2867559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Arial"/>
                <a:cs typeface="Calibri"/>
              </a:rPr>
              <a:t>Service user Feedback 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C9CCABA-FDD6-2228-BE2D-A45813366F27}"/>
              </a:ext>
            </a:extLst>
          </p:cNvPr>
          <p:cNvSpPr/>
          <p:nvPr/>
        </p:nvSpPr>
        <p:spPr>
          <a:xfrm>
            <a:off x="5031960" y="3479038"/>
            <a:ext cx="1862909" cy="5550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Arial"/>
                <a:cs typeface="Calibri"/>
              </a:rPr>
              <a:t>Staff wellbeing  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950941D-68F4-F8EB-6B65-F7EBCEB957CB}"/>
              </a:ext>
            </a:extLst>
          </p:cNvPr>
          <p:cNvSpPr/>
          <p:nvPr/>
        </p:nvSpPr>
        <p:spPr>
          <a:xfrm>
            <a:off x="5031960" y="4213189"/>
            <a:ext cx="1844260" cy="40312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Arial"/>
                <a:cs typeface="Calibri"/>
              </a:rPr>
              <a:t>Recruitment &amp; Retention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A3B3CDA-B21A-FF21-3496-16166C0D518E}"/>
              </a:ext>
            </a:extLst>
          </p:cNvPr>
          <p:cNvSpPr/>
          <p:nvPr/>
        </p:nvSpPr>
        <p:spPr>
          <a:xfrm>
            <a:off x="5050609" y="4781599"/>
            <a:ext cx="1844260" cy="3975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Arial"/>
                <a:cs typeface="Calibri"/>
              </a:rPr>
              <a:t>Financial Viability 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67B7212B-A402-548F-7A03-0B16C9F5FFE1}"/>
              </a:ext>
            </a:extLst>
          </p:cNvPr>
          <p:cNvSpPr/>
          <p:nvPr/>
        </p:nvSpPr>
        <p:spPr>
          <a:xfrm>
            <a:off x="5053575" y="5314757"/>
            <a:ext cx="1844260" cy="7860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Arial"/>
                <a:cs typeface="Calibri"/>
              </a:rPr>
              <a:t>Sustainability/QI projects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C1A233EB-12B9-0755-13EE-67D0EF87E3AE}"/>
              </a:ext>
            </a:extLst>
          </p:cNvPr>
          <p:cNvCxnSpPr>
            <a:cxnSpLocks/>
            <a:stCxn id="19" idx="1"/>
            <a:endCxn id="7" idx="3"/>
          </p:cNvCxnSpPr>
          <p:nvPr/>
        </p:nvCxnSpPr>
        <p:spPr>
          <a:xfrm flipH="1">
            <a:off x="4733018" y="2429217"/>
            <a:ext cx="274678" cy="1234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C5FB0285-AC61-6F3B-D850-EB76DDA42BDB}"/>
              </a:ext>
            </a:extLst>
          </p:cNvPr>
          <p:cNvCxnSpPr>
            <a:cxnSpLocks/>
            <a:stCxn id="20" idx="1"/>
            <a:endCxn id="7" idx="3"/>
          </p:cNvCxnSpPr>
          <p:nvPr/>
        </p:nvCxnSpPr>
        <p:spPr>
          <a:xfrm flipH="1" flipV="1">
            <a:off x="4733018" y="2552642"/>
            <a:ext cx="298942" cy="5516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EF03FFFD-60E5-4908-5BA5-047E4DD5F890}"/>
              </a:ext>
            </a:extLst>
          </p:cNvPr>
          <p:cNvCxnSpPr>
            <a:cxnSpLocks/>
            <a:stCxn id="22" idx="1"/>
            <a:endCxn id="9" idx="3"/>
          </p:cNvCxnSpPr>
          <p:nvPr/>
        </p:nvCxnSpPr>
        <p:spPr>
          <a:xfrm flipH="1" flipV="1">
            <a:off x="4733016" y="4052060"/>
            <a:ext cx="298944" cy="3626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27FBCCAF-BF40-322D-14D9-3AB57D664C0C}"/>
              </a:ext>
            </a:extLst>
          </p:cNvPr>
          <p:cNvCxnSpPr>
            <a:cxnSpLocks/>
            <a:stCxn id="23" idx="1"/>
            <a:endCxn id="10" idx="3"/>
          </p:cNvCxnSpPr>
          <p:nvPr/>
        </p:nvCxnSpPr>
        <p:spPr>
          <a:xfrm flipH="1">
            <a:off x="4733015" y="4980398"/>
            <a:ext cx="317594" cy="5710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EF399E7E-38EE-02B8-574C-4F7AA151BAA0}"/>
              </a:ext>
            </a:extLst>
          </p:cNvPr>
          <p:cNvCxnSpPr>
            <a:cxnSpLocks/>
            <a:stCxn id="24" idx="1"/>
            <a:endCxn id="10" idx="3"/>
          </p:cNvCxnSpPr>
          <p:nvPr/>
        </p:nvCxnSpPr>
        <p:spPr>
          <a:xfrm flipH="1" flipV="1">
            <a:off x="4733015" y="5551479"/>
            <a:ext cx="320560" cy="1563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>
            <a:extLst>
              <a:ext uri="{FF2B5EF4-FFF2-40B4-BE49-F238E27FC236}">
                <a16:creationId xmlns:a16="http://schemas.microsoft.com/office/drawing/2014/main" id="{5B2D4150-7F6B-7F0E-780D-2AFC73EC4ABE}"/>
              </a:ext>
            </a:extLst>
          </p:cNvPr>
          <p:cNvSpPr/>
          <p:nvPr/>
        </p:nvSpPr>
        <p:spPr>
          <a:xfrm>
            <a:off x="7126634" y="486858"/>
            <a:ext cx="4646453" cy="74435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Continue </a:t>
            </a: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 Education &amp; Training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Increase compliance with IPC practices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Outbreak Management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Guidance development in new/emerging infections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Align IPC investigations to Patient Safety Incident Response </a:t>
            </a:r>
            <a:r>
              <a:rPr lang="en-GB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framework</a:t>
            </a:r>
            <a:endParaRPr lang="en-US" sz="1400" dirty="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235B0880-C8AF-EA2E-B122-F4050C366221}"/>
              </a:ext>
            </a:extLst>
          </p:cNvPr>
          <p:cNvSpPr/>
          <p:nvPr/>
        </p:nvSpPr>
        <p:spPr>
          <a:xfrm>
            <a:off x="7126634" y="1402842"/>
            <a:ext cx="4646453" cy="53821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Wider </a:t>
            </a: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System working and partnership with NEL &amp; BMLK ICB on infections of significant concern for example Gram Negative Rods Blood Stream infections/ C.difficle infections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Antimicrobial audits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Gram Negative Rod Blood stream infection reduction plan- catheter and </a:t>
            </a:r>
            <a:r>
              <a:rPr lang="en-GB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hydration</a:t>
            </a:r>
            <a:endParaRPr lang="en-GB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54D5EDF-DF8B-E0F3-AF96-5932510FAE8E}"/>
              </a:ext>
            </a:extLst>
          </p:cNvPr>
          <p:cNvSpPr/>
          <p:nvPr/>
        </p:nvSpPr>
        <p:spPr>
          <a:xfrm>
            <a:off x="7126634" y="2146542"/>
            <a:ext cx="4646453" cy="60307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Environmental </a:t>
            </a: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audits to improve cleanliness of the environment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Hand Hygiene &amp; Personal Protective equipment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Antimicrobial audits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Electronic Platform for environmental audits to increase productivity 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2A61A3E2-8CB6-8426-D577-820A9C36E071}"/>
              </a:ext>
            </a:extLst>
          </p:cNvPr>
          <p:cNvSpPr/>
          <p:nvPr/>
        </p:nvSpPr>
        <p:spPr>
          <a:xfrm>
            <a:off x="7126634" y="2901480"/>
            <a:ext cx="4646453" cy="40021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GB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Co-design service user leaflets with corporate Patient Participation Lead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Closer working with Patient participation team and IPC link Champions on re-design of link champion programme.</a:t>
            </a:r>
          </a:p>
          <a:p>
            <a:pPr algn="ctr"/>
            <a:endParaRPr lang="en-GB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CB295707-EAF5-F64B-F685-B1C05AD2E2FD}"/>
              </a:ext>
            </a:extLst>
          </p:cNvPr>
          <p:cNvSpPr/>
          <p:nvPr/>
        </p:nvSpPr>
        <p:spPr>
          <a:xfrm>
            <a:off x="7126634" y="3479038"/>
            <a:ext cx="4646453" cy="60540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 </a:t>
            </a: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team connection, morale  &amp; appreciation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Quarterly Away days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Senior Leadership attendance at Quarterly away days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Continuation with work around psychological safety/Just culture within the team 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2432C9F8-BA66-1D38-25AF-AD0F6F33A6F6}"/>
              </a:ext>
            </a:extLst>
          </p:cNvPr>
          <p:cNvSpPr/>
          <p:nvPr/>
        </p:nvSpPr>
        <p:spPr>
          <a:xfrm>
            <a:off x="7126634" y="4246092"/>
            <a:ext cx="4646453" cy="33712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Address </a:t>
            </a: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Specialist Infection Prevention &amp; Control Nurse recruitment challenge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Adequate staffing of Specialist Infection Prevention &amp; Control Nurses 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153FEF67-9012-0BB0-CA45-FBE360B31A3F}"/>
              </a:ext>
            </a:extLst>
          </p:cNvPr>
          <p:cNvSpPr/>
          <p:nvPr/>
        </p:nvSpPr>
        <p:spPr>
          <a:xfrm>
            <a:off x="7126635" y="4774072"/>
            <a:ext cx="4646453" cy="40815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Reduce </a:t>
            </a: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Away Day venue spend –for venues and catering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Staff retention to reduce recruitment costs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Usage of bank </a:t>
            </a:r>
            <a:r>
              <a:rPr lang="en-GB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staff</a:t>
            </a:r>
            <a:endParaRPr lang="en-GB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27DFA763-4055-EEE4-40DF-184A17DDFAD1}"/>
              </a:ext>
            </a:extLst>
          </p:cNvPr>
          <p:cNvSpPr/>
          <p:nvPr/>
        </p:nvSpPr>
        <p:spPr>
          <a:xfrm>
            <a:off x="7129263" y="5324639"/>
            <a:ext cx="4646453" cy="77618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 in QI projects: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Air Clean Study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Food waste reduction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Reusable cutlery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Reusable sharps bin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Glove usage which will reduce costs &amp; Carbon foot print to align with NHS Zero plan ambitions 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4128A996-CC85-9846-E43E-AAD1936D53DD}"/>
              </a:ext>
            </a:extLst>
          </p:cNvPr>
          <p:cNvSpPr txBox="1"/>
          <p:nvPr/>
        </p:nvSpPr>
        <p:spPr>
          <a:xfrm>
            <a:off x="7126639" y="36775"/>
            <a:ext cx="4559175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Defined workstreams / projects / programmes for 24-25</a:t>
            </a:r>
            <a:endParaRPr lang="en-US" sz="1400" dirty="0">
              <a:cs typeface="Calibri" panose="020F0502020204030204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429D4B1D-0720-8072-C713-12835167FCF3}"/>
              </a:ext>
            </a:extLst>
          </p:cNvPr>
          <p:cNvSpPr txBox="1"/>
          <p:nvPr/>
        </p:nvSpPr>
        <p:spPr>
          <a:xfrm>
            <a:off x="201225" y="6424117"/>
            <a:ext cx="7747380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Annual plan for 2024-25:  Infection Prevention &amp; Control Service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1" name="Picture 50" descr="Text&#10;&#10;Description automatically generated">
            <a:extLst>
              <a:ext uri="{FF2B5EF4-FFF2-40B4-BE49-F238E27FC236}">
                <a16:creationId xmlns:a16="http://schemas.microsoft.com/office/drawing/2014/main" id="{0492C38F-2DF5-9535-3365-2D915BE1542E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381" t="14839" r="7253" b="30968"/>
          <a:stretch>
            <a:fillRect/>
          </a:stretch>
        </p:blipFill>
        <p:spPr bwMode="auto">
          <a:xfrm>
            <a:off x="164829" y="151783"/>
            <a:ext cx="1230393" cy="652429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5DC98B0B-055E-5113-897F-6A49DE0E6AD3}"/>
              </a:ext>
            </a:extLst>
          </p:cNvPr>
          <p:cNvCxnSpPr>
            <a:cxnSpLocks/>
            <a:stCxn id="21" idx="1"/>
            <a:endCxn id="9" idx="3"/>
          </p:cNvCxnSpPr>
          <p:nvPr/>
        </p:nvCxnSpPr>
        <p:spPr>
          <a:xfrm flipH="1">
            <a:off x="4733016" y="3756560"/>
            <a:ext cx="298944" cy="2955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C1A233EB-12B9-0755-13EE-67D0EF87E3AE}"/>
              </a:ext>
            </a:extLst>
          </p:cNvPr>
          <p:cNvCxnSpPr>
            <a:cxnSpLocks/>
            <a:stCxn id="17" idx="1"/>
            <a:endCxn id="5" idx="3"/>
          </p:cNvCxnSpPr>
          <p:nvPr/>
        </p:nvCxnSpPr>
        <p:spPr>
          <a:xfrm flipH="1">
            <a:off x="4733020" y="867292"/>
            <a:ext cx="317589" cy="1736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C1A233EB-12B9-0755-13EE-67D0EF87E3AE}"/>
              </a:ext>
            </a:extLst>
          </p:cNvPr>
          <p:cNvCxnSpPr>
            <a:cxnSpLocks/>
            <a:stCxn id="18" idx="1"/>
            <a:endCxn id="5" idx="3"/>
          </p:cNvCxnSpPr>
          <p:nvPr/>
        </p:nvCxnSpPr>
        <p:spPr>
          <a:xfrm flipH="1" flipV="1">
            <a:off x="4733020" y="1040935"/>
            <a:ext cx="274676" cy="6359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C1A233EB-12B9-0755-13EE-67D0EF87E3AE}"/>
              </a:ext>
            </a:extLst>
          </p:cNvPr>
          <p:cNvCxnSpPr>
            <a:cxnSpLocks/>
            <a:stCxn id="19" idx="1"/>
            <a:endCxn id="5" idx="3"/>
          </p:cNvCxnSpPr>
          <p:nvPr/>
        </p:nvCxnSpPr>
        <p:spPr>
          <a:xfrm flipH="1" flipV="1">
            <a:off x="4733020" y="1040935"/>
            <a:ext cx="274676" cy="13882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68568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id="{A4F86B3A-5489-60F5-F342-A0B9EC6994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7413092"/>
              </p:ext>
            </p:extLst>
          </p:nvPr>
        </p:nvGraphicFramePr>
        <p:xfrm>
          <a:off x="87630" y="126373"/>
          <a:ext cx="11969899" cy="67321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9901">
                  <a:extLst>
                    <a:ext uri="{9D8B030D-6E8A-4147-A177-3AD203B41FA5}">
                      <a16:colId xmlns:a16="http://schemas.microsoft.com/office/drawing/2014/main" val="394885941"/>
                    </a:ext>
                  </a:extLst>
                </a:gridCol>
                <a:gridCol w="1115853">
                  <a:extLst>
                    <a:ext uri="{9D8B030D-6E8A-4147-A177-3AD203B41FA5}">
                      <a16:colId xmlns:a16="http://schemas.microsoft.com/office/drawing/2014/main" val="3091026047"/>
                    </a:ext>
                  </a:extLst>
                </a:gridCol>
                <a:gridCol w="1113566">
                  <a:extLst>
                    <a:ext uri="{9D8B030D-6E8A-4147-A177-3AD203B41FA5}">
                      <a16:colId xmlns:a16="http://schemas.microsoft.com/office/drawing/2014/main" val="2570968873"/>
                    </a:ext>
                  </a:extLst>
                </a:gridCol>
                <a:gridCol w="1215526">
                  <a:extLst>
                    <a:ext uri="{9D8B030D-6E8A-4147-A177-3AD203B41FA5}">
                      <a16:colId xmlns:a16="http://schemas.microsoft.com/office/drawing/2014/main" val="2059740920"/>
                    </a:ext>
                  </a:extLst>
                </a:gridCol>
                <a:gridCol w="1262163">
                  <a:extLst>
                    <a:ext uri="{9D8B030D-6E8A-4147-A177-3AD203B41FA5}">
                      <a16:colId xmlns:a16="http://schemas.microsoft.com/office/drawing/2014/main" val="751507583"/>
                    </a:ext>
                  </a:extLst>
                </a:gridCol>
                <a:gridCol w="1666806">
                  <a:extLst>
                    <a:ext uri="{9D8B030D-6E8A-4147-A177-3AD203B41FA5}">
                      <a16:colId xmlns:a16="http://schemas.microsoft.com/office/drawing/2014/main" val="1770898672"/>
                    </a:ext>
                  </a:extLst>
                </a:gridCol>
                <a:gridCol w="1627379">
                  <a:extLst>
                    <a:ext uri="{9D8B030D-6E8A-4147-A177-3AD203B41FA5}">
                      <a16:colId xmlns:a16="http://schemas.microsoft.com/office/drawing/2014/main" val="1906995116"/>
                    </a:ext>
                  </a:extLst>
                </a:gridCol>
                <a:gridCol w="1627379">
                  <a:extLst>
                    <a:ext uri="{9D8B030D-6E8A-4147-A177-3AD203B41FA5}">
                      <a16:colId xmlns:a16="http://schemas.microsoft.com/office/drawing/2014/main" val="1046757216"/>
                    </a:ext>
                  </a:extLst>
                </a:gridCol>
                <a:gridCol w="1271326">
                  <a:extLst>
                    <a:ext uri="{9D8B030D-6E8A-4147-A177-3AD203B41FA5}">
                      <a16:colId xmlns:a16="http://schemas.microsoft.com/office/drawing/2014/main" val="176646359"/>
                    </a:ext>
                  </a:extLst>
                </a:gridCol>
              </a:tblGrid>
              <a:tr h="623179"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Arial"/>
                        </a:rPr>
                        <a:t>Priority/</a:t>
                      </a:r>
                      <a:endParaRPr lang="en-US" sz="1400" dirty="0"/>
                    </a:p>
                    <a:p>
                      <a:pPr lvl="0" algn="ctr">
                        <a:buNone/>
                      </a:pPr>
                      <a:r>
                        <a:rPr lang="en-US" sz="1400" dirty="0">
                          <a:latin typeface="Arial"/>
                        </a:rPr>
                        <a:t>Key Objective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grid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 dirty="0">
                          <a:latin typeface="Arial"/>
                        </a:rPr>
                        <a:t>Where do we expect to be by...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 dirty="0">
                          <a:latin typeface="Arial"/>
                        </a:rPr>
                        <a:t>What performance measures will be monitored? 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i="0" u="none" strike="noStrike" noProof="0" dirty="0">
                          <a:solidFill>
                            <a:srgbClr val="FFFFFF"/>
                          </a:solidFill>
                          <a:latin typeface="Arial"/>
                        </a:rPr>
                        <a:t>How does this link to your FV/</a:t>
                      </a:r>
                      <a:endParaRPr lang="en-US" dirty="0"/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i="0" u="none" strike="noStrike" noProof="0" dirty="0">
                          <a:solidFill>
                            <a:srgbClr val="FFFFFF"/>
                          </a:solidFill>
                          <a:latin typeface="Arial"/>
                        </a:rPr>
                        <a:t>Sustainability goals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 dirty="0">
                          <a:latin typeface="Arial"/>
                        </a:rPr>
                        <a:t>What support is required to achieve this priority?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 dirty="0">
                          <a:latin typeface="Arial"/>
                        </a:rPr>
                        <a:t>Accountable lead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246532"/>
                  </a:ext>
                </a:extLst>
              </a:tr>
              <a:tr h="34825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 dirty="0">
                          <a:latin typeface="Arial"/>
                        </a:rPr>
                        <a:t>Quarter 1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Quarter 2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 dirty="0">
                          <a:latin typeface="Arial"/>
                        </a:rPr>
                        <a:t>Quarter 3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 dirty="0">
                          <a:latin typeface="Arial"/>
                        </a:rPr>
                        <a:t>Quarter 4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3304320"/>
                  </a:ext>
                </a:extLst>
              </a:tr>
              <a:tr h="174478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Deliver IPC</a:t>
                      </a:r>
                      <a:r>
                        <a:rPr lang="en-GB" sz="10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Annual work plan </a:t>
                      </a:r>
                      <a:endParaRPr lang="en-GB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0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Audits – Hand hygiene &amp; PPE </a:t>
                      </a:r>
                      <a:r>
                        <a:rPr lang="en-GB" sz="10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&amp; environmental audits </a:t>
                      </a:r>
                      <a:endParaRPr lang="en-GB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000" dirty="0"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Training &amp;</a:t>
                      </a:r>
                      <a:r>
                        <a:rPr lang="en-GB" sz="10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Education &amp; Link champion programme /Away days /Webinars </a:t>
                      </a:r>
                      <a:endParaRPr lang="en-GB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IPC roadshows &amp;</a:t>
                      </a:r>
                      <a:r>
                        <a:rPr lang="en-GB" sz="10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communications/</a:t>
                      </a:r>
                      <a:r>
                        <a:rPr lang="en-GB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leaflets</a:t>
                      </a:r>
                      <a:r>
                        <a:rPr lang="en-GB" sz="10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GB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QI projects :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>
                          <a:latin typeface="Arial"/>
                        </a:rPr>
                        <a:t>Air</a:t>
                      </a:r>
                      <a:r>
                        <a:rPr lang="en-US" sz="1000" baseline="0" dirty="0">
                          <a:latin typeface="Arial"/>
                        </a:rPr>
                        <a:t> disinfection study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baseline="0" dirty="0">
                          <a:latin typeface="Arial"/>
                        </a:rPr>
                        <a:t>Gram negative rod blood stream infections 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baseline="0" dirty="0">
                          <a:latin typeface="Arial"/>
                        </a:rPr>
                        <a:t>Engagement of IPC practice </a:t>
                      </a:r>
                      <a:endParaRPr lang="en-US" sz="10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latin typeface="Arial"/>
                        </a:rPr>
                        <a:t>Annual work plan to be reviewed at quarterly IPC committee</a:t>
                      </a:r>
                    </a:p>
                    <a:p>
                      <a:pPr lvl="0">
                        <a:buNone/>
                      </a:pPr>
                      <a:endParaRPr lang="en-US" sz="1000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sz="1000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sz="1000" dirty="0"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>
                          <a:latin typeface="Arial"/>
                        </a:rPr>
                        <a:t>Reduce</a:t>
                      </a:r>
                      <a:r>
                        <a:rPr lang="en-US" sz="1000" baseline="0" dirty="0">
                          <a:latin typeface="Arial"/>
                        </a:rPr>
                        <a:t> health care associated infections that can reduce spend on care, treatment, length of stay in hospital thus improve patient outcomes.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baseline="0" dirty="0">
                          <a:latin typeface="Arial"/>
                        </a:rPr>
                        <a:t>Reduce cost and spend on managing outbreaks effectively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endParaRPr lang="en-US" sz="10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>
                          <a:latin typeface="Arial"/>
                        </a:rPr>
                        <a:t>Additional</a:t>
                      </a:r>
                      <a:r>
                        <a:rPr lang="en-US" sz="1000" baseline="0" dirty="0">
                          <a:latin typeface="Arial"/>
                        </a:rPr>
                        <a:t> staffing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baseline="0" dirty="0">
                          <a:latin typeface="Arial"/>
                        </a:rPr>
                        <a:t>Working collaboratively with wider teams &amp; departments across the Trust.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>
                          <a:latin typeface="Arial"/>
                        </a:rPr>
                        <a:t>NEL &amp; BMLK  ICB IPC teams </a:t>
                      </a: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US" sz="10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dirty="0">
                          <a:latin typeface="Arial"/>
                        </a:rPr>
                        <a:t>DDIPC- Bernadette Kinsella 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7883022"/>
                  </a:ext>
                </a:extLst>
              </a:tr>
              <a:tr h="12093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latin typeface="Arial"/>
                        </a:rPr>
                        <a:t>Align</a:t>
                      </a:r>
                      <a:r>
                        <a:rPr lang="en-US" sz="1000" baseline="0" dirty="0">
                          <a:latin typeface="Arial"/>
                        </a:rPr>
                        <a:t> </a:t>
                      </a:r>
                      <a:r>
                        <a:rPr lang="en-US" sz="1000" dirty="0">
                          <a:latin typeface="Arial"/>
                        </a:rPr>
                        <a:t>Patient</a:t>
                      </a:r>
                      <a:r>
                        <a:rPr lang="en-US" sz="1000" baseline="0" dirty="0">
                          <a:latin typeface="Arial"/>
                        </a:rPr>
                        <a:t> Safety Incident Response framework to IPC investigations </a:t>
                      </a:r>
                      <a:endParaRPr lang="en-US" sz="1000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sz="10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>
                          <a:latin typeface="Arial"/>
                        </a:rPr>
                        <a:t>Training</a:t>
                      </a:r>
                      <a:r>
                        <a:rPr lang="en-US" sz="1000" baseline="0" dirty="0">
                          <a:latin typeface="Arial"/>
                        </a:rPr>
                        <a:t> &amp; Education on PSIRF</a:t>
                      </a:r>
                      <a:r>
                        <a:rPr lang="en-US" sz="1000" dirty="0">
                          <a:latin typeface="Arial"/>
                        </a:rPr>
                        <a:t> –After</a:t>
                      </a:r>
                      <a:r>
                        <a:rPr lang="en-US" sz="1000" baseline="0" dirty="0">
                          <a:latin typeface="Arial"/>
                        </a:rPr>
                        <a:t> action review conductor training for </a:t>
                      </a:r>
                      <a:r>
                        <a:rPr lang="en-US" sz="1000" dirty="0">
                          <a:latin typeface="Arial"/>
                        </a:rPr>
                        <a:t>IPCT.</a:t>
                      </a:r>
                      <a:endParaRPr lang="en-US" sz="1000" baseline="0" dirty="0"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baseline="0" dirty="0">
                          <a:latin typeface="Arial"/>
                        </a:rPr>
                        <a:t>Develop PSSI &amp; SEIPS template</a:t>
                      </a:r>
                      <a:endParaRPr lang="en-US" sz="10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baseline="0" dirty="0">
                          <a:latin typeface="Arial"/>
                        </a:rPr>
                        <a:t>Pilot PSSI &amp; SEIPS template</a:t>
                      </a:r>
                      <a:endParaRPr lang="en-US" sz="1000" dirty="0">
                        <a:latin typeface="Arial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endParaRPr lang="en-US" sz="10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dirty="0">
                          <a:latin typeface="Arial"/>
                        </a:rPr>
                        <a:t>Review</a:t>
                      </a:r>
                      <a:r>
                        <a:rPr lang="en-US" sz="1000" baseline="0" dirty="0">
                          <a:latin typeface="Arial"/>
                        </a:rPr>
                        <a:t> and finalize PSSI &amp; SEIPS template. Conduct IPC investigation using PSIRF model.  </a:t>
                      </a:r>
                      <a:endParaRPr lang="en-US" sz="1000" dirty="0">
                        <a:latin typeface="Arial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endParaRPr lang="en-US" sz="10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baseline="0" dirty="0">
                          <a:latin typeface="Arial"/>
                        </a:rPr>
                        <a:t>Monthly PSIRF IPC team steering group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latin typeface="Arial"/>
                        </a:rPr>
                        <a:t>Reviewed at quarterly IPC committee</a:t>
                      </a:r>
                    </a:p>
                    <a:p>
                      <a:pPr lvl="0">
                        <a:buNone/>
                      </a:pPr>
                      <a:endParaRPr lang="en-US" sz="1000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sz="10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>
                          <a:latin typeface="Arial"/>
                        </a:rPr>
                        <a:t>Increased</a:t>
                      </a:r>
                      <a:r>
                        <a:rPr lang="en-US" sz="1000" baseline="0" dirty="0">
                          <a:latin typeface="Arial"/>
                        </a:rPr>
                        <a:t> productivity  on IPC  investigations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baseline="0" dirty="0">
                          <a:latin typeface="Arial"/>
                        </a:rPr>
                        <a:t>More value for money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baseline="0" dirty="0">
                          <a:latin typeface="Arial"/>
                        </a:rPr>
                        <a:t>Improve richness and quality of investigations 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endParaRPr lang="en-US" sz="10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>
                          <a:latin typeface="Arial"/>
                        </a:rPr>
                        <a:t>Working with Patient</a:t>
                      </a:r>
                      <a:r>
                        <a:rPr lang="en-US" sz="1000" baseline="0" dirty="0">
                          <a:latin typeface="Arial"/>
                        </a:rPr>
                        <a:t> Safety Team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baseline="0" dirty="0">
                          <a:latin typeface="Arial"/>
                        </a:rPr>
                        <a:t>NEL &amp; BMLK  ICB IPC teams </a:t>
                      </a:r>
                      <a:endParaRPr lang="en-US" sz="10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>
                          <a:latin typeface="Arial"/>
                        </a:rPr>
                        <a:t>Trust</a:t>
                      </a:r>
                      <a:r>
                        <a:rPr lang="en-US" sz="1000" baseline="0" dirty="0">
                          <a:latin typeface="Arial"/>
                        </a:rPr>
                        <a:t> Wide IPC Lead Nurse- Rana Begum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baseline="0" dirty="0">
                          <a:latin typeface="Arial"/>
                        </a:rPr>
                        <a:t>Deputy </a:t>
                      </a:r>
                      <a:r>
                        <a:rPr lang="en-GB" sz="1000" baseline="0" dirty="0">
                          <a:latin typeface="Arial"/>
                        </a:rPr>
                        <a:t>Trust Wide IPC Lead Nurse- Harriet Ddungu </a:t>
                      </a:r>
                      <a:endParaRPr lang="en-US" sz="1000" baseline="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7093612"/>
                  </a:ext>
                </a:extLst>
              </a:tr>
              <a:tr h="23938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latin typeface="Arial"/>
                        </a:rPr>
                        <a:t>IPC &amp;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latin typeface="Arial"/>
                        </a:rPr>
                        <a:t>Sustainability projects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>
                          <a:latin typeface="Arial"/>
                        </a:rPr>
                        <a:t>Support QI project meetings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>
                          <a:latin typeface="Arial"/>
                        </a:rPr>
                        <a:t>Food waste recycling </a:t>
                      </a:r>
                      <a:r>
                        <a:rPr lang="en-US" sz="1000" baseline="0" dirty="0">
                          <a:latin typeface="Arial"/>
                        </a:rPr>
                        <a:t> – Forensics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baseline="0" dirty="0">
                          <a:latin typeface="Arial"/>
                        </a:rPr>
                        <a:t>Re-usable cutlery project- Forensics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baseline="0" dirty="0">
                          <a:latin typeface="Arial"/>
                        </a:rPr>
                        <a:t>Re-usable sharps bin projects- Newham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baseline="0" dirty="0">
                          <a:latin typeface="Arial"/>
                        </a:rPr>
                        <a:t>Glove usage –Bedford </a:t>
                      </a:r>
                      <a:endParaRPr lang="en-US" sz="1000" dirty="0"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>
                          <a:latin typeface="Arial"/>
                        </a:rPr>
                        <a:t>Pilot</a:t>
                      </a:r>
                      <a:r>
                        <a:rPr lang="en-US" sz="1000" baseline="0" dirty="0">
                          <a:latin typeface="Arial"/>
                        </a:rPr>
                        <a:t> sustainability projects </a:t>
                      </a:r>
                      <a:endParaRPr lang="en-US" sz="10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>
                          <a:latin typeface="Arial"/>
                        </a:rPr>
                        <a:t>Redesign</a:t>
                      </a:r>
                      <a:r>
                        <a:rPr lang="en-US" sz="1000" baseline="0" dirty="0">
                          <a:latin typeface="Arial"/>
                        </a:rPr>
                        <a:t> projects needs d</a:t>
                      </a:r>
                      <a:r>
                        <a:rPr lang="en-GB" sz="1000" baseline="0" dirty="0">
                          <a:latin typeface="Arial"/>
                        </a:rPr>
                        <a:t>dependent on nature and scope of project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endParaRPr lang="en-US" sz="10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>
                          <a:latin typeface="Arial"/>
                        </a:rPr>
                        <a:t>Share projects wider</a:t>
                      </a:r>
                      <a:r>
                        <a:rPr lang="en-US" sz="1000" baseline="0" dirty="0">
                          <a:latin typeface="Arial"/>
                        </a:rPr>
                        <a:t> across Trust </a:t>
                      </a:r>
                      <a:endParaRPr lang="en-US" sz="10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latin typeface="Arial"/>
                        </a:rPr>
                        <a:t>QI PSDA cycle / Monthly stakeholder meetings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latin typeface="Arial"/>
                        </a:rPr>
                        <a:t>Reviewed at quarterly IPC committee</a:t>
                      </a:r>
                    </a:p>
                    <a:p>
                      <a:pPr lvl="0">
                        <a:buNone/>
                      </a:pPr>
                      <a:endParaRPr lang="en-US" sz="1000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sz="1000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sz="10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>
                          <a:latin typeface="Arial"/>
                        </a:rPr>
                        <a:t>Cost</a:t>
                      </a:r>
                      <a:r>
                        <a:rPr lang="en-US" sz="1000" baseline="0" dirty="0">
                          <a:latin typeface="Arial"/>
                        </a:rPr>
                        <a:t> reduction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baseline="0" dirty="0">
                          <a:latin typeface="Arial"/>
                        </a:rPr>
                        <a:t>Reduce Carbon footprint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baseline="0" dirty="0">
                          <a:latin typeface="Arial"/>
                        </a:rPr>
                        <a:t>Increased savings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baseline="0" dirty="0">
                          <a:latin typeface="Arial"/>
                        </a:rPr>
                        <a:t>Working towards NHS Net Zero goal </a:t>
                      </a:r>
                      <a:endParaRPr lang="en-US" sz="10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>
                          <a:latin typeface="Arial"/>
                        </a:rPr>
                        <a:t>Estates department</a:t>
                      </a:r>
                      <a:endParaRPr lang="en-US" sz="1000" baseline="0" dirty="0">
                        <a:latin typeface="Arial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baseline="0" dirty="0">
                          <a:latin typeface="Arial"/>
                        </a:rPr>
                        <a:t>Sustainability team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baseline="0" dirty="0">
                          <a:latin typeface="Arial"/>
                        </a:rPr>
                        <a:t>Procurement department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baseline="0" dirty="0">
                          <a:latin typeface="Arial"/>
                        </a:rPr>
                        <a:t>IPC link champions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latin typeface="Arial"/>
                        </a:rPr>
                        <a:t> Sustainability Special Interest Group of the Infection Prevention Society</a:t>
                      </a:r>
                      <a:endParaRPr lang="en-US" sz="10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US" sz="1000" dirty="0">
                          <a:latin typeface="Arial"/>
                        </a:rPr>
                        <a:t>IPC</a:t>
                      </a:r>
                      <a:r>
                        <a:rPr lang="en-US" sz="1000" baseline="0" dirty="0">
                          <a:latin typeface="Arial"/>
                        </a:rPr>
                        <a:t> Nurses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baseline="0" dirty="0">
                          <a:latin typeface="Arial"/>
                        </a:rPr>
                        <a:t>Valrie Burgess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baseline="0" dirty="0">
                          <a:latin typeface="Arial"/>
                        </a:rPr>
                        <a:t>Serakoule Traore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baseline="0" dirty="0">
                          <a:latin typeface="Arial"/>
                        </a:rPr>
                        <a:t>Nichole Reid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baseline="0" dirty="0">
                          <a:latin typeface="Arial"/>
                        </a:rPr>
                        <a:t>Melanie Charles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baseline="0" dirty="0">
                          <a:latin typeface="Arial"/>
                        </a:rPr>
                        <a:t>Inez Monteith</a:t>
                      </a:r>
                      <a:endParaRPr lang="en-US" sz="10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85049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68214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id="{A4F86B3A-5489-60F5-F342-A0B9EC6994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3932699"/>
              </p:ext>
            </p:extLst>
          </p:nvPr>
        </p:nvGraphicFramePr>
        <p:xfrm>
          <a:off x="87630" y="126373"/>
          <a:ext cx="11969899" cy="38975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9901">
                  <a:extLst>
                    <a:ext uri="{9D8B030D-6E8A-4147-A177-3AD203B41FA5}">
                      <a16:colId xmlns:a16="http://schemas.microsoft.com/office/drawing/2014/main" val="394885941"/>
                    </a:ext>
                  </a:extLst>
                </a:gridCol>
                <a:gridCol w="1115853">
                  <a:extLst>
                    <a:ext uri="{9D8B030D-6E8A-4147-A177-3AD203B41FA5}">
                      <a16:colId xmlns:a16="http://schemas.microsoft.com/office/drawing/2014/main" val="3091026047"/>
                    </a:ext>
                  </a:extLst>
                </a:gridCol>
                <a:gridCol w="1113566">
                  <a:extLst>
                    <a:ext uri="{9D8B030D-6E8A-4147-A177-3AD203B41FA5}">
                      <a16:colId xmlns:a16="http://schemas.microsoft.com/office/drawing/2014/main" val="2570968873"/>
                    </a:ext>
                  </a:extLst>
                </a:gridCol>
                <a:gridCol w="1215526">
                  <a:extLst>
                    <a:ext uri="{9D8B030D-6E8A-4147-A177-3AD203B41FA5}">
                      <a16:colId xmlns:a16="http://schemas.microsoft.com/office/drawing/2014/main" val="2059740920"/>
                    </a:ext>
                  </a:extLst>
                </a:gridCol>
                <a:gridCol w="1262163">
                  <a:extLst>
                    <a:ext uri="{9D8B030D-6E8A-4147-A177-3AD203B41FA5}">
                      <a16:colId xmlns:a16="http://schemas.microsoft.com/office/drawing/2014/main" val="751507583"/>
                    </a:ext>
                  </a:extLst>
                </a:gridCol>
                <a:gridCol w="1666806">
                  <a:extLst>
                    <a:ext uri="{9D8B030D-6E8A-4147-A177-3AD203B41FA5}">
                      <a16:colId xmlns:a16="http://schemas.microsoft.com/office/drawing/2014/main" val="1770898672"/>
                    </a:ext>
                  </a:extLst>
                </a:gridCol>
                <a:gridCol w="1627379">
                  <a:extLst>
                    <a:ext uri="{9D8B030D-6E8A-4147-A177-3AD203B41FA5}">
                      <a16:colId xmlns:a16="http://schemas.microsoft.com/office/drawing/2014/main" val="1906995116"/>
                    </a:ext>
                  </a:extLst>
                </a:gridCol>
                <a:gridCol w="1627379">
                  <a:extLst>
                    <a:ext uri="{9D8B030D-6E8A-4147-A177-3AD203B41FA5}">
                      <a16:colId xmlns:a16="http://schemas.microsoft.com/office/drawing/2014/main" val="1046757216"/>
                    </a:ext>
                  </a:extLst>
                </a:gridCol>
                <a:gridCol w="1271326">
                  <a:extLst>
                    <a:ext uri="{9D8B030D-6E8A-4147-A177-3AD203B41FA5}">
                      <a16:colId xmlns:a16="http://schemas.microsoft.com/office/drawing/2014/main" val="176646359"/>
                    </a:ext>
                  </a:extLst>
                </a:gridCol>
              </a:tblGrid>
              <a:tr h="623179"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Arial"/>
                        </a:rPr>
                        <a:t>Priority/</a:t>
                      </a:r>
                      <a:endParaRPr lang="en-US" sz="1400" dirty="0"/>
                    </a:p>
                    <a:p>
                      <a:pPr lvl="0" algn="ctr">
                        <a:buNone/>
                      </a:pPr>
                      <a:r>
                        <a:rPr lang="en-US" sz="1400" dirty="0">
                          <a:latin typeface="Arial"/>
                        </a:rPr>
                        <a:t>Key Objective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grid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 dirty="0">
                          <a:latin typeface="Arial"/>
                        </a:rPr>
                        <a:t>Where do we expect to be by...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 dirty="0">
                          <a:latin typeface="Arial"/>
                        </a:rPr>
                        <a:t>What performance measures will be monitored? 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i="0" u="none" strike="noStrike" noProof="0" dirty="0">
                          <a:solidFill>
                            <a:srgbClr val="FFFFFF"/>
                          </a:solidFill>
                          <a:latin typeface="Arial"/>
                        </a:rPr>
                        <a:t>How does this link to your FV/</a:t>
                      </a:r>
                      <a:endParaRPr lang="en-US" dirty="0"/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i="0" u="none" strike="noStrike" noProof="0" dirty="0">
                          <a:solidFill>
                            <a:srgbClr val="FFFFFF"/>
                          </a:solidFill>
                          <a:latin typeface="Arial"/>
                        </a:rPr>
                        <a:t>Sustainability goals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 dirty="0">
                          <a:latin typeface="Arial"/>
                        </a:rPr>
                        <a:t>What support is required to achieve this priority?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 dirty="0">
                          <a:latin typeface="Arial"/>
                        </a:rPr>
                        <a:t>Accountable lead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246532"/>
                  </a:ext>
                </a:extLst>
              </a:tr>
              <a:tr h="34825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 dirty="0">
                          <a:latin typeface="Arial"/>
                        </a:rPr>
                        <a:t>Quarter 1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Quarter 2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 dirty="0">
                          <a:latin typeface="Arial"/>
                        </a:rPr>
                        <a:t>Quarter 3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 dirty="0">
                          <a:latin typeface="Arial"/>
                        </a:rPr>
                        <a:t>Quarter 4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3304320"/>
                  </a:ext>
                </a:extLst>
              </a:tr>
              <a:tr h="75884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latin typeface="Arial"/>
                        </a:rPr>
                        <a:t>Recruitment 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>
                          <a:latin typeface="Arial"/>
                        </a:rPr>
                        <a:t>Review</a:t>
                      </a:r>
                      <a:r>
                        <a:rPr lang="en-US" sz="1000" baseline="0" dirty="0">
                          <a:latin typeface="Arial"/>
                        </a:rPr>
                        <a:t> of IPC staffing establishment </a:t>
                      </a:r>
                      <a:endParaRPr lang="en-US" sz="1000" dirty="0"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dirty="0">
                          <a:latin typeface="Arial"/>
                        </a:rPr>
                        <a:t>Recruitment of IPC </a:t>
                      </a:r>
                      <a:r>
                        <a:rPr lang="en-US" sz="1000" baseline="0" dirty="0">
                          <a:latin typeface="Arial"/>
                        </a:rPr>
                        <a:t> nurse </a:t>
                      </a:r>
                      <a:endParaRPr lang="en-US" sz="1000" dirty="0"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dirty="0">
                          <a:latin typeface="Arial"/>
                        </a:rPr>
                        <a:t>-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dirty="0">
                          <a:latin typeface="Arial"/>
                        </a:rPr>
                        <a:t>-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latin typeface="Arial"/>
                        </a:rPr>
                        <a:t>Sickness/absence rates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latin typeface="Arial"/>
                        </a:rPr>
                        <a:t>% of vacancy rates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latin typeface="Arial"/>
                        </a:rPr>
                        <a:t>Bank staff spending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endParaRPr lang="en-US" sz="1000" dirty="0"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>
                          <a:latin typeface="Arial"/>
                        </a:rPr>
                        <a:t>Reduced recruitment costs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>
                          <a:latin typeface="Arial"/>
                        </a:rPr>
                        <a:t>Reduce bank staffing</a:t>
                      </a:r>
                      <a:r>
                        <a:rPr lang="en-US" sz="1000" baseline="0" dirty="0">
                          <a:latin typeface="Arial"/>
                        </a:rPr>
                        <a:t> cost </a:t>
                      </a:r>
                      <a:endParaRPr lang="en-US" sz="1000" dirty="0">
                        <a:latin typeface="Arial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endParaRPr lang="en-US" sz="1000" dirty="0"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>
                          <a:latin typeface="Arial"/>
                        </a:rPr>
                        <a:t>None identified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endParaRPr lang="en-US" sz="1000" dirty="0"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latin typeface="Arial"/>
                        </a:rPr>
                        <a:t>Trust Wide IPC Lead Nurse- Rana Begum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latin typeface="Arial"/>
                        </a:rPr>
                        <a:t>Deputy Trust Wide IPC Lead Nurse- Harriet Ddungu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endParaRPr lang="en-US" sz="1000" dirty="0"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0096168"/>
                  </a:ext>
                </a:extLst>
              </a:tr>
              <a:tr h="75884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latin typeface="Arial"/>
                        </a:rPr>
                        <a:t>Staff wellbeing 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latin typeface="Arial"/>
                        </a:rPr>
                        <a:t>Review</a:t>
                      </a:r>
                      <a:r>
                        <a:rPr lang="en-GB" sz="1000" baseline="0" dirty="0">
                          <a:latin typeface="Arial"/>
                        </a:rPr>
                        <a:t> of IPC team staff charter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baseline="0" dirty="0">
                          <a:latin typeface="Arial"/>
                        </a:rPr>
                        <a:t> </a:t>
                      </a:r>
                      <a:r>
                        <a:rPr lang="en-GB" sz="1000" dirty="0">
                          <a:latin typeface="Arial"/>
                        </a:rPr>
                        <a:t>Quarterly Away days 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latin typeface="Arial"/>
                        </a:rPr>
                        <a:t>Senior Leadership attendance at Quarterly away days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dirty="0">
                          <a:latin typeface="Arial"/>
                        </a:rPr>
                        <a:t>Continuation with work around psychological safety/Just culture within the team</a:t>
                      </a:r>
                      <a:endParaRPr lang="en-US" sz="1000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sz="1000" dirty="0"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dirty="0">
                          <a:latin typeface="Arial"/>
                        </a:rPr>
                        <a:t>-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dirty="0">
                          <a:latin typeface="Arial"/>
                        </a:rPr>
                        <a:t>-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latin typeface="Arial"/>
                        </a:rPr>
                        <a:t>Staff turnover rates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latin typeface="Arial"/>
                        </a:rPr>
                        <a:t>Staff engagement scores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endParaRPr lang="en-US" sz="1000" dirty="0"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latin typeface="Arial"/>
                        </a:rPr>
                        <a:t>Reduce Away Day venue spend –for venues and catering</a:t>
                      </a: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US" sz="1000" dirty="0"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>
                          <a:latin typeface="Arial"/>
                        </a:rPr>
                        <a:t>Organizational</a:t>
                      </a:r>
                      <a:r>
                        <a:rPr lang="en-US" sz="1000" baseline="0" dirty="0">
                          <a:latin typeface="Arial"/>
                        </a:rPr>
                        <a:t> development team</a:t>
                      </a:r>
                      <a:endParaRPr lang="en-US" sz="1000" dirty="0"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>
                          <a:latin typeface="Arial"/>
                        </a:rPr>
                        <a:t>All IPC</a:t>
                      </a:r>
                      <a:r>
                        <a:rPr lang="en-US" sz="1000" baseline="0" dirty="0">
                          <a:latin typeface="Arial"/>
                        </a:rPr>
                        <a:t> team members </a:t>
                      </a:r>
                      <a:endParaRPr lang="en-US" sz="1000" dirty="0"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648983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53631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4d648a74-5c83-46a7-8e4c-7f989ae960a5">
      <Terms xmlns="http://schemas.microsoft.com/office/infopath/2007/PartnerControls"/>
    </lcf76f155ced4ddcb4097134ff3c332f>
    <_ip_UnifiedCompliancePolicyProperties xmlns="http://schemas.microsoft.com/sharepoint/v3" xsi:nil="true"/>
    <TaxCatchAll xmlns="6194e418-5875-4308-b033-74eb9c181361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B519BAE8345774E8669FA46DF2DD9E1" ma:contentTypeVersion="20" ma:contentTypeDescription="Create a new document." ma:contentTypeScope="" ma:versionID="ce8b6b22cebbadb735770af2aa570fc1">
  <xsd:schema xmlns:xsd="http://www.w3.org/2001/XMLSchema" xmlns:xs="http://www.w3.org/2001/XMLSchema" xmlns:p="http://schemas.microsoft.com/office/2006/metadata/properties" xmlns:ns1="http://schemas.microsoft.com/sharepoint/v3" xmlns:ns2="4d648a74-5c83-46a7-8e4c-7f989ae960a5" xmlns:ns3="6194e418-5875-4308-b033-74eb9c181361" targetNamespace="http://schemas.microsoft.com/office/2006/metadata/properties" ma:root="true" ma:fieldsID="fb65f5af740bc6ccd9b76fae7dc9d7b7" ns1:_="" ns2:_="" ns3:_="">
    <xsd:import namespace="http://schemas.microsoft.com/sharepoint/v3"/>
    <xsd:import namespace="4d648a74-5c83-46a7-8e4c-7f989ae960a5"/>
    <xsd:import namespace="6194e418-5875-4308-b033-74eb9c18136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648a74-5c83-46a7-8e4c-7f989ae960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2c8d5fda-b97d-42c6-97e2-f76465e161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94e418-5875-4308-b033-74eb9c181361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d6777f02-5793-47ea-9637-5fc0f7654bd6}" ma:internalName="TaxCatchAll" ma:showField="CatchAllData" ma:web="6194e418-5875-4308-b033-74eb9c18136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B640CB3-D588-425A-AEA5-9272871C0FE6}">
  <ds:schemaRefs>
    <ds:schemaRef ds:uri="http://purl.org/dc/dcmitype/"/>
    <ds:schemaRef ds:uri="http://purl.org/dc/terms/"/>
    <ds:schemaRef ds:uri="http://schemas.microsoft.com/sharepoint/v3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purl.org/dc/elements/1.1/"/>
    <ds:schemaRef ds:uri="4d648a74-5c83-46a7-8e4c-7f989ae960a5"/>
    <ds:schemaRef ds:uri="6194e418-5875-4308-b033-74eb9c181361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5E2827A9-F419-4FCE-AD3C-96BAD1F5287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C5075DC-9888-4350-B28B-7A50ED6E4FA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4d648a74-5c83-46a7-8e4c-7f989ae960a5"/>
    <ds:schemaRef ds:uri="6194e418-5875-4308-b033-74eb9c18136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138</TotalTime>
  <Words>795</Words>
  <Application>Microsoft Office PowerPoint</Application>
  <PresentationFormat>Widescreen</PresentationFormat>
  <Paragraphs>154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Begum Rana</dc:creator>
  <cp:lastModifiedBy>BAKSH DE LA IGLESIA, Amber (EAST LONDON NHS FOUNDATION TRUST)</cp:lastModifiedBy>
  <cp:revision>64</cp:revision>
  <dcterms:created xsi:type="dcterms:W3CDTF">2023-12-01T11:05:55Z</dcterms:created>
  <dcterms:modified xsi:type="dcterms:W3CDTF">2024-03-28T12:06:38Z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0x0101007B519BAE8345774E8669FA46DF2DD9E1</vt:lpwstr>
  </property>
  <property fmtid="{D5CDD505-2E9C-101B-9397-08002B2CF9AE}" pid="3" name="MediaServiceImageTags">
    <vt:lpwstr/>
  </property>
</Properties>
</file>