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BCF92-BF13-8015-CBDE-3AF6BE9CBB92}" v="49" dt="2024-03-12T12:00:45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2014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rgbClr val="000000"/>
                </a:solidFill>
                <a:cs typeface="Calibri"/>
              </a:rPr>
              <a:t>Business Intelligence and Analytics </a:t>
            </a:r>
            <a:r>
              <a:rPr lang="en-US" b="1" dirty="0" smtClean="0">
                <a:solidFill>
                  <a:srgbClr val="000000"/>
                </a:solidFill>
                <a:cs typeface="Calibri"/>
              </a:rPr>
              <a:t>2024/25</a:t>
            </a:r>
            <a:r>
              <a:rPr lang="en-US" b="1" dirty="0">
                <a:solidFill>
                  <a:srgbClr val="000000"/>
                </a:solidFill>
                <a:cs typeface="Calibri"/>
              </a:rPr>
              <a:t>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906548" y="188717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33501" y="346021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1074481"/>
            <a:ext cx="815139" cy="25807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>
            <a:off x="2053731" y="2123892"/>
            <a:ext cx="852817" cy="15312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9" idx="1"/>
            <a:endCxn id="4" idx="3"/>
          </p:cNvCxnSpPr>
          <p:nvPr/>
        </p:nvCxnSpPr>
        <p:spPr>
          <a:xfrm flipH="1" flipV="1">
            <a:off x="2053731" y="3655189"/>
            <a:ext cx="779770" cy="417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655189"/>
            <a:ext cx="864300" cy="19298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-23874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Research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08668" y="1545195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Data Literacy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5" y="289088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Professional Standards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39565" y="346942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Monitor and Support Staff Wellbeing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51855" y="402906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Support Career Development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Integrated Analytics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51855" y="215144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Data Science &amp; Automation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20" idx="1"/>
            <a:endCxn id="7" idx="3"/>
          </p:cNvCxnSpPr>
          <p:nvPr/>
        </p:nvCxnSpPr>
        <p:spPr>
          <a:xfrm flipH="1">
            <a:off x="4750808" y="1781917"/>
            <a:ext cx="257860" cy="341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  <a:stCxn id="21" idx="1"/>
            <a:endCxn id="9" idx="3"/>
          </p:cNvCxnSpPr>
          <p:nvPr/>
        </p:nvCxnSpPr>
        <p:spPr>
          <a:xfrm flipH="1">
            <a:off x="4677761" y="3127609"/>
            <a:ext cx="374094" cy="5693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endCxn id="9" idx="3"/>
          </p:cNvCxnSpPr>
          <p:nvPr/>
        </p:nvCxnSpPr>
        <p:spPr>
          <a:xfrm flipH="1" flipV="1">
            <a:off x="4677761" y="3696940"/>
            <a:ext cx="380071" cy="1531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stCxn id="23" idx="1"/>
            <a:endCxn id="9" idx="3"/>
          </p:cNvCxnSpPr>
          <p:nvPr/>
        </p:nvCxnSpPr>
        <p:spPr>
          <a:xfrm flipH="1" flipV="1">
            <a:off x="4677761" y="3696940"/>
            <a:ext cx="374094" cy="5688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41911" y="5068826"/>
            <a:ext cx="314630" cy="350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Research platform to allow support for local and external population health research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2463" y="550197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Remove data and costs associated with legacy data structure and reporting environment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90372" y="152913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Support services with data webinars to improve data literacy and understanding of national and local datasets.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202662" y="2870055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Adoption of HIMMS Model for Analytics Maturity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0" y="347773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Pulse survey and launch of Happiness at Work QI Project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190370" y="405171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Adopt NHS Digital </a:t>
            </a:r>
            <a:r>
              <a:rPr lang="en-GB" sz="1400" dirty="0">
                <a:solidFill>
                  <a:schemeClr val="tx1"/>
                </a:solidFill>
              </a:rPr>
              <a:t>National </a:t>
            </a:r>
            <a:r>
              <a:rPr lang="en-GB" sz="1400" dirty="0" smtClean="0">
                <a:solidFill>
                  <a:schemeClr val="tx1"/>
                </a:solidFill>
              </a:rPr>
              <a:t>Competency Framework </a:t>
            </a:r>
            <a:r>
              <a:rPr lang="en-GB" sz="1400" dirty="0">
                <a:solidFill>
                  <a:schemeClr val="tx1"/>
                </a:solidFill>
              </a:rPr>
              <a:t>into training and recruitment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899041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Integrated Analytics project to allow the trust to </a:t>
            </a:r>
            <a:r>
              <a:rPr lang="en-US" sz="1400" dirty="0" err="1" smtClean="0">
                <a:solidFill>
                  <a:schemeClr val="tx1"/>
                </a:solidFill>
                <a:latin typeface="Arial"/>
                <a:cs typeface="Calibri"/>
              </a:rPr>
              <a:t>analyse</a:t>
            </a:r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 productivity  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190371" y="2056433"/>
            <a:ext cx="4646453" cy="6634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Creation of Centre of Excellence for productivity solutions and creation of first series of Power Apps to reduce mundane tasks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79" y="6115458"/>
            <a:ext cx="884448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Annual plan for 2024-25: Team/service: </a:t>
            </a:r>
            <a:r>
              <a:rPr lang="en-GB" b="1" dirty="0" smtClean="0"/>
              <a:t>Business Intelligence and Analytics</a:t>
            </a:r>
            <a:endParaRPr lang="en-US" b="1" dirty="0"/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25" idx="1"/>
            <a:endCxn id="7" idx="3"/>
          </p:cNvCxnSpPr>
          <p:nvPr/>
        </p:nvCxnSpPr>
        <p:spPr>
          <a:xfrm flipH="1" flipV="1">
            <a:off x="4750808" y="2123892"/>
            <a:ext cx="301047" cy="2642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50609" y="549550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Remove legacy Analytics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59420"/>
              </p:ext>
            </p:extLst>
          </p:nvPr>
        </p:nvGraphicFramePr>
        <p:xfrm>
          <a:off x="139812" y="83204"/>
          <a:ext cx="11969899" cy="6692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901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1585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13566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1552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21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6680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271326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</a:t>
                      </a:r>
                    </a:p>
                    <a:p>
                      <a:pPr algn="ctr"/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Initiation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set up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Deployment 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Platform use.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Digital and information governance.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Thomas Nicholas Associate</a:t>
                      </a:r>
                      <a:r>
                        <a:rPr lang="en-US" sz="9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Director of Business Intelligence and Analytics</a:t>
                      </a: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Literacy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Launch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 hoc reporting standards template and good practice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literacy webinar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Webinar attendance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feedback.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Modupe </a:t>
                      </a:r>
                      <a:r>
                        <a:rPr lang="en-US" sz="9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Ogunlaja</a:t>
                      </a:r>
                      <a:endPara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 of Information and Business Intelligence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Science &amp; Automation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Excellence Set up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Deployment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first automated solution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time saved.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Saving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ELFT staff time through automation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Digital and information governance.</a:t>
                      </a:r>
                      <a:endParaRPr 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Aravinth Pandian, </a:t>
                      </a:r>
                      <a:r>
                        <a:rPr lang="en-GB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 of Data Science &amp; Data Engineering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 Standards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HIMMS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Assessment 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level achieved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Aravinth Pandian, </a:t>
                      </a:r>
                      <a:r>
                        <a:rPr lang="en-GB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 of Data Science &amp; Data Engineering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and Support Staff Wellbeing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Happiness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work – first 30 days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Happiness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work – middle  30 days</a:t>
                      </a:r>
                      <a:endParaRPr 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Happiness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work – final 30 days</a:t>
                      </a:r>
                      <a:endParaRPr 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Pulse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survey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Improvement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Coach – assigned.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Modupe </a:t>
                      </a:r>
                      <a:r>
                        <a:rPr lang="en-US" sz="9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Ogunlaja</a:t>
                      </a:r>
                      <a:endPara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 of Information and Business Intelligence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9716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Career Development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Competency Framework Assessment</a:t>
                      </a:r>
                      <a:endParaRPr 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score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training provision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NHS Digital workshops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tools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Thomas Nicholas Associate</a:t>
                      </a:r>
                      <a:r>
                        <a:rPr lang="en-US" sz="9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Director of Business Intelligence and Analytics</a:t>
                      </a:r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43596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Integrated Analytics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Adoption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Inpatient and Corporate Analytics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Adoption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Community Analytics</a:t>
                      </a:r>
                      <a:endParaRPr 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staff accreditation in new environment.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Thomas Nicholas Associate</a:t>
                      </a:r>
                      <a:r>
                        <a:rPr lang="en-US" sz="9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Director of Business Intelligence and Analytics</a:t>
                      </a:r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18126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Remove legacy Analytics</a:t>
                      </a:r>
                    </a:p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Removal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legacy reporting tools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Removal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legacy data warehouse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Removal of data objects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 in contract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data storage costs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Aravinth Pandian, </a:t>
                      </a:r>
                      <a:r>
                        <a:rPr lang="en-GB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 of Data Science &amp; Data Engineering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614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http://schemas.microsoft.com/office/2006/metadata/properties"/>
    <ds:schemaRef ds:uri="6194e418-5875-4308-b033-74eb9c181361"/>
    <ds:schemaRef ds:uri="http://schemas.microsoft.com/sharepoint/v3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472</Words>
  <Application>Microsoft Office PowerPoint</Application>
  <PresentationFormat>Widescreen</PresentationFormat>
  <Paragraphs>98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Thomas</dc:creator>
  <cp:lastModifiedBy>BAKSH DE LA IGLESIA, Amber (EAST LONDON NHS FOUNDATION TRUST)</cp:lastModifiedBy>
  <cp:revision>35</cp:revision>
  <dcterms:created xsi:type="dcterms:W3CDTF">2023-12-01T11:05:55Z</dcterms:created>
  <dcterms:modified xsi:type="dcterms:W3CDTF">2024-03-28T12:08:54Z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