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F0677C-B07C-DBB0-19EC-E01F03DFA1F7}" v="36" dt="2024-03-28T11:50:56.8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0EF0677C-B07C-DBB0-19EC-E01F03DFA1F7}"/>
    <pc:docChg chg="modSld">
      <pc:chgData name="BAKSH DE LA IGLESIA, Amber (EAST LONDON NHS FOUNDATION TRUST)" userId="S::amber.bakshdelaiglesia1@nhs.net::b2650a99-9385-4d98-8a06-8e7c9d440112" providerId="AD" clId="Web-{0EF0677C-B07C-DBB0-19EC-E01F03DFA1F7}" dt="2024-03-28T11:50:56.829" v="20"/>
      <pc:docMkLst>
        <pc:docMk/>
      </pc:docMkLst>
      <pc:sldChg chg="addSp modSp">
        <pc:chgData name="BAKSH DE LA IGLESIA, Amber (EAST LONDON NHS FOUNDATION TRUST)" userId="S::amber.bakshdelaiglesia1@nhs.net::b2650a99-9385-4d98-8a06-8e7c9d440112" providerId="AD" clId="Web-{0EF0677C-B07C-DBB0-19EC-E01F03DFA1F7}" dt="2024-03-28T11:50:56.829" v="20"/>
        <pc:sldMkLst>
          <pc:docMk/>
          <pc:sldMk cId="1925529785" sldId="264"/>
        </pc:sldMkLst>
        <pc:spChg chg="add mod">
          <ac:chgData name="BAKSH DE LA IGLESIA, Amber (EAST LONDON NHS FOUNDATION TRUST)" userId="S::amber.bakshdelaiglesia1@nhs.net::b2650a99-9385-4d98-8a06-8e7c9d440112" providerId="AD" clId="Web-{0EF0677C-B07C-DBB0-19EC-E01F03DFA1F7}" dt="2024-03-28T11:50:56.829" v="20"/>
          <ac:spMkLst>
            <pc:docMk/>
            <pc:sldMk cId="1925529785" sldId="264"/>
            <ac:spMk id="2" creationId="{BBC806CC-222E-853B-1FBE-93C6B9C6F50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10938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cs typeface="Calibri"/>
              </a:rPr>
              <a:t>Mental Health Law Department 2024/25 Annual Plan Priorities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2053731" y="1074481"/>
            <a:ext cx="815139" cy="21201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2053731" y="2598598"/>
            <a:ext cx="815139" cy="5960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053731" y="3194680"/>
            <a:ext cx="864299" cy="8294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053731" y="3194680"/>
            <a:ext cx="864299" cy="23903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594831"/>
            <a:ext cx="1844260" cy="6828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Partnership, coproduction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51856" y="1394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New service development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51855" y="197179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Service user outcomes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1857" y="2537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Staff and service user wellbeing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51855" y="312708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Digital First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51855" y="370472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Access, Demand, Capacity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31964" y="437931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Workforce, equality, diversity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39564" y="494577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Estates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39564" y="546224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Bids and contracts, commissioning, value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  <a:endCxn id="5" idx="3"/>
          </p:cNvCxnSpPr>
          <p:nvPr/>
        </p:nvCxnSpPr>
        <p:spPr>
          <a:xfrm flipH="1">
            <a:off x="4733020" y="1000737"/>
            <a:ext cx="298944" cy="401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  <a:endCxn id="5" idx="3"/>
          </p:cNvCxnSpPr>
          <p:nvPr/>
        </p:nvCxnSpPr>
        <p:spPr>
          <a:xfrm flipH="1" flipV="1">
            <a:off x="4733020" y="1040935"/>
            <a:ext cx="311234" cy="5374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9" idx="1"/>
            <a:endCxn id="7" idx="3"/>
          </p:cNvCxnSpPr>
          <p:nvPr/>
        </p:nvCxnSpPr>
        <p:spPr>
          <a:xfrm flipH="1">
            <a:off x="4733018" y="2208514"/>
            <a:ext cx="318837" cy="3441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20" idx="1"/>
            <a:endCxn id="7" idx="3"/>
          </p:cNvCxnSpPr>
          <p:nvPr/>
        </p:nvCxnSpPr>
        <p:spPr>
          <a:xfrm flipH="1" flipV="1">
            <a:off x="4733018" y="2552642"/>
            <a:ext cx="318839" cy="2212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  <a:stCxn id="21" idx="1"/>
            <a:endCxn id="7" idx="3"/>
          </p:cNvCxnSpPr>
          <p:nvPr/>
        </p:nvCxnSpPr>
        <p:spPr>
          <a:xfrm flipH="1" flipV="1">
            <a:off x="4733018" y="2552642"/>
            <a:ext cx="318837" cy="8111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stCxn id="22" idx="1"/>
            <a:endCxn id="9" idx="3"/>
          </p:cNvCxnSpPr>
          <p:nvPr/>
        </p:nvCxnSpPr>
        <p:spPr>
          <a:xfrm flipH="1">
            <a:off x="4733016" y="3941449"/>
            <a:ext cx="318839" cy="1106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  <a:stCxn id="23" idx="1"/>
            <a:endCxn id="9" idx="3"/>
          </p:cNvCxnSpPr>
          <p:nvPr/>
        </p:nvCxnSpPr>
        <p:spPr>
          <a:xfrm flipH="1" flipV="1">
            <a:off x="4733016" y="4052060"/>
            <a:ext cx="298948" cy="5639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24" idx="1"/>
            <a:endCxn id="10" idx="3"/>
          </p:cNvCxnSpPr>
          <p:nvPr/>
        </p:nvCxnSpPr>
        <p:spPr>
          <a:xfrm flipH="1">
            <a:off x="4733015" y="5182499"/>
            <a:ext cx="306549" cy="3689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  <a:stCxn id="25" idx="1"/>
            <a:endCxn id="10" idx="3"/>
          </p:cNvCxnSpPr>
          <p:nvPr/>
        </p:nvCxnSpPr>
        <p:spPr>
          <a:xfrm flipH="1" flipV="1">
            <a:off x="4733015" y="5551479"/>
            <a:ext cx="306549" cy="1474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3" y="594831"/>
            <a:ext cx="4646453" cy="682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Maintain support to Operations through existing MHL governance, strengthened MHA/MCA KPI reporting and improved frontline connection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202663" y="139414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cs typeface="Calibri"/>
              </a:rPr>
              <a:t>Give the MCA function some stability in terms of resources and mission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3" y="2008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 Appoint new Associate Hospital Managers and improve timeliness of AHM Reviews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214953" y="2598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Strengthen MHL training strategy including local inductions</a:t>
            </a:r>
            <a:endParaRPr lang="en-GB" sz="14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190372" y="3151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Further develop digital MHL solutions to support Operations and overall governance</a:t>
            </a:r>
            <a:endParaRPr lang="en-GB" sz="14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372" y="3741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Support MHLD frontline to deliver effective service (via training, clearer JDs/SOPs, better IT, resource deployment)</a:t>
            </a:r>
            <a:endParaRPr lang="en-GB" sz="14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02662" y="4356114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cs typeface="Calibri"/>
              </a:rPr>
              <a:t>Strengthen MHL communication strategy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02662" y="494604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cs typeface="Calibri"/>
              </a:rPr>
              <a:t>Re-introduce MHA and MCA audit cycles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661" y="548682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cs typeface="Calibri"/>
              </a:rPr>
              <a:t>Sign off MHA Admin SLAs with partner acute trusts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9D4B1D-0720-8072-C713-12835167FCF3}"/>
              </a:ext>
            </a:extLst>
          </p:cNvPr>
          <p:cNvSpPr txBox="1"/>
          <p:nvPr/>
        </p:nvSpPr>
        <p:spPr>
          <a:xfrm>
            <a:off x="118280" y="6115458"/>
            <a:ext cx="774738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Annual plan for 2024-25: Team/service: Mental Health Law Department</a:t>
            </a:r>
            <a:endParaRPr lang="en-US" dirty="0"/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736626"/>
              </p:ext>
            </p:extLst>
          </p:nvPr>
        </p:nvGraphicFramePr>
        <p:xfrm>
          <a:off x="148050" y="924231"/>
          <a:ext cx="11840750" cy="580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1353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400685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211229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548221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4309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0536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Priority/</a:t>
                      </a:r>
                      <a:endParaRPr lang="en-US" sz="1400" dirty="0"/>
                    </a:p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Maintain support to Operations through existing MHL governance, strengthened MHA/MCA KPI reporting and improved frontline connection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MHLD represented at each of the 10 DMTs every quarter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New MHA/MCA</a:t>
                      </a:r>
                      <a:r>
                        <a:rPr lang="en-US" sz="1200" baseline="0" dirty="0">
                          <a:latin typeface="+mn-lt"/>
                        </a:rPr>
                        <a:t> KPIs introduced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Evidence</a:t>
                      </a:r>
                      <a:r>
                        <a:rPr lang="en-US" sz="1200" baseline="0" dirty="0">
                          <a:latin typeface="+mn-lt"/>
                        </a:rPr>
                        <a:t> of clear lines of communication established between frontline clinicians and frontline MHA offices</a:t>
                      </a:r>
                      <a:endParaRPr lang="en-US" sz="1200" dirty="0">
                        <a:latin typeface="+mn-lt"/>
                      </a:endParaRPr>
                    </a:p>
                    <a:p>
                      <a:pPr lvl="0">
                        <a:buNone/>
                      </a:pP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Better governance =</a:t>
                      </a:r>
                      <a:r>
                        <a:rPr lang="en-US" sz="1200" baseline="0" dirty="0">
                          <a:latin typeface="+mn-lt"/>
                        </a:rPr>
                        <a:t> decreased risk of legal challenge &amp; legal costs = better FV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Operations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AD of MHL/MHL Managers</a:t>
                      </a:r>
                    </a:p>
                    <a:p>
                      <a:pPr lvl="0">
                        <a:buNone/>
                      </a:pP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tx1"/>
                          </a:solidFill>
                          <a:cs typeface="Calibri"/>
                        </a:rPr>
                        <a:t>Give the MCA function some stability in terms of resources and mission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 err="1">
                          <a:latin typeface="+mn-lt"/>
                        </a:rPr>
                        <a:t>Stabilise</a:t>
                      </a:r>
                      <a:r>
                        <a:rPr lang="en-US" sz="1200" dirty="0">
                          <a:latin typeface="+mn-lt"/>
                        </a:rPr>
                        <a:t> MCA team staffing</a:t>
                      </a:r>
                      <a:r>
                        <a:rPr lang="en-US" sz="1200" baseline="0" dirty="0">
                          <a:latin typeface="+mn-lt"/>
                        </a:rPr>
                        <a:t> establishment</a:t>
                      </a:r>
                      <a:endParaRPr lang="en-US" sz="1200" dirty="0"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Mission</a:t>
                      </a:r>
                      <a:r>
                        <a:rPr lang="en-US" sz="1200" baseline="0" dirty="0">
                          <a:latin typeface="+mn-lt"/>
                        </a:rPr>
                        <a:t> discussed and agreed with corporate ELFT partners (Legal Affairs and Safeguarding), partner acute trusts, LAs and ICBs</a:t>
                      </a:r>
                      <a:endParaRPr lang="en-US" sz="1200" dirty="0"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Decreased risk of legal challenge = better FV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HR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Legal Affairs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Safeguarding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Partner acute trusts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Partner</a:t>
                      </a:r>
                      <a:r>
                        <a:rPr lang="en-US" sz="1200" baseline="0" dirty="0">
                          <a:latin typeface="+mn-lt"/>
                        </a:rPr>
                        <a:t> local authorities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ICBs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Deputy AD of MHL/MCA Manager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Appoint new Associate Hospital Managers and improve timeliness of AHM Reviews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AHM</a:t>
                      </a:r>
                      <a:r>
                        <a:rPr lang="en-US" sz="1200" baseline="0" dirty="0">
                          <a:latin typeface="+mn-lt"/>
                        </a:rPr>
                        <a:t> </a:t>
                      </a:r>
                      <a:r>
                        <a:rPr lang="en-US" sz="1200" baseline="0" dirty="0" err="1">
                          <a:latin typeface="+mn-lt"/>
                        </a:rPr>
                        <a:t>ToA</a:t>
                      </a:r>
                      <a:r>
                        <a:rPr lang="en-US" sz="1200" baseline="0" dirty="0">
                          <a:latin typeface="+mn-lt"/>
                        </a:rPr>
                        <a:t> located and revised with HR’s support</a:t>
                      </a:r>
                      <a:endParaRPr lang="en-US" sz="1200" dirty="0"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New AHMs appointed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80% of AHM reviews held within 10 weeks of trigger</a:t>
                      </a:r>
                    </a:p>
                    <a:p>
                      <a:pPr lvl="0" algn="l">
                        <a:buNone/>
                      </a:pP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As above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HR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AD of MHL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Strengthen MHL training strategy including local inductions</a:t>
                      </a:r>
                      <a:endParaRPr lang="en-GB" sz="120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MHL training strategy revised</a:t>
                      </a:r>
                      <a:r>
                        <a:rPr lang="en-US" sz="1200" baseline="0" dirty="0">
                          <a:latin typeface="+mn-lt"/>
                        </a:rPr>
                        <a:t> so as to include both corporate training provision and local training provision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Receipt and acceptance of statutory documents training strategy agreed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Strategy put in place to meet bespoke MCA training needs of specialist services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Local training = improved</a:t>
                      </a:r>
                      <a:r>
                        <a:rPr lang="en-US" sz="1200" baseline="0" dirty="0">
                          <a:latin typeface="+mn-lt"/>
                        </a:rPr>
                        <a:t> sustainability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+ FV</a:t>
                      </a:r>
                      <a:endParaRPr lang="en-US" sz="1200" baseline="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Medical Education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Practice</a:t>
                      </a:r>
                      <a:r>
                        <a:rPr lang="en-US" sz="1200" baseline="0" dirty="0">
                          <a:latin typeface="+mn-lt"/>
                        </a:rPr>
                        <a:t> Development Nursing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L&amp;OD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AD of MHL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Deputy</a:t>
                      </a:r>
                      <a:r>
                        <a:rPr lang="en-US" sz="1200" baseline="0" dirty="0">
                          <a:latin typeface="+mn-lt"/>
                        </a:rPr>
                        <a:t> AD of MHL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MHL Managers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BC806CC-222E-853B-1FBE-93C6B9C6F50D}"/>
              </a:ext>
            </a:extLst>
          </p:cNvPr>
          <p:cNvSpPr txBox="1"/>
          <p:nvPr/>
        </p:nvSpPr>
        <p:spPr>
          <a:xfrm>
            <a:off x="269369" y="283929"/>
            <a:ext cx="829221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Arial"/>
                <a:ea typeface="Calibri"/>
                <a:cs typeface="Arial"/>
              </a:rPr>
              <a:t>*quarterly milestones currently being agreed</a:t>
            </a:r>
            <a:endParaRPr lang="en-US" sz="12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778970"/>
              </p:ext>
            </p:extLst>
          </p:nvPr>
        </p:nvGraphicFramePr>
        <p:xfrm>
          <a:off x="148050" y="924231"/>
          <a:ext cx="11840750" cy="5259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1353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400685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211229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548221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4309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0536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Priority/</a:t>
                      </a:r>
                      <a:endParaRPr lang="en-US" sz="1400" dirty="0"/>
                    </a:p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Further develop digital MHL solutions to support Operations and overall governance</a:t>
                      </a:r>
                      <a:endParaRPr lang="en-GB" sz="120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Thalamos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version 2 successfully rolled out as part of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eMHA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project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MHLD frontline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confident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reporting incidents on </a:t>
                      </a:r>
                      <a:r>
                        <a:rPr lang="en-GB" sz="12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InPhase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MHLD Seniors confident with signing off and monitoring incidents on </a:t>
                      </a:r>
                      <a:r>
                        <a:rPr lang="en-GB" sz="12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InPhase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Operations confident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using Power BI to monitor their MHA compliance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Electronic MHL risk register in place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Digital</a:t>
                      </a:r>
                      <a:r>
                        <a:rPr lang="en-US" sz="1200" baseline="0" dirty="0">
                          <a:latin typeface="+mn-lt"/>
                        </a:rPr>
                        <a:t> solutions</a:t>
                      </a:r>
                      <a:r>
                        <a:rPr lang="en-US" sz="1200" dirty="0">
                          <a:latin typeface="+mn-lt"/>
                        </a:rPr>
                        <a:t> = improved</a:t>
                      </a:r>
                      <a:r>
                        <a:rPr lang="en-US" sz="1200" baseline="0" dirty="0">
                          <a:latin typeface="+mn-lt"/>
                        </a:rPr>
                        <a:t> sustainability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Digital </a:t>
                      </a:r>
                      <a:r>
                        <a:rPr lang="en-US" sz="1200" dirty="0" err="1">
                          <a:latin typeface="+mn-lt"/>
                        </a:rPr>
                        <a:t>Programme</a:t>
                      </a:r>
                      <a:r>
                        <a:rPr lang="en-US" sz="1200" dirty="0">
                          <a:latin typeface="+mn-lt"/>
                        </a:rPr>
                        <a:t> Management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Governance &amp; Risk department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Informatics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AD of MHL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Support MHLD frontline to deliver effective service (via training, clearer JDs/SOPs, better IT, resource deployment)</a:t>
                      </a:r>
                      <a:endParaRPr lang="en-GB" sz="120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Development</a:t>
                      </a:r>
                      <a:r>
                        <a:rPr lang="en-US" sz="1200" baseline="0" dirty="0">
                          <a:latin typeface="+mn-lt"/>
                        </a:rPr>
                        <a:t> pathways put in place to plug gaps in management skills, leadership skills and MHA/MCA knowledge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JDs revised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Further </a:t>
                      </a:r>
                      <a:r>
                        <a:rPr lang="en-US" sz="1200" baseline="0" dirty="0" err="1">
                          <a:latin typeface="+mn-lt"/>
                        </a:rPr>
                        <a:t>SoPs</a:t>
                      </a:r>
                      <a:r>
                        <a:rPr lang="en-US" sz="1200" baseline="0" dirty="0">
                          <a:latin typeface="+mn-lt"/>
                        </a:rPr>
                        <a:t> put in place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Resources deployed effectively and fairly between localities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Decreased risk of legal challenge = better FV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L&amp;OD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HR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Senior Supervisors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tx1"/>
                          </a:solidFill>
                          <a:cs typeface="Calibri"/>
                        </a:rPr>
                        <a:t>Strengthen MHL communication strategy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Intranet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 facing website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Newsletter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Roadshows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As above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Communications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AD of MHL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Deputy AD of</a:t>
                      </a:r>
                      <a:r>
                        <a:rPr lang="en-US" sz="1200" baseline="0" dirty="0">
                          <a:latin typeface="+mn-lt"/>
                        </a:rPr>
                        <a:t> MHL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MHL Managers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tx1"/>
                          </a:solidFill>
                          <a:cs typeface="Calibri"/>
                        </a:rPr>
                        <a:t>Re-introduce MHA and MCA audit cycles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Audit cycle agreed by MHLMG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Audits carried out as per agreed cycle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As above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Informatics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AD of MHL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Deputy AD of</a:t>
                      </a:r>
                      <a:r>
                        <a:rPr lang="en-US" sz="1200" baseline="0" dirty="0">
                          <a:latin typeface="+mn-lt"/>
                        </a:rPr>
                        <a:t> MHL</a:t>
                      </a:r>
                    </a:p>
                    <a:p>
                      <a:pPr lvl="0" algn="l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MHL Managers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931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461307"/>
              </p:ext>
            </p:extLst>
          </p:nvPr>
        </p:nvGraphicFramePr>
        <p:xfrm>
          <a:off x="148050" y="924231"/>
          <a:ext cx="11840750" cy="1876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1353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400685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211229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548221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4309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0536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Priority/</a:t>
                      </a:r>
                      <a:endParaRPr lang="en-US" sz="1400" dirty="0"/>
                    </a:p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dirty="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tx1"/>
                          </a:solidFill>
                          <a:cs typeface="Calibri"/>
                        </a:rPr>
                        <a:t>Sign off MHA Admin SLAs with partner acute trusts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All 3 SLAs signed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Invoices</a:t>
                      </a:r>
                      <a:r>
                        <a:rPr lang="en-US" sz="1200" baseline="0" dirty="0">
                          <a:latin typeface="+mn-lt"/>
                        </a:rPr>
                        <a:t> issued accordingly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Income generation = better</a:t>
                      </a:r>
                      <a:r>
                        <a:rPr lang="en-US" sz="1200" baseline="0" dirty="0">
                          <a:latin typeface="+mn-lt"/>
                        </a:rPr>
                        <a:t> FV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Contracts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Finance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AD</a:t>
                      </a:r>
                      <a:r>
                        <a:rPr lang="en-US" sz="1200" baseline="0" dirty="0">
                          <a:latin typeface="+mn-lt"/>
                        </a:rPr>
                        <a:t> of MHL</a:t>
                      </a:r>
                    </a:p>
                    <a:p>
                      <a:pPr lvl="0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Deputy AD of MHL</a:t>
                      </a:r>
                    </a:p>
                    <a:p>
                      <a:pPr lvl="0">
                        <a:buNone/>
                      </a:pPr>
                      <a:r>
                        <a:rPr lang="en-US" sz="1200" baseline="0" dirty="0">
                          <a:latin typeface="+mn-lt"/>
                        </a:rPr>
                        <a:t>MHL Manager for MHA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057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640CB3-D588-425A-AEA5-9272871C0FE6}">
  <ds:schemaRefs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4d648a74-5c83-46a7-8e4c-7f989ae960a5"/>
    <ds:schemaRef ds:uri="http://purl.org/dc/dcmitype/"/>
    <ds:schemaRef ds:uri="http://purl.org/dc/terms/"/>
    <ds:schemaRef ds:uri="http://schemas.microsoft.com/office/infopath/2007/PartnerControls"/>
    <ds:schemaRef ds:uri="6194e418-5875-4308-b033-74eb9c18136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D15FCE-1AF9-4537-84CA-F88F408211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992</TotalTime>
  <Words>749</Words>
  <Application>Microsoft Office PowerPoint</Application>
  <PresentationFormat>Widescreen</PresentationFormat>
  <Paragraphs>131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Merlande Dominique</dc:creator>
  <cp:lastModifiedBy>BAKSH DE LA IGLESIA, Amber (EAST LONDON NHS FOUNDATION TRUST)</cp:lastModifiedBy>
  <cp:revision>42</cp:revision>
  <dcterms:created xsi:type="dcterms:W3CDTF">2023-12-01T11:05:55Z</dcterms:created>
  <dcterms:modified xsi:type="dcterms:W3CDTF">2024-03-28T12:10:24Z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