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254" y="1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77BB6-B516-4577-B937-9803B67F7A69}" type="datetimeFigureOut">
              <a:rPr lang="en-GB" smtClean="0"/>
              <a:t>28/03/2024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D78F1-7957-4D54-A754-F1E91283783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3615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77BB6-B516-4577-B937-9803B67F7A69}" type="datetimeFigureOut">
              <a:rPr lang="en-GB" smtClean="0"/>
              <a:t>28/03/2024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D78F1-7957-4D54-A754-F1E91283783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5013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77BB6-B516-4577-B937-9803B67F7A69}" type="datetimeFigureOut">
              <a:rPr lang="en-GB" smtClean="0"/>
              <a:t>28/03/2024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D78F1-7957-4D54-A754-F1E91283783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79544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77BB6-B516-4577-B937-9803B67F7A69}" type="datetimeFigureOut">
              <a:rPr lang="en-GB" smtClean="0"/>
              <a:t>28/03/2024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D78F1-7957-4D54-A754-F1E91283783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88551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77BB6-B516-4577-B937-9803B67F7A69}" type="datetimeFigureOut">
              <a:rPr lang="en-GB" smtClean="0"/>
              <a:t>28/03/2024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D78F1-7957-4D54-A754-F1E91283783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29970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77BB6-B516-4577-B937-9803B67F7A69}" type="datetimeFigureOut">
              <a:rPr lang="en-GB" smtClean="0"/>
              <a:t>28/03/2024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D78F1-7957-4D54-A754-F1E91283783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43806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77BB6-B516-4577-B937-9803B67F7A69}" type="datetimeFigureOut">
              <a:rPr lang="en-GB" smtClean="0"/>
              <a:t>28/03/2024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D78F1-7957-4D54-A754-F1E91283783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63049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77BB6-B516-4577-B937-9803B67F7A69}" type="datetimeFigureOut">
              <a:rPr lang="en-GB" smtClean="0"/>
              <a:t>28/03/2024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D78F1-7957-4D54-A754-F1E91283783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901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77BB6-B516-4577-B937-9803B67F7A69}" type="datetimeFigureOut">
              <a:rPr lang="en-GB" smtClean="0"/>
              <a:t>28/03/2024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D78F1-7957-4D54-A754-F1E91283783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27569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77BB6-B516-4577-B937-9803B67F7A69}" type="datetimeFigureOut">
              <a:rPr lang="en-GB" smtClean="0"/>
              <a:t>28/03/2024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D78F1-7957-4D54-A754-F1E91283783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83180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77BB6-B516-4577-B937-9803B67F7A69}" type="datetimeFigureOut">
              <a:rPr lang="en-GB" smtClean="0"/>
              <a:t>28/03/2024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D78F1-7957-4D54-A754-F1E91283783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41920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177BB6-B516-4577-B937-9803B67F7A69}" type="datetimeFigureOut">
              <a:rPr lang="en-GB" smtClean="0"/>
              <a:t>28/03/2024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9D78F1-7957-4D54-A754-F1E91283783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70978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4A77F04-71FA-5127-761E-16EA4DE66FD1}"/>
              </a:ext>
            </a:extLst>
          </p:cNvPr>
          <p:cNvSpPr/>
          <p:nvPr/>
        </p:nvSpPr>
        <p:spPr>
          <a:xfrm>
            <a:off x="209471" y="2628712"/>
            <a:ext cx="1569957" cy="10793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b="1" dirty="0" smtClean="0">
                <a:solidFill>
                  <a:srgbClr val="000000"/>
                </a:solidFill>
                <a:latin typeface="Arial"/>
                <a:cs typeface="Calibri"/>
              </a:rPr>
              <a:t>People &amp; Culture</a:t>
            </a:r>
            <a:endParaRPr lang="en-US" sz="1200" b="1" dirty="0">
              <a:solidFill>
                <a:srgbClr val="000000"/>
              </a:solidFill>
              <a:latin typeface="Arial"/>
              <a:cs typeface="Calibri"/>
            </a:endParaRPr>
          </a:p>
          <a:p>
            <a:pPr algn="ctr"/>
            <a:r>
              <a:rPr lang="en-US" sz="1200" dirty="0" smtClean="0">
                <a:solidFill>
                  <a:srgbClr val="000000"/>
                </a:solidFill>
                <a:latin typeface="Arial"/>
                <a:cs typeface="Calibri"/>
              </a:rPr>
              <a:t>2024/25 </a:t>
            </a:r>
            <a:r>
              <a:rPr lang="en-US" sz="1200" dirty="0">
                <a:solidFill>
                  <a:srgbClr val="000000"/>
                </a:solidFill>
                <a:latin typeface="Arial"/>
                <a:cs typeface="Calibri"/>
              </a:rPr>
              <a:t>Annual Plan Priorities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8040B2C-E5F6-B4AE-82B5-C01A84D5E308}"/>
              </a:ext>
            </a:extLst>
          </p:cNvPr>
          <p:cNvSpPr/>
          <p:nvPr/>
        </p:nvSpPr>
        <p:spPr>
          <a:xfrm>
            <a:off x="2481004" y="878126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  <a:latin typeface="Arial"/>
                <a:cs typeface="Calibri"/>
              </a:rPr>
              <a:t>Improved Population Health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6C491FD-E604-9344-DEF7-DE718783197F}"/>
              </a:ext>
            </a:extLst>
          </p:cNvPr>
          <p:cNvSpPr/>
          <p:nvPr/>
        </p:nvSpPr>
        <p:spPr>
          <a:xfrm>
            <a:off x="2481002" y="2389833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100" dirty="0">
                <a:solidFill>
                  <a:srgbClr val="000000"/>
                </a:solidFill>
                <a:latin typeface="Arial"/>
                <a:cs typeface="Calibri"/>
              </a:rPr>
              <a:t>Improved Experience of Care</a:t>
            </a:r>
            <a:endParaRPr lang="en-US" sz="11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14CF52A-E226-1663-AADA-0B700E67665E}"/>
              </a:ext>
            </a:extLst>
          </p:cNvPr>
          <p:cNvSpPr/>
          <p:nvPr/>
        </p:nvSpPr>
        <p:spPr>
          <a:xfrm>
            <a:off x="2481000" y="3889251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100" dirty="0">
                <a:solidFill>
                  <a:srgbClr val="000000"/>
                </a:solidFill>
                <a:latin typeface="Arial"/>
                <a:cs typeface="Calibri"/>
              </a:rPr>
              <a:t>Improved Staff Experience</a:t>
            </a:r>
            <a:endParaRPr lang="en-US" sz="11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EED66E1-0754-BBEB-109D-B072037E1EBF}"/>
              </a:ext>
            </a:extLst>
          </p:cNvPr>
          <p:cNvSpPr/>
          <p:nvPr/>
        </p:nvSpPr>
        <p:spPr>
          <a:xfrm>
            <a:off x="2480999" y="5388670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100" dirty="0">
                <a:solidFill>
                  <a:srgbClr val="000000"/>
                </a:solidFill>
                <a:latin typeface="Arial"/>
                <a:cs typeface="Calibri"/>
              </a:rPr>
              <a:t>Improved Value</a:t>
            </a:r>
            <a:endParaRPr lang="en-US" sz="11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5C0FF7E-B889-E61A-7BF9-953CF60A28D2}"/>
              </a:ext>
            </a:extLst>
          </p:cNvPr>
          <p:cNvSpPr txBox="1"/>
          <p:nvPr/>
        </p:nvSpPr>
        <p:spPr>
          <a:xfrm>
            <a:off x="2204150" y="48394"/>
            <a:ext cx="2197307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latin typeface="Arial"/>
                <a:cs typeface="Calibri"/>
              </a:rPr>
              <a:t>Trust Strategic Objective</a:t>
            </a:r>
            <a:endParaRPr lang="en-US" sz="1400" b="1" dirty="0">
              <a:latin typeface="Arial"/>
              <a:cs typeface="Arial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09724C8-F1B9-0826-F561-849F5BCB972D}"/>
              </a:ext>
            </a:extLst>
          </p:cNvPr>
          <p:cNvSpPr txBox="1"/>
          <p:nvPr/>
        </p:nvSpPr>
        <p:spPr>
          <a:xfrm>
            <a:off x="3985965" y="-68035"/>
            <a:ext cx="2448839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latin typeface="Arial"/>
                <a:cs typeface="Calibri"/>
              </a:rPr>
              <a:t>Priority areas for the service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A40D362-0113-2269-14B5-7ED173A0A75E}"/>
              </a:ext>
            </a:extLst>
          </p:cNvPr>
          <p:cNvSpPr/>
          <p:nvPr/>
        </p:nvSpPr>
        <p:spPr>
          <a:xfrm>
            <a:off x="4679614" y="403119"/>
            <a:ext cx="1046678" cy="114381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 dirty="0" smtClean="0">
                <a:solidFill>
                  <a:schemeClr val="tx1"/>
                </a:solidFill>
                <a:latin typeface="Arial"/>
                <a:cs typeface="Calibri"/>
              </a:rPr>
              <a:t>Workforce planning</a:t>
            </a:r>
            <a:endParaRPr lang="en-US" sz="900" dirty="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5B2D4150-7F6B-7F0E-780D-2AFC73EC4ABE}"/>
              </a:ext>
            </a:extLst>
          </p:cNvPr>
          <p:cNvSpPr/>
          <p:nvPr/>
        </p:nvSpPr>
        <p:spPr>
          <a:xfrm>
            <a:off x="5935280" y="391241"/>
            <a:ext cx="5906324" cy="113820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,Sans-Serif"/>
              <a:buChar char="•"/>
              <a:defRPr/>
            </a:pPr>
            <a:r>
              <a:rPr lang="en-US" altLang="it-IT" sz="9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Deep </a:t>
            </a:r>
            <a:r>
              <a:rPr lang="en-US" altLang="it-IT" sz="9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dive and analysis of over establishments, increased establishment since 2019 and use of bank and agency to inform workforce planning actions</a:t>
            </a:r>
          </a:p>
          <a:p>
            <a:pPr marL="171450" lvl="0" indent="-171450">
              <a:spcBef>
                <a:spcPts val="0"/>
              </a:spcBef>
              <a:spcAft>
                <a:spcPts val="0"/>
              </a:spcAft>
              <a:buClrTx/>
              <a:buSzTx/>
              <a:buFont typeface="Arial,Sans-Serif"/>
              <a:buChar char="•"/>
              <a:tabLst/>
              <a:defRPr/>
            </a:pPr>
            <a:r>
              <a:rPr lang="en-US" sz="9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Health </a:t>
            </a:r>
            <a:r>
              <a:rPr lang="en-US" sz="9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roster levels of attainment to improve to fully </a:t>
            </a:r>
            <a:r>
              <a:rPr lang="en-GB" sz="9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utilise</a:t>
            </a:r>
            <a:r>
              <a:rPr lang="en-US" sz="9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available workforce</a:t>
            </a:r>
          </a:p>
          <a:p>
            <a:pPr marL="171450" indent="-171450">
              <a:buFont typeface="Arial,Sans-Serif"/>
              <a:buChar char="•"/>
            </a:pPr>
            <a:r>
              <a:rPr lang="en-US" sz="9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Ensure safe rosters by improving compliance data from Learning Academy</a:t>
            </a:r>
          </a:p>
          <a:p>
            <a:pPr marL="171450" indent="-171450">
              <a:buFont typeface="Arial,Sans-Serif"/>
              <a:buChar char="•"/>
            </a:pPr>
            <a:r>
              <a:rPr lang="en-US" sz="9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Ensure rosters are published 6 weeks in advance and </a:t>
            </a:r>
            <a:r>
              <a:rPr lang="en-GB" sz="9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finalise</a:t>
            </a:r>
            <a:r>
              <a:rPr lang="en-US" sz="9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the annual roster review plan in collaboration with finance</a:t>
            </a:r>
          </a:p>
          <a:p>
            <a:pPr marL="171450" indent="-171450">
              <a:buFont typeface="Arial,Sans-Serif"/>
              <a:buChar char="•"/>
            </a:pPr>
            <a:r>
              <a:rPr lang="en-US" sz="9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Start planning the rollout for junior doctors and start conversations around </a:t>
            </a:r>
            <a:r>
              <a:rPr lang="en-GB" sz="9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SafeCare</a:t>
            </a:r>
            <a:r>
              <a:rPr lang="en-US" sz="9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-Live</a:t>
            </a:r>
          </a:p>
          <a:p>
            <a:pPr marL="171450" indent="-171450">
              <a:buFont typeface="Arial,Sans-Serif"/>
              <a:buChar char="•"/>
            </a:pPr>
            <a:r>
              <a:rPr lang="en-US" sz="9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Gearing up for an increase of apprenticeships in line with NHS People Plan target </a:t>
            </a:r>
            <a:endParaRPr lang="en-US" sz="800" dirty="0" smtClean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4128A996-CC85-9846-E43E-AAD1936D53DD}"/>
              </a:ext>
            </a:extLst>
          </p:cNvPr>
          <p:cNvSpPr txBox="1"/>
          <p:nvPr/>
        </p:nvSpPr>
        <p:spPr>
          <a:xfrm>
            <a:off x="6261082" y="46300"/>
            <a:ext cx="5510458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latin typeface="Arial"/>
                <a:cs typeface="Calibri"/>
              </a:rPr>
              <a:t>Defined workstreams / projects / </a:t>
            </a:r>
            <a:r>
              <a:rPr lang="en-US" sz="1400" b="1" dirty="0" err="1">
                <a:latin typeface="Arial"/>
                <a:cs typeface="Calibri"/>
              </a:rPr>
              <a:t>programmes</a:t>
            </a:r>
            <a:r>
              <a:rPr lang="en-US" sz="1400" b="1" dirty="0">
                <a:latin typeface="Arial"/>
                <a:cs typeface="Calibri"/>
              </a:rPr>
              <a:t> for </a:t>
            </a:r>
            <a:r>
              <a:rPr lang="en-US" sz="1400" b="1" dirty="0" smtClean="0">
                <a:latin typeface="Arial"/>
                <a:cs typeface="Calibri"/>
              </a:rPr>
              <a:t>24-25</a:t>
            </a:r>
            <a:endParaRPr lang="en-US" sz="1400" dirty="0">
              <a:latin typeface="Arial"/>
              <a:cs typeface="Calibri" panose="020F0502020204030204"/>
            </a:endParaRPr>
          </a:p>
        </p:txBody>
      </p:sp>
      <p:pic>
        <p:nvPicPr>
          <p:cNvPr id="51" name="Picture 50" descr="Text&#10;&#10;Description automatically generated">
            <a:extLst>
              <a:ext uri="{FF2B5EF4-FFF2-40B4-BE49-F238E27FC236}">
                <a16:creationId xmlns:a16="http://schemas.microsoft.com/office/drawing/2014/main" id="{0492C38F-2DF5-9535-3365-2D915BE1542E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381" t="14839" r="7253" b="30968"/>
          <a:stretch>
            <a:fillRect/>
          </a:stretch>
        </p:blipFill>
        <p:spPr bwMode="auto">
          <a:xfrm>
            <a:off x="164829" y="151783"/>
            <a:ext cx="1230393" cy="652429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" name="Straight Arrow Connector 5"/>
          <p:cNvCxnSpPr>
            <a:stCxn id="5" idx="1"/>
          </p:cNvCxnSpPr>
          <p:nvPr/>
        </p:nvCxnSpPr>
        <p:spPr>
          <a:xfrm flipH="1">
            <a:off x="1781797" y="1114848"/>
            <a:ext cx="699207" cy="182008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7" idx="1"/>
          </p:cNvCxnSpPr>
          <p:nvPr/>
        </p:nvCxnSpPr>
        <p:spPr>
          <a:xfrm flipH="1">
            <a:off x="1781797" y="2626555"/>
            <a:ext cx="699205" cy="42052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9" idx="1"/>
          </p:cNvCxnSpPr>
          <p:nvPr/>
        </p:nvCxnSpPr>
        <p:spPr>
          <a:xfrm flipH="1" flipV="1">
            <a:off x="1781797" y="3114873"/>
            <a:ext cx="699203" cy="10111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10" idx="1"/>
          </p:cNvCxnSpPr>
          <p:nvPr/>
        </p:nvCxnSpPr>
        <p:spPr>
          <a:xfrm flipH="1" flipV="1">
            <a:off x="1781798" y="3187598"/>
            <a:ext cx="699201" cy="243779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18" idx="1"/>
            <a:endCxn id="7" idx="3"/>
          </p:cNvCxnSpPr>
          <p:nvPr/>
        </p:nvCxnSpPr>
        <p:spPr>
          <a:xfrm flipH="1">
            <a:off x="4325262" y="975026"/>
            <a:ext cx="354352" cy="165152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41">
            <a:extLst>
              <a:ext uri="{FF2B5EF4-FFF2-40B4-BE49-F238E27FC236}">
                <a16:creationId xmlns:a16="http://schemas.microsoft.com/office/drawing/2014/main" id="{CA40D362-0113-2269-14B5-7ED173A0A75E}"/>
              </a:ext>
            </a:extLst>
          </p:cNvPr>
          <p:cNvSpPr/>
          <p:nvPr/>
        </p:nvSpPr>
        <p:spPr>
          <a:xfrm>
            <a:off x="4679613" y="1577754"/>
            <a:ext cx="1046678" cy="111492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 dirty="0" smtClean="0">
                <a:solidFill>
                  <a:schemeClr val="tx1"/>
                </a:solidFill>
                <a:latin typeface="Arial"/>
                <a:cs typeface="Calibri"/>
              </a:rPr>
              <a:t>Engagement and Wellbeing</a:t>
            </a:r>
            <a:endParaRPr lang="en-US" sz="900" dirty="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5B2D4150-7F6B-7F0E-780D-2AFC73EC4ABE}"/>
              </a:ext>
            </a:extLst>
          </p:cNvPr>
          <p:cNvSpPr/>
          <p:nvPr/>
        </p:nvSpPr>
        <p:spPr>
          <a:xfrm>
            <a:off x="5935279" y="1566613"/>
            <a:ext cx="5906325" cy="111497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,Sans-Serif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People promise exemplar program to commence and focus on </a:t>
            </a:r>
            <a:r>
              <a:rPr lang="en-US" sz="9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Trustwide</a:t>
            </a:r>
            <a:r>
              <a:rPr lang="en-US" sz="9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retention</a:t>
            </a:r>
          </a:p>
          <a:p>
            <a:pPr marL="171450" indent="-171450">
              <a:buFont typeface="Arial,Sans-Serif"/>
              <a:buChar char="•"/>
            </a:pPr>
            <a:r>
              <a:rPr lang="en-GB" sz="9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Embed the sexual safety charter that the Trust has now signed up to</a:t>
            </a:r>
          </a:p>
          <a:p>
            <a:pPr marL="171450" indent="-171450">
              <a:buFont typeface="Arial,Sans-Serif"/>
              <a:buChar char="•"/>
            </a:pPr>
            <a:r>
              <a:rPr lang="en-GB" sz="9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 a staff support after incident framework to </a:t>
            </a:r>
            <a:r>
              <a:rPr lang="en-GB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provide </a:t>
            </a:r>
            <a:r>
              <a:rPr lang="en-GB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compassionate and needs-based </a:t>
            </a:r>
            <a:r>
              <a:rPr lang="en-GB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responses</a:t>
            </a:r>
            <a:endParaRPr lang="en-GB" sz="9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,Sans-Serif"/>
              <a:buChar char="•"/>
            </a:pPr>
            <a:r>
              <a:rPr lang="en-GB" sz="9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Implementation of </a:t>
            </a:r>
            <a:r>
              <a:rPr lang="en-GB" sz="9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HighFive</a:t>
            </a:r>
            <a:r>
              <a:rPr lang="en-GB" sz="9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(praise platform</a:t>
            </a:r>
            <a:r>
              <a:rPr lang="en-GB" sz="9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171450" indent="-171450">
              <a:buFont typeface="Arial,Sans-Serif"/>
              <a:buChar char="•"/>
            </a:pPr>
            <a:r>
              <a:rPr lang="en-GB" sz="9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Workplace Adjustments </a:t>
            </a:r>
            <a:r>
              <a:rPr lang="en-GB" sz="9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</a:t>
            </a:r>
          </a:p>
          <a:p>
            <a:pPr marL="171450" indent="-171450">
              <a:buFont typeface="Arial,Sans-Serif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Embed Leadership </a:t>
            </a:r>
            <a:r>
              <a:rPr lang="en-US" sz="9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Behaviours</a:t>
            </a:r>
            <a:r>
              <a:rPr lang="en-US" sz="9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into leadership learning provision and review content and </a:t>
            </a:r>
            <a:r>
              <a:rPr lang="en-US" sz="9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programme</a:t>
            </a:r>
            <a:r>
              <a:rPr lang="en-US" sz="9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offering</a:t>
            </a:r>
            <a:endParaRPr lang="en-US" sz="9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lvl="0" indent="-171450">
              <a:spcBef>
                <a:spcPts val="0"/>
              </a:spcBef>
              <a:spcAft>
                <a:spcPts val="0"/>
              </a:spcAft>
              <a:buClrTx/>
              <a:buSzTx/>
              <a:buFont typeface="Arial,Sans-Serif"/>
              <a:buChar char="•"/>
              <a:tabLst/>
              <a:defRPr/>
            </a:pPr>
            <a:r>
              <a:rPr lang="en-US" sz="9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Embed a new approach to managerial supervision which has at its core a focus on wellbeing and personal </a:t>
            </a:r>
            <a:r>
              <a:rPr lang="en-US" sz="9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development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CA40D362-0113-2269-14B5-7ED173A0A75E}"/>
              </a:ext>
            </a:extLst>
          </p:cNvPr>
          <p:cNvSpPr/>
          <p:nvPr/>
        </p:nvSpPr>
        <p:spPr>
          <a:xfrm>
            <a:off x="4686647" y="2722287"/>
            <a:ext cx="1034350" cy="88767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 dirty="0" err="1" smtClean="0">
                <a:solidFill>
                  <a:schemeClr val="tx1"/>
                </a:solidFill>
                <a:latin typeface="Arial"/>
                <a:cs typeface="Calibri"/>
              </a:rPr>
              <a:t>Organisational</a:t>
            </a:r>
            <a:r>
              <a:rPr lang="en-US" sz="900" dirty="0" smtClean="0">
                <a:solidFill>
                  <a:schemeClr val="tx1"/>
                </a:solidFill>
                <a:latin typeface="Arial"/>
                <a:cs typeface="Calibri"/>
              </a:rPr>
              <a:t> Development</a:t>
            </a:r>
            <a:endParaRPr lang="en-US" sz="900" dirty="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5B2D4150-7F6B-7F0E-780D-2AFC73EC4ABE}"/>
              </a:ext>
            </a:extLst>
          </p:cNvPr>
          <p:cNvSpPr/>
          <p:nvPr/>
        </p:nvSpPr>
        <p:spPr>
          <a:xfrm>
            <a:off x="5935278" y="2722287"/>
            <a:ext cx="5906325" cy="88767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 trauma informed approach to wellbeing and people policies</a:t>
            </a:r>
          </a:p>
          <a:p>
            <a:pPr marL="171450" indent="-171450"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Design and delivery of </a:t>
            </a:r>
            <a:r>
              <a:rPr lang="en-US" sz="9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organisational</a:t>
            </a:r>
            <a:r>
              <a:rPr lang="en-US" sz="9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development resource toolkit</a:t>
            </a:r>
          </a:p>
          <a:p>
            <a:pPr marL="171450" indent="-171450">
              <a:buFont typeface="Arial,Sans-Serif"/>
              <a:buChar char="•"/>
            </a:pPr>
            <a:r>
              <a:rPr lang="en-US" sz="9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 Trustwide response rate for National Quarterly Pulse Survey (NQPS) and NHS Self-Service</a:t>
            </a:r>
          </a:p>
          <a:p>
            <a:pPr marL="171450" indent="-171450">
              <a:buFont typeface="Arial,Sans-Serif"/>
              <a:buChar char="•"/>
            </a:pPr>
            <a:r>
              <a:rPr lang="en-GB" sz="9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Commercialise</a:t>
            </a:r>
            <a:r>
              <a:rPr lang="en-US" sz="9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launch the Integrated Care Whee</a:t>
            </a:r>
            <a:r>
              <a:rPr lang="en-US" sz="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</a:p>
          <a:p>
            <a:pPr marL="171450" indent="-171450">
              <a:buFont typeface="Arial,Sans-Serif"/>
              <a:buChar char="•"/>
            </a:pPr>
            <a:r>
              <a:rPr lang="en-US" sz="9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People </a:t>
            </a:r>
            <a:r>
              <a:rPr lang="en-US" sz="9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digital </a:t>
            </a:r>
            <a:r>
              <a:rPr lang="en-US" sz="9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transformation participation in pilot in BLMK to develop NHS people application and </a:t>
            </a:r>
            <a:r>
              <a:rPr lang="en-US" sz="9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assess digital readiness of </a:t>
            </a:r>
            <a:r>
              <a:rPr lang="en-US" sz="9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Trusts</a:t>
            </a:r>
            <a:endParaRPr lang="en-US" sz="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CA40D362-0113-2269-14B5-7ED173A0A75E}"/>
              </a:ext>
            </a:extLst>
          </p:cNvPr>
          <p:cNvSpPr/>
          <p:nvPr/>
        </p:nvSpPr>
        <p:spPr>
          <a:xfrm>
            <a:off x="4674319" y="3648421"/>
            <a:ext cx="1046678" cy="88719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 dirty="0" smtClean="0">
                <a:solidFill>
                  <a:schemeClr val="tx1"/>
                </a:solidFill>
                <a:latin typeface="Arial"/>
                <a:cs typeface="Calibri"/>
              </a:rPr>
              <a:t>People Development</a:t>
            </a:r>
            <a:endParaRPr lang="en-US" sz="900" dirty="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5B2D4150-7F6B-7F0E-780D-2AFC73EC4ABE}"/>
              </a:ext>
            </a:extLst>
          </p:cNvPr>
          <p:cNvSpPr/>
          <p:nvPr/>
        </p:nvSpPr>
        <p:spPr>
          <a:xfrm>
            <a:off x="5935277" y="3648421"/>
            <a:ext cx="5906325" cy="89697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,Sans-Serif"/>
              <a:buChar char="•"/>
            </a:pPr>
            <a:r>
              <a:rPr lang="en-US" sz="9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 the Trust to achieve Statutory and Mandatory Compliance target by ensuring accuracy of data, accessibility to the system and suitable volume of training courses</a:t>
            </a:r>
          </a:p>
          <a:p>
            <a:pPr marL="171450" indent="-171450">
              <a:buFont typeface="Arial,Sans-Serif"/>
              <a:buChar char="•"/>
            </a:pPr>
            <a:r>
              <a:rPr lang="en-US" sz="9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 the apprentice learner journey ensuring all staff </a:t>
            </a:r>
            <a:r>
              <a:rPr lang="en-US" sz="9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maximise</a:t>
            </a:r>
            <a:r>
              <a:rPr lang="en-US" sz="9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the experience and complete the </a:t>
            </a:r>
            <a:r>
              <a:rPr lang="en-GB" sz="9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programmes</a:t>
            </a:r>
            <a:r>
              <a:rPr lang="en-US" sz="9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they start</a:t>
            </a:r>
          </a:p>
          <a:p>
            <a:pPr marL="171450" indent="-171450">
              <a:buFont typeface="Arial,Sans-Serif"/>
              <a:buChar char="•"/>
            </a:pPr>
            <a:r>
              <a:rPr lang="en-TT" sz="9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Maximise</a:t>
            </a:r>
            <a:r>
              <a:rPr lang="en-US" sz="9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the ELFT Learning Academy to become the primary home for the Trust’s learning content and development process</a:t>
            </a:r>
            <a:endParaRPr lang="en-US" sz="9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5B2D4150-7F6B-7F0E-780D-2AFC73EC4ABE}"/>
              </a:ext>
            </a:extLst>
          </p:cNvPr>
          <p:cNvSpPr/>
          <p:nvPr/>
        </p:nvSpPr>
        <p:spPr>
          <a:xfrm>
            <a:off x="5935276" y="4591935"/>
            <a:ext cx="5906325" cy="127017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lvl="0" indent="-171450">
              <a:spcBef>
                <a:spcPts val="0"/>
              </a:spcBef>
              <a:spcAft>
                <a:spcPts val="0"/>
              </a:spcAft>
              <a:buClrTx/>
              <a:buSzTx/>
              <a:buFont typeface="Arial,Sans-Serif"/>
              <a:buChar char="•"/>
              <a:tabLst/>
              <a:defRPr/>
            </a:pPr>
            <a:r>
              <a:rPr lang="en-US" sz="9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Nursing workforce stability target for band 5&amp;6 vacancies to be at less than 10% for every department/cost </a:t>
            </a:r>
            <a:r>
              <a:rPr lang="en-US" sz="9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centre</a:t>
            </a:r>
            <a:r>
              <a:rPr lang="en-US" sz="9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using QI methodology</a:t>
            </a:r>
          </a:p>
          <a:p>
            <a:pPr marL="171450" lvl="0" indent="-171450">
              <a:spcBef>
                <a:spcPts val="0"/>
              </a:spcBef>
              <a:spcAft>
                <a:spcPts val="0"/>
              </a:spcAft>
              <a:buClrTx/>
              <a:buSzTx/>
              <a:buFont typeface="Arial,Sans-Serif"/>
              <a:buChar char="•"/>
              <a:tabLst/>
              <a:defRPr/>
            </a:pPr>
            <a:r>
              <a:rPr lang="en-US" sz="9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Delivery of international medical recruitment </a:t>
            </a:r>
            <a:r>
              <a:rPr lang="en-US" sz="9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workstreams</a:t>
            </a:r>
            <a:r>
              <a:rPr lang="en-US" sz="9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for overseas recruitment of doctors using QI methodology</a:t>
            </a:r>
          </a:p>
          <a:p>
            <a:pPr marL="171450" indent="-171450">
              <a:buFont typeface="Arial,Sans-Serif"/>
              <a:buChar char="•"/>
            </a:pPr>
            <a:r>
              <a:rPr lang="en-US" sz="9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Development of a </a:t>
            </a:r>
            <a:r>
              <a:rPr lang="en-GB" sz="9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Centralised</a:t>
            </a:r>
            <a:r>
              <a:rPr lang="en-US" sz="9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Temporary Staffing Function to enable a more strategic approach to temporary staffing usage </a:t>
            </a:r>
          </a:p>
          <a:p>
            <a:pPr marL="171450" indent="-171450">
              <a:buFont typeface="Arial,Sans-Serif"/>
              <a:buChar char="•"/>
            </a:pPr>
            <a:r>
              <a:rPr lang="en-US" sz="9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 international recruitment across nursing, medical and allied health </a:t>
            </a:r>
          </a:p>
          <a:p>
            <a:pPr marL="171450" indent="-171450">
              <a:buFont typeface="Arial,Sans-Serif"/>
              <a:buChar char="•"/>
            </a:pPr>
            <a:r>
              <a:rPr lang="en-US" sz="9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altLang="it-IT" sz="9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mprovements </a:t>
            </a:r>
            <a:r>
              <a:rPr lang="en-US" altLang="it-IT" sz="9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the recruitment process to streamline and make it more efficient for the recruitment team and managers and for a better candidate </a:t>
            </a:r>
            <a:r>
              <a:rPr lang="en-US" altLang="it-IT" sz="9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experience</a:t>
            </a:r>
            <a:endParaRPr lang="en-US" sz="9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CA40D362-0113-2269-14B5-7ED173A0A75E}"/>
              </a:ext>
            </a:extLst>
          </p:cNvPr>
          <p:cNvSpPr/>
          <p:nvPr/>
        </p:nvSpPr>
        <p:spPr>
          <a:xfrm>
            <a:off x="4679613" y="4591935"/>
            <a:ext cx="1046678" cy="127017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 dirty="0" smtClean="0">
                <a:solidFill>
                  <a:schemeClr val="tx1"/>
                </a:solidFill>
                <a:latin typeface="Arial"/>
                <a:cs typeface="Calibri"/>
              </a:rPr>
              <a:t>Resourcing</a:t>
            </a:r>
            <a:endParaRPr lang="en-US" sz="900" dirty="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CA40D362-0113-2269-14B5-7ED173A0A75E}"/>
              </a:ext>
            </a:extLst>
          </p:cNvPr>
          <p:cNvSpPr/>
          <p:nvPr/>
        </p:nvSpPr>
        <p:spPr>
          <a:xfrm>
            <a:off x="4679613" y="5918431"/>
            <a:ext cx="1046678" cy="85691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 dirty="0" smtClean="0">
                <a:solidFill>
                  <a:schemeClr val="tx1"/>
                </a:solidFill>
                <a:latin typeface="Arial"/>
                <a:cs typeface="Calibri"/>
              </a:rPr>
              <a:t>Productivity and Efficiency</a:t>
            </a:r>
            <a:endParaRPr lang="en-US" sz="900" dirty="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5B2D4150-7F6B-7F0E-780D-2AFC73EC4ABE}"/>
              </a:ext>
            </a:extLst>
          </p:cNvPr>
          <p:cNvSpPr/>
          <p:nvPr/>
        </p:nvSpPr>
        <p:spPr>
          <a:xfrm>
            <a:off x="5935276" y="5918431"/>
            <a:ext cx="5906325" cy="84568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,Sans-Serif"/>
              <a:buChar char="•"/>
              <a:defRPr/>
            </a:pPr>
            <a:r>
              <a:rPr lang="en-US" altLang="it-IT" sz="9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 workforce related projects to deliver financial viability targets </a:t>
            </a:r>
            <a:r>
              <a:rPr lang="en-US" altLang="it-IT" sz="9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within </a:t>
            </a:r>
            <a:r>
              <a:rPr lang="en-US" altLang="it-IT" sz="9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altLang="it-IT" sz="9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Directorates &amp; P&amp;C</a:t>
            </a:r>
            <a:endParaRPr lang="en-US" altLang="it-IT" sz="9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,Sans-Serif"/>
              <a:buChar char="•"/>
              <a:defRPr/>
            </a:pPr>
            <a:r>
              <a:rPr lang="en-US" altLang="it-IT" sz="9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Continued exploration of software to facilitate streamlining and </a:t>
            </a:r>
            <a:r>
              <a:rPr lang="en-US" altLang="it-IT" sz="9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standardisation</a:t>
            </a:r>
            <a:r>
              <a:rPr lang="en-US" altLang="it-IT" sz="9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processes and improving service user experience of accessing P&amp;C services</a:t>
            </a:r>
          </a:p>
          <a:p>
            <a:pPr marL="171450" indent="-171450">
              <a:buFont typeface="Arial,Sans-Serif"/>
              <a:buChar char="•"/>
              <a:defRPr/>
            </a:pPr>
            <a:r>
              <a:rPr lang="en-US" altLang="it-IT" sz="9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Collaboration with NELFT to transform temporary staffing services at both Trusts</a:t>
            </a:r>
          </a:p>
          <a:p>
            <a:pPr marL="171450" indent="-171450">
              <a:buFont typeface="Arial,Sans-Serif"/>
              <a:buChar char="•"/>
              <a:defRPr/>
            </a:pPr>
            <a:r>
              <a:rPr lang="en-US" altLang="it-IT" sz="9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Workforce reporting of bank and agency usage to make costs more visible to services and facilitate bespoke action planning to convert agency to substantive or bank. </a:t>
            </a:r>
            <a:endParaRPr lang="en-US" sz="9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8" name="Straight Arrow Connector 67"/>
          <p:cNvCxnSpPr>
            <a:stCxn id="42" idx="1"/>
            <a:endCxn id="9" idx="3"/>
          </p:cNvCxnSpPr>
          <p:nvPr/>
        </p:nvCxnSpPr>
        <p:spPr>
          <a:xfrm flipH="1">
            <a:off x="4325260" y="2135217"/>
            <a:ext cx="354353" cy="199075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>
            <a:endCxn id="7" idx="3"/>
          </p:cNvCxnSpPr>
          <p:nvPr/>
        </p:nvCxnSpPr>
        <p:spPr>
          <a:xfrm flipH="1">
            <a:off x="4325262" y="2203741"/>
            <a:ext cx="365685" cy="42281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stCxn id="54" idx="1"/>
          </p:cNvCxnSpPr>
          <p:nvPr/>
        </p:nvCxnSpPr>
        <p:spPr>
          <a:xfrm flipH="1">
            <a:off x="4336168" y="3166123"/>
            <a:ext cx="350479" cy="108339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>
            <a:stCxn id="60" idx="1"/>
          </p:cNvCxnSpPr>
          <p:nvPr/>
        </p:nvCxnSpPr>
        <p:spPr>
          <a:xfrm flipH="1">
            <a:off x="4401457" y="4092019"/>
            <a:ext cx="272862" cy="7241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 flipH="1" flipV="1">
            <a:off x="4401457" y="4280343"/>
            <a:ext cx="289062" cy="110832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>
            <a:stCxn id="66" idx="1"/>
          </p:cNvCxnSpPr>
          <p:nvPr/>
        </p:nvCxnSpPr>
        <p:spPr>
          <a:xfrm flipH="1" flipV="1">
            <a:off x="4379645" y="5781964"/>
            <a:ext cx="299968" cy="56492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>
            <a:stCxn id="54" idx="1"/>
            <a:endCxn id="7" idx="3"/>
          </p:cNvCxnSpPr>
          <p:nvPr/>
        </p:nvCxnSpPr>
        <p:spPr>
          <a:xfrm flipH="1" flipV="1">
            <a:off x="4325262" y="2626555"/>
            <a:ext cx="361385" cy="53956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>
            <a:stCxn id="65" idx="1"/>
          </p:cNvCxnSpPr>
          <p:nvPr/>
        </p:nvCxnSpPr>
        <p:spPr>
          <a:xfrm flipH="1">
            <a:off x="4390551" y="5227025"/>
            <a:ext cx="289062" cy="44726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flipH="1">
            <a:off x="4370618" y="1420786"/>
            <a:ext cx="336187" cy="408842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flipH="1">
            <a:off x="4404977" y="1335912"/>
            <a:ext cx="270335" cy="109507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33671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B519BAE8345774E8669FA46DF2DD9E1" ma:contentTypeVersion="20" ma:contentTypeDescription="Create a new document." ma:contentTypeScope="" ma:versionID="ce8b6b22cebbadb735770af2aa570fc1">
  <xsd:schema xmlns:xsd="http://www.w3.org/2001/XMLSchema" xmlns:xs="http://www.w3.org/2001/XMLSchema" xmlns:p="http://schemas.microsoft.com/office/2006/metadata/properties" xmlns:ns1="http://schemas.microsoft.com/sharepoint/v3" xmlns:ns2="4d648a74-5c83-46a7-8e4c-7f989ae960a5" xmlns:ns3="6194e418-5875-4308-b033-74eb9c181361" targetNamespace="http://schemas.microsoft.com/office/2006/metadata/properties" ma:root="true" ma:fieldsID="fb65f5af740bc6ccd9b76fae7dc9d7b7" ns1:_="" ns2:_="" ns3:_="">
    <xsd:import namespace="http://schemas.microsoft.com/sharepoint/v3"/>
    <xsd:import namespace="4d648a74-5c83-46a7-8e4c-7f989ae960a5"/>
    <xsd:import namespace="6194e418-5875-4308-b033-74eb9c18136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648a74-5c83-46a7-8e4c-7f989ae960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2c8d5fda-b97d-42c6-97e2-f76465e161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94e418-5875-4308-b033-74eb9c181361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d6777f02-5793-47ea-9637-5fc0f7654bd6}" ma:internalName="TaxCatchAll" ma:showField="CatchAllData" ma:web="6194e418-5875-4308-b033-74eb9c18136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4d648a74-5c83-46a7-8e4c-7f989ae960a5">
      <Terms xmlns="http://schemas.microsoft.com/office/infopath/2007/PartnerControls"/>
    </lcf76f155ced4ddcb4097134ff3c332f>
    <TaxCatchAll xmlns="6194e418-5875-4308-b033-74eb9c181361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849C665-85BA-4BAF-8091-D80B8E94789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4d648a74-5c83-46a7-8e4c-7f989ae960a5"/>
    <ds:schemaRef ds:uri="6194e418-5875-4308-b033-74eb9c18136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171BEE7-B51F-4A21-9C5E-37A4A9D10F27}">
  <ds:schemaRefs>
    <ds:schemaRef ds:uri="http://schemas.microsoft.com/sharepoint/v3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4d648a74-5c83-46a7-8e4c-7f989ae960a5"/>
    <ds:schemaRef ds:uri="http://purl.org/dc/elements/1.1/"/>
    <ds:schemaRef ds:uri="http://purl.org/dc/dcmitype/"/>
    <ds:schemaRef ds:uri="http://schemas.microsoft.com/office/2006/metadata/properties"/>
    <ds:schemaRef ds:uri="http://schemas.microsoft.com/office/infopath/2007/PartnerControls"/>
    <ds:schemaRef ds:uri="6194e418-5875-4308-b033-74eb9c181361"/>
  </ds:schemaRefs>
</ds:datastoreItem>
</file>

<file path=customXml/itemProps3.xml><?xml version="1.0" encoding="utf-8"?>
<ds:datastoreItem xmlns:ds="http://schemas.openxmlformats.org/officeDocument/2006/customXml" ds:itemID="{B39F19D6-879F-4C2D-88B0-8FBDA42E201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497</Words>
  <Application>Microsoft Office PowerPoint</Application>
  <PresentationFormat>Widescreen</PresentationFormat>
  <Paragraphs>45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Arial,Sans-Serif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Baksh de la Iglesia Amber</dc:creator>
  <cp:lastModifiedBy>BAKSH DE LA IGLESIA, Amber (EAST LONDON NHS FOUNDATION TRUST)</cp:lastModifiedBy>
  <cp:revision>14</cp:revision>
  <dcterms:created xsi:type="dcterms:W3CDTF">2023-05-04T11:41:38Z</dcterms:created>
  <dcterms:modified xsi:type="dcterms:W3CDTF">2024-03-28T12:11:59Z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0x0101007B519BAE8345774E8669FA46DF2DD9E1</vt:lpwstr>
  </property>
</Properties>
</file>