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974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56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40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26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89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70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49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50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77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27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8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62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>
            <a:off x="145667" y="2957512"/>
            <a:ext cx="1770614" cy="1138844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TWWTG </a:t>
            </a:r>
            <a:r>
              <a:rPr lang="en-GB" dirty="0" smtClean="0"/>
              <a:t>priorities</a:t>
            </a:r>
            <a:endParaRPr lang="en-GB" dirty="0"/>
          </a:p>
        </p:txBody>
      </p:sp>
      <p:sp>
        <p:nvSpPr>
          <p:cNvPr id="5" name="Flowchart: Decision 4"/>
          <p:cNvSpPr/>
          <p:nvPr/>
        </p:nvSpPr>
        <p:spPr>
          <a:xfrm>
            <a:off x="1595295" y="1364436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People Participation</a:t>
            </a:r>
            <a:endParaRPr lang="en-GB" dirty="0"/>
          </a:p>
        </p:txBody>
      </p:sp>
      <p:sp>
        <p:nvSpPr>
          <p:cNvPr id="6" name="Flowchart: Decision 5"/>
          <p:cNvSpPr/>
          <p:nvPr/>
        </p:nvSpPr>
        <p:spPr>
          <a:xfrm>
            <a:off x="1616685" y="2521278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Education</a:t>
            </a:r>
            <a:endParaRPr lang="en-GB" dirty="0"/>
          </a:p>
        </p:txBody>
      </p:sp>
      <p:sp>
        <p:nvSpPr>
          <p:cNvPr id="7" name="Flowchart: Decision 6"/>
          <p:cNvSpPr/>
          <p:nvPr/>
        </p:nvSpPr>
        <p:spPr>
          <a:xfrm>
            <a:off x="1616876" y="3648845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Joint working</a:t>
            </a:r>
            <a:endParaRPr lang="en-GB" dirty="0"/>
          </a:p>
        </p:txBody>
      </p:sp>
      <p:sp>
        <p:nvSpPr>
          <p:cNvPr id="8" name="Flowchart: Display 7"/>
          <p:cNvSpPr/>
          <p:nvPr/>
        </p:nvSpPr>
        <p:spPr>
          <a:xfrm>
            <a:off x="5087389" y="268139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Make </a:t>
            </a:r>
            <a:r>
              <a:rPr lang="en-GB" sz="1400" dirty="0"/>
              <a:t>services </a:t>
            </a:r>
            <a:r>
              <a:rPr lang="en-GB" sz="1400" dirty="0" smtClean="0"/>
              <a:t> </a:t>
            </a:r>
            <a:r>
              <a:rPr lang="en-GB" sz="1400" dirty="0"/>
              <a:t>accessible to all – ages, disabilities, gender, sexual orientation (all protected characteristics</a:t>
            </a:r>
            <a:r>
              <a:rPr lang="en-GB" sz="1400" dirty="0" smtClean="0"/>
              <a:t>), non English speakers, neurodiversity</a:t>
            </a:r>
            <a:endParaRPr lang="en-GB" sz="1400" dirty="0"/>
          </a:p>
        </p:txBody>
      </p:sp>
      <p:sp>
        <p:nvSpPr>
          <p:cNvPr id="10" name="Flowchart: Display 9"/>
          <p:cNvSpPr/>
          <p:nvPr/>
        </p:nvSpPr>
        <p:spPr>
          <a:xfrm>
            <a:off x="5087389" y="1382016"/>
            <a:ext cx="7036724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Celebrating People Participation </a:t>
            </a:r>
            <a:r>
              <a:rPr lang="en-GB" sz="1400" dirty="0"/>
              <a:t>success more </a:t>
            </a:r>
            <a:r>
              <a:rPr lang="en-GB" sz="1400" dirty="0" smtClean="0"/>
              <a:t>visibly (Befriending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Making the People Participation offer to service users and carers as early on in their treatment as possible</a:t>
            </a:r>
            <a:endParaRPr lang="en-GB" sz="1400" dirty="0"/>
          </a:p>
        </p:txBody>
      </p:sp>
      <p:sp>
        <p:nvSpPr>
          <p:cNvPr id="12" name="Flowchart: Display 11"/>
          <p:cNvSpPr/>
          <p:nvPr/>
        </p:nvSpPr>
        <p:spPr>
          <a:xfrm>
            <a:off x="5086113" y="2508852"/>
            <a:ext cx="7036724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The Trust to work towards developing more opportunities for service users and carers to become educated and/or educators</a:t>
            </a:r>
            <a:endParaRPr lang="en-GB" sz="1400" dirty="0"/>
          </a:p>
        </p:txBody>
      </p:sp>
      <p:sp>
        <p:nvSpPr>
          <p:cNvPr id="13" name="Flowchart: Decision 12"/>
          <p:cNvSpPr/>
          <p:nvPr/>
        </p:nvSpPr>
        <p:spPr>
          <a:xfrm>
            <a:off x="1638647" y="294151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Addressing inequalities</a:t>
            </a:r>
            <a:endParaRPr lang="en-GB" dirty="0"/>
          </a:p>
        </p:txBody>
      </p:sp>
      <p:sp>
        <p:nvSpPr>
          <p:cNvPr id="15" name="Flowchart: Display 14"/>
          <p:cNvSpPr/>
          <p:nvPr/>
        </p:nvSpPr>
        <p:spPr>
          <a:xfrm>
            <a:off x="5086113" y="3622729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Developing thoughtful and meaningful engagement – hybrid working, face to face and virtual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Linking up with </a:t>
            </a:r>
            <a:r>
              <a:rPr lang="en-GB" sz="1400" dirty="0"/>
              <a:t>o</a:t>
            </a:r>
            <a:r>
              <a:rPr lang="en-GB" sz="1400" dirty="0" smtClean="0"/>
              <a:t>ther organisations – developing people participation and co-production across the system</a:t>
            </a:r>
            <a:endParaRPr lang="en-GB" sz="14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53" y="6002333"/>
            <a:ext cx="1193294" cy="598933"/>
          </a:xfrm>
          <a:prstGeom prst="rect">
            <a:avLst/>
          </a:prstGeom>
          <a:ln>
            <a:noFill/>
          </a:ln>
        </p:spPr>
      </p:pic>
      <p:sp>
        <p:nvSpPr>
          <p:cNvPr id="14" name="Flowchart: Decision 13"/>
          <p:cNvSpPr/>
          <p:nvPr/>
        </p:nvSpPr>
        <p:spPr>
          <a:xfrm>
            <a:off x="1638647" y="5862399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Improving the quality of life</a:t>
            </a:r>
            <a:endParaRPr lang="en-GB" dirty="0"/>
          </a:p>
        </p:txBody>
      </p:sp>
      <p:sp>
        <p:nvSpPr>
          <p:cNvPr id="16" name="Flowchart: Decision 15"/>
          <p:cNvSpPr/>
          <p:nvPr/>
        </p:nvSpPr>
        <p:spPr>
          <a:xfrm>
            <a:off x="1616685" y="4736903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Care and treatment</a:t>
            </a:r>
            <a:endParaRPr lang="en-GB" dirty="0"/>
          </a:p>
        </p:txBody>
      </p:sp>
      <p:sp>
        <p:nvSpPr>
          <p:cNvPr id="18" name="Flowchart: Display 17"/>
          <p:cNvSpPr/>
          <p:nvPr/>
        </p:nvSpPr>
        <p:spPr>
          <a:xfrm>
            <a:off x="5086113" y="4718903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Focusing on the barriers of care – getting the basics right (access, waiting times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 more employment opportunities for people with lived experience</a:t>
            </a:r>
            <a:endParaRPr lang="en-GB" sz="1400" dirty="0"/>
          </a:p>
        </p:txBody>
      </p:sp>
      <p:sp>
        <p:nvSpPr>
          <p:cNvPr id="19" name="Flowchart: Display 18"/>
          <p:cNvSpPr/>
          <p:nvPr/>
        </p:nvSpPr>
        <p:spPr>
          <a:xfrm>
            <a:off x="5086113" y="5862399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 more options for people to improve their quality of life – creativity, healthy lifestyles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 more opportunities for us to share and grow together – service users, staff and carers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5661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DDC0AD-426C-47B3-853F-2A0098B18456}">
  <ds:schemaRefs>
    <ds:schemaRef ds:uri="http://purl.org/dc/terms/"/>
    <ds:schemaRef ds:uri="http://schemas.microsoft.com/office/2006/documentManagement/types"/>
    <ds:schemaRef ds:uri="4d648a74-5c83-46a7-8e4c-7f989ae960a5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6194e418-5875-4308-b033-74eb9c18136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704D9C9-5FE1-4367-8F65-02ED51B63D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02AC94-6F05-41A9-859E-51A9934507CF}"/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177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Naseova Kamila</dc:creator>
  <cp:lastModifiedBy>Baksh de la Iglesia Amber</cp:lastModifiedBy>
  <cp:revision>16</cp:revision>
  <dcterms:created xsi:type="dcterms:W3CDTF">2021-12-09T11:55:37Z</dcterms:created>
  <dcterms:modified xsi:type="dcterms:W3CDTF">2023-05-04T11:44:45Z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