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F5869C-02EA-77D3-E5B2-F4F4422FF36D}" v="53" dt="2024-03-18T15:00:24.3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SH DE LA IGLESIA, Amber (EAST LONDON NHS FOUNDATION TRUST)" userId="S::amber.bakshdelaiglesia1@nhs.net::b2650a99-9385-4d98-8a06-8e7c9d440112" providerId="AD" clId="Web-{B5C2BCD9-9CB4-391F-A612-C2EB1C9DE5F7}"/>
    <pc:docChg chg="addSld modSld sldOrd">
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<pc:docMkLst>
        <pc:docMk/>
      </pc:docMkLst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220" v="4"/>
        <pc:sldMkLst>
          <pc:docMk/>
          <pc:sldMk cId="2139390216" sldId="260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111" v="7"/>
        <pc:sldMkLst>
          <pc:docMk/>
          <pc:sldMk cId="2363844062" sldId="261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079" v="6"/>
        <pc:sldMkLst>
          <pc:docMk/>
          <pc:sldMk cId="1465521632" sldId="262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9.892" v="5"/>
        <pc:sldMkLst>
          <pc:docMk/>
          <pc:sldMk cId="1445301394" sldId="263"/>
        </pc:sldMkLst>
      </pc:sldChg>
      <pc:sldChg chg="addSp delSp modSp">
        <pc:chgData name="BAKSH DE LA IGLESIA, Amber (EAST LONDON NHS FOUNDATION TRUST)" userId="S::amber.bakshdelaiglesia1@nhs.net::b2650a99-9385-4d98-8a06-8e7c9d440112" providerId="AD" clId="Web-{B5C2BCD9-9CB4-391F-A612-C2EB1C9DE5F7}" dt="2023-12-01T11:56:42.876" v="2"/>
        <pc:sldMkLst>
          <pc:docMk/>
          <pc:sldMk cId="1925529785" sldId="264"/>
        </pc:sldMkLst>
        <pc:spChg chg="add del mod">
          <ac:chgData name="BAKSH DE LA IGLESIA, Amber (EAST LONDON NHS FOUNDATION TRUST)" userId="S::amber.bakshdelaiglesia1@nhs.net::b2650a99-9385-4d98-8a06-8e7c9d440112" providerId="AD" clId="Web-{B5C2BCD9-9CB4-391F-A612-C2EB1C9DE5F7}" dt="2023-12-01T11:56:42.876" v="2"/>
          <ac:spMkLst>
            <pc:docMk/>
            <pc:sldMk cId="1925529785" sldId="264"/>
            <ac:spMk id="2" creationId="{DEA5D90C-96BD-EA09-AF65-C158C58982BD}"/>
          </ac:spMkLst>
        </pc:spChg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188" v="3"/>
        <pc:sldMkLst>
          <pc:docMk/>
          <pc:sldMk cId="3362048251" sldId="265"/>
        </pc:sldMkLst>
      </pc:sldChg>
      <pc:sldChg chg="modSp add ord replId">
  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<pc:sldMkLst>
          <pc:docMk/>
          <pc:sldMk cId="4086588236" sldId="266"/>
        </pc:sldMkLst>
        <pc:spChg chg="mod">
          <a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  <ac:spMkLst>
            <pc:docMk/>
            <pc:sldMk cId="4086588236" sldId="266"/>
            <ac:spMk id="3" creationId="{63996C09-89A3-A8CB-04E4-6CCEDAD576A3}"/>
          </ac:spMkLst>
        </pc:spChg>
      </pc:sldChg>
    </pc:docChg>
  </pc:docChgLst>
  <pc:docChgLst>
    <pc:chgData clId="Web-{6FF5869C-02EA-77D3-E5B2-F4F4422FF36D}"/>
    <pc:docChg chg="addSld delSld">
      <pc:chgData name="" userId="" providerId="" clId="Web-{6FF5869C-02EA-77D3-E5B2-F4F4422FF36D}" dt="2024-03-18T14:58:31.399" v="1"/>
      <pc:docMkLst>
        <pc:docMk/>
      </pc:docMkLst>
      <pc:sldChg chg="add del">
        <pc:chgData name="" userId="" providerId="" clId="Web-{6FF5869C-02EA-77D3-E5B2-F4F4422FF36D}" dt="2024-03-18T14:58:31.399" v="1"/>
        <pc:sldMkLst>
          <pc:docMk/>
          <pc:sldMk cId="1916856892" sldId="258"/>
        </pc:sldMkLst>
      </pc:sldChg>
    </pc:docChg>
  </pc:docChgLst>
  <pc:docChgLst>
    <pc:chgData clId="Web-{7F3A5A35-1DB4-786B-D760-1B6E0858F186}"/>
    <pc:docChg chg="delSld">
      <pc:chgData name="" userId="" providerId="" clId="Web-{7F3A5A35-1DB4-786B-D760-1B6E0858F186}" dt="2023-12-01T14:28:55.312" v="3"/>
      <pc:docMkLst>
        <pc:docMk/>
      </pc:docMkLst>
      <pc:sldChg chg="del">
        <pc:chgData name="" userId="" providerId="" clId="Web-{7F3A5A35-1DB4-786B-D760-1B6E0858F186}" dt="2023-12-01T14:28:49.858" v="1"/>
        <pc:sldMkLst>
          <pc:docMk/>
          <pc:sldMk cId="2139390216" sldId="260"/>
        </pc:sldMkLst>
      </pc:sldChg>
      <pc:sldChg chg="del">
        <pc:chgData name="" userId="" providerId="" clId="Web-{7F3A5A35-1DB4-786B-D760-1B6E0858F186}" dt="2023-12-01T14:28:55.312" v="3"/>
        <pc:sldMkLst>
          <pc:docMk/>
          <pc:sldMk cId="2363844062" sldId="261"/>
        </pc:sldMkLst>
      </pc:sldChg>
      <pc:sldChg chg="del">
        <pc:chgData name="" userId="" providerId="" clId="Web-{7F3A5A35-1DB4-786B-D760-1B6E0858F186}" dt="2023-12-01T14:28:54.531" v="2"/>
        <pc:sldMkLst>
          <pc:docMk/>
          <pc:sldMk cId="3362048251" sldId="265"/>
        </pc:sldMkLst>
      </pc:sldChg>
      <pc:sldChg chg="del">
        <pc:chgData name="" userId="" providerId="" clId="Web-{7F3A5A35-1DB4-786B-D760-1B6E0858F186}" dt="2023-12-01T14:28:48.983" v="0"/>
        <pc:sldMkLst>
          <pc:docMk/>
          <pc:sldMk cId="4086588236" sldId="266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E1198C5F-BE96-4758-935C-84CDE1A53317}"/>
    <pc:docChg chg="addSld delSld modSld sldOrd">
      <pc:chgData name="BAKSH DE LA IGLESIA, Amber (EAST LONDON NHS FOUNDATION TRUST)" userId="S::amber.bakshdelaiglesia1@nhs.net::b2650a99-9385-4d98-8a06-8e7c9d440112" providerId="AD" clId="Web-{E1198C5F-BE96-4758-935C-84CDE1A53317}" dt="2023-12-01T11:08:52.585" v="19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E1198C5F-BE96-4758-935C-84CDE1A53317}" dt="2023-12-01T11:06:16.987" v="1"/>
        <pc:sldMkLst>
          <pc:docMk/>
          <pc:sldMk cId="109857222" sldId="256"/>
        </pc:sldMkLst>
      </pc:sldChg>
      <pc:sldChg chg="modSp add ord">
        <p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4.897" v="6" actId="20577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7.491" v="10" actId="20577"/>
          <ac:spMkLst>
            <pc:docMk/>
            <pc:sldMk cId="1916856892" sldId="258"/>
            <ac:spMk id="45" creationId="{4128A996-CC85-9846-E43E-AAD1936D53DD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  <ac:spMkLst>
            <pc:docMk/>
            <pc:sldMk cId="1916856892" sldId="258"/>
            <ac:spMk id="50" creationId="{429D4B1D-0720-8072-C713-12835167FCF3}"/>
          </ac:spMkLst>
        </pc:spChg>
      </pc:sldChg>
      <pc:sldChg chg="addSp delSp modSp add">
        <pc:chgData name="BAKSH DE LA IGLESIA, Amber (EAST LONDON NHS FOUNDATION TRUST)" userId="S::amber.bakshdelaiglesia1@nhs.net::b2650a99-9385-4d98-8a06-8e7c9d440112" providerId="AD" clId="Web-{E1198C5F-BE96-4758-935C-84CDE1A53317}" dt="2023-12-01T11:08:52.585" v="19"/>
        <pc:sldMkLst>
          <pc:docMk/>
          <pc:sldMk cId="1925529785" sldId="264"/>
        </pc:sldMkLst>
        <pc:spChg chg="del">
          <ac:chgData name="BAKSH DE LA IGLESIA, Amber (EAST LONDON NHS FOUNDATION TRUST)" userId="S::amber.bakshdelaiglesia1@nhs.net::b2650a99-9385-4d98-8a06-8e7c9d440112" providerId="AD" clId="Web-{E1198C5F-BE96-4758-935C-84CDE1A53317}" dt="2023-12-01T11:08:47.647" v="18"/>
          <ac:spMkLst>
            <pc:docMk/>
            <pc:sldMk cId="1925529785" sldId="264"/>
            <ac:spMk id="2" creationId="{00000000-0000-0000-0000-000000000000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E1198C5F-BE96-4758-935C-84CDE1A53317}" dt="2023-12-01T11:08:52.585" v="19"/>
          <ac:spMkLst>
            <pc:docMk/>
            <pc:sldMk cId="1925529785" sldId="264"/>
            <ac:spMk id="5" creationId="{A84C7045-D6F5-FF76-F265-7693371D93B4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6FF5869C-02EA-77D3-E5B2-F4F4422FF36D}"/>
    <pc:docChg chg="modSld">
      <pc:chgData name="BAKSH DE LA IGLESIA, Amber (EAST LONDON NHS FOUNDATION TRUST)" userId="S::amber.bakshdelaiglesia1@nhs.net::b2650a99-9385-4d98-8a06-8e7c9d440112" providerId="AD" clId="Web-{6FF5869C-02EA-77D3-E5B2-F4F4422FF36D}" dt="2024-03-18T15:00:24.387" v="44" actId="14100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6FF5869C-02EA-77D3-E5B2-F4F4422FF36D}" dt="2024-03-18T15:00:24.387" v="44" actId="14100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6FF5869C-02EA-77D3-E5B2-F4F4422FF36D}" dt="2024-03-18T14:58:35.930" v="0" actId="20577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6FF5869C-02EA-77D3-E5B2-F4F4422FF36D}" dt="2024-03-18T14:59:54.933" v="35" actId="14100"/>
          <ac:spMkLst>
            <pc:docMk/>
            <pc:sldMk cId="1916856892" sldId="258"/>
            <ac:spMk id="21" creationId="{2C9CCABA-FDD6-2228-BE2D-A45813366F27}"/>
          </ac:spMkLst>
        </pc:spChg>
        <pc:spChg chg="mod">
          <ac:chgData name="BAKSH DE LA IGLESIA, Amber (EAST LONDON NHS FOUNDATION TRUST)" userId="S::amber.bakshdelaiglesia1@nhs.net::b2650a99-9385-4d98-8a06-8e7c9d440112" providerId="AD" clId="Web-{6FF5869C-02EA-77D3-E5B2-F4F4422FF36D}" dt="2024-03-18T15:00:24.387" v="44" actId="14100"/>
          <ac:spMkLst>
            <pc:docMk/>
            <pc:sldMk cId="1916856892" sldId="258"/>
            <ac:spMk id="23" creationId="{4A3B3CDA-B21A-FF21-3496-16166C0D51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6FF5869C-02EA-77D3-E5B2-F4F4422FF36D}" dt="2024-03-18T15:00:17.699" v="42" actId="14100"/>
          <ac:spMkLst>
            <pc:docMk/>
            <pc:sldMk cId="1916856892" sldId="258"/>
            <ac:spMk id="25" creationId="{D7C3D620-3D11-AA1D-CB58-E113823E0B74}"/>
          </ac:spMkLst>
        </pc:spChg>
        <pc:spChg chg="mod">
          <ac:chgData name="BAKSH DE LA IGLESIA, Amber (EAST LONDON NHS FOUNDATION TRUST)" userId="S::amber.bakshdelaiglesia1@nhs.net::b2650a99-9385-4d98-8a06-8e7c9d440112" providerId="AD" clId="Web-{6FF5869C-02EA-77D3-E5B2-F4F4422FF36D}" dt="2024-03-18T14:59:24.010" v="16" actId="20577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6FF5869C-02EA-77D3-E5B2-F4F4422FF36D}" dt="2024-03-18T14:59:24.026" v="17" actId="20577"/>
          <ac:spMkLst>
            <pc:docMk/>
            <pc:sldMk cId="1916856892" sldId="258"/>
            <ac:spMk id="37" creationId="{854D5EDF-DF8B-E0F3-AF96-5932510FAE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6FF5869C-02EA-77D3-E5B2-F4F4422FF36D}" dt="2024-03-18T14:59:48.151" v="33" actId="1076"/>
          <ac:spMkLst>
            <pc:docMk/>
            <pc:sldMk cId="1916856892" sldId="258"/>
            <ac:spMk id="38" creationId="{2A61A3E2-8CB6-8426-D577-820A9C36E071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6FF5869C-02EA-77D3-E5B2-F4F4422FF36D}" dt="2024-03-18T14:59:38.495" v="28"/>
          <ac:spMkLst>
            <pc:docMk/>
            <pc:sldMk cId="1916856892" sldId="258"/>
            <ac:spMk id="39" creationId="{CB295707-EAF5-F64B-F685-B1C05AD2E2FD}"/>
          </ac:spMkLst>
        </pc:spChg>
        <pc:spChg chg="mod">
          <ac:chgData name="BAKSH DE LA IGLESIA, Amber (EAST LONDON NHS FOUNDATION TRUST)" userId="S::amber.bakshdelaiglesia1@nhs.net::b2650a99-9385-4d98-8a06-8e7c9d440112" providerId="AD" clId="Web-{6FF5869C-02EA-77D3-E5B2-F4F4422FF36D}" dt="2024-03-18T14:59:24.151" v="20" actId="20577"/>
          <ac:spMkLst>
            <pc:docMk/>
            <pc:sldMk cId="1916856892" sldId="258"/>
            <ac:spMk id="41" creationId="{9EE2D5C1-CFCD-22A0-E6C9-6D60906366CE}"/>
          </ac:spMkLst>
        </pc:spChg>
        <pc:spChg chg="mod">
          <ac:chgData name="BAKSH DE LA IGLESIA, Amber (EAST LONDON NHS FOUNDATION TRUST)" userId="S::amber.bakshdelaiglesia1@nhs.net::b2650a99-9385-4d98-8a06-8e7c9d440112" providerId="AD" clId="Web-{6FF5869C-02EA-77D3-E5B2-F4F4422FF36D}" dt="2024-03-18T15:00:13.059" v="40" actId="14100"/>
          <ac:spMkLst>
            <pc:docMk/>
            <pc:sldMk cId="1916856892" sldId="258"/>
            <ac:spMk id="42" creationId="{153FEF67-9012-0BB0-CA45-FBE360B31A3F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6FF5869C-02EA-77D3-E5B2-F4F4422FF36D}" dt="2024-03-18T14:59:03.478" v="6"/>
          <ac:spMkLst>
            <pc:docMk/>
            <pc:sldMk cId="1916856892" sldId="258"/>
            <ac:spMk id="50" creationId="{429D4B1D-0720-8072-C713-12835167FCF3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6FF5869C-02EA-77D3-E5B2-F4F4422FF36D}" dt="2024-03-18T15:00:10.324" v="39"/>
          <ac:spMkLst>
            <pc:docMk/>
            <pc:sldMk cId="1916856892" sldId="258"/>
            <ac:spMk id="52" creationId="{153FEF67-9012-0BB0-CA45-FBE360B31A3F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7F3A5A35-1DB4-786B-D760-1B6E0858F186}"/>
    <pc:docChg chg="delSld">
      <pc:chgData name="BAKSH DE LA IGLESIA, Amber (EAST LONDON NHS FOUNDATION TRUST)" userId="S::amber.bakshdelaiglesia1@nhs.net::b2650a99-9385-4d98-8a06-8e7c9d440112" providerId="AD" clId="Web-{7F3A5A35-1DB4-786B-D760-1B6E0858F186}" dt="2023-12-01T14:28:59.015" v="1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7.031" v="0"/>
        <pc:sldMkLst>
          <pc:docMk/>
          <pc:sldMk cId="1465521632" sldId="262"/>
        </pc:sldMkLst>
      </pc:sldChg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9.015" v="1"/>
        <pc:sldMkLst>
          <pc:docMk/>
          <pc:sldMk cId="1445301394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647762"/>
            <a:ext cx="1844260" cy="11675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  <a:cs typeface="Calibri"/>
              </a:rPr>
              <a:t>Quality </a:t>
            </a:r>
            <a:r>
              <a:rPr lang="en-US" b="1">
                <a:solidFill>
                  <a:srgbClr val="000000"/>
                </a:solidFill>
                <a:cs typeface="Calibri"/>
              </a:rPr>
              <a:t>Assurance</a:t>
            </a:r>
            <a:endParaRPr lang="en-US" b="1" dirty="0">
              <a:solidFill>
                <a:srgbClr val="000000"/>
              </a:solidFill>
              <a:cs typeface="Calibri"/>
            </a:endParaRPr>
          </a:p>
          <a:p>
            <a:pPr algn="ctr"/>
            <a:r>
              <a:rPr lang="en-US" b="1" dirty="0">
                <a:solidFill>
                  <a:srgbClr val="000000"/>
                </a:solidFill>
                <a:cs typeface="Calibri"/>
              </a:rPr>
              <a:t>2024/25 Annual Plan Priorities</a:t>
            </a:r>
            <a:endParaRPr lang="en-US" b="1">
              <a:solidFill>
                <a:srgbClr val="000000"/>
              </a:solidFill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888760" y="804213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888758" y="2315920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888756" y="3815338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888755" y="5314757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750364" y="50686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Trust Strategic Objective</a:t>
            </a:r>
            <a:endParaRPr lang="en-US" sz="1400" b="1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</p:cNvCxnSpPr>
          <p:nvPr/>
        </p:nvCxnSpPr>
        <p:spPr>
          <a:xfrm flipH="1">
            <a:off x="2165748" y="1074481"/>
            <a:ext cx="703121" cy="15732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</p:cNvCxnSpPr>
          <p:nvPr/>
        </p:nvCxnSpPr>
        <p:spPr>
          <a:xfrm flipH="1">
            <a:off x="2165748" y="2598598"/>
            <a:ext cx="703121" cy="4763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</p:cNvCxnSpPr>
          <p:nvPr/>
        </p:nvCxnSpPr>
        <p:spPr>
          <a:xfrm flipH="1" flipV="1">
            <a:off x="2165748" y="3331753"/>
            <a:ext cx="752282" cy="692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</p:cNvCxnSpPr>
          <p:nvPr/>
        </p:nvCxnSpPr>
        <p:spPr>
          <a:xfrm flipH="1" flipV="1">
            <a:off x="2147312" y="3612818"/>
            <a:ext cx="770718" cy="19722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5051855" y="36775"/>
            <a:ext cx="184301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Priority areas for the service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051857" y="80421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Equity and Inequalities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051855" y="1624331"/>
            <a:ext cx="1844260" cy="8209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Promote and Strengthen the of Patient Experience Feedback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9CCABA-FDD6-2228-BE2D-A45813366F27}"/>
              </a:ext>
            </a:extLst>
          </p:cNvPr>
          <p:cNvSpPr/>
          <p:nvPr/>
        </p:nvSpPr>
        <p:spPr>
          <a:xfrm>
            <a:off x="5061882" y="2686627"/>
            <a:ext cx="1834234" cy="11745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Creating a assurance offer for Corporate Services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A3B3CDA-B21A-FF21-3496-16166C0D518E}"/>
              </a:ext>
            </a:extLst>
          </p:cNvPr>
          <p:cNvSpPr/>
          <p:nvPr/>
        </p:nvSpPr>
        <p:spPr>
          <a:xfrm>
            <a:off x="5029540" y="4144269"/>
            <a:ext cx="1864312" cy="6839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Getting the basics right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7C3D620-3D11-AA1D-CB58-E113823E0B74}"/>
              </a:ext>
            </a:extLst>
          </p:cNvPr>
          <p:cNvSpPr/>
          <p:nvPr/>
        </p:nvSpPr>
        <p:spPr>
          <a:xfrm>
            <a:off x="5039564" y="5002235"/>
            <a:ext cx="1854286" cy="13244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Moving from participation to insight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830DBE8-D9FA-3175-383F-2EEE4752BF4D}"/>
              </a:ext>
            </a:extLst>
          </p:cNvPr>
          <p:cNvCxnSpPr>
            <a:cxnSpLocks/>
          </p:cNvCxnSpPr>
          <p:nvPr/>
        </p:nvCxnSpPr>
        <p:spPr>
          <a:xfrm flipH="1">
            <a:off x="4826758" y="1000737"/>
            <a:ext cx="2052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112AA52-88FB-A8FD-B51C-A49557A322F1}"/>
              </a:ext>
            </a:extLst>
          </p:cNvPr>
          <p:cNvCxnSpPr>
            <a:cxnSpLocks/>
          </p:cNvCxnSpPr>
          <p:nvPr/>
        </p:nvCxnSpPr>
        <p:spPr>
          <a:xfrm flipH="1" flipV="1">
            <a:off x="4826758" y="1256343"/>
            <a:ext cx="217496" cy="322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</p:cNvCxnSpPr>
          <p:nvPr/>
        </p:nvCxnSpPr>
        <p:spPr>
          <a:xfrm flipH="1">
            <a:off x="4778784" y="2205188"/>
            <a:ext cx="228599" cy="201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DC98B0B-055E-5113-897F-6A49DE0E6AD3}"/>
              </a:ext>
            </a:extLst>
          </p:cNvPr>
          <p:cNvCxnSpPr>
            <a:cxnSpLocks/>
          </p:cNvCxnSpPr>
          <p:nvPr/>
        </p:nvCxnSpPr>
        <p:spPr>
          <a:xfrm flipH="1">
            <a:off x="4771994" y="3411255"/>
            <a:ext cx="247675" cy="4376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E806802-A5EA-73D2-A6C2-63B41EE16DA1}"/>
              </a:ext>
            </a:extLst>
          </p:cNvPr>
          <p:cNvCxnSpPr>
            <a:cxnSpLocks/>
            <a:endCxn id="10" idx="3"/>
          </p:cNvCxnSpPr>
          <p:nvPr/>
        </p:nvCxnSpPr>
        <p:spPr>
          <a:xfrm flipH="1">
            <a:off x="4733015" y="3417008"/>
            <a:ext cx="274369" cy="21344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F03FFFD-60E5-4908-5BA5-047E4DD5F890}"/>
              </a:ext>
            </a:extLst>
          </p:cNvPr>
          <p:cNvCxnSpPr>
            <a:cxnSpLocks/>
          </p:cNvCxnSpPr>
          <p:nvPr/>
        </p:nvCxnSpPr>
        <p:spPr>
          <a:xfrm flipH="1" flipV="1">
            <a:off x="4645891" y="2906562"/>
            <a:ext cx="377174" cy="4828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</p:cNvCxnSpPr>
          <p:nvPr/>
        </p:nvCxnSpPr>
        <p:spPr>
          <a:xfrm flipH="1" flipV="1">
            <a:off x="4826758" y="4114890"/>
            <a:ext cx="222994" cy="4028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F399E7E-38EE-02B8-574C-4F7AA151BAA0}"/>
              </a:ext>
            </a:extLst>
          </p:cNvPr>
          <p:cNvCxnSpPr>
            <a:cxnSpLocks/>
          </p:cNvCxnSpPr>
          <p:nvPr/>
        </p:nvCxnSpPr>
        <p:spPr>
          <a:xfrm flipH="1" flipV="1">
            <a:off x="4741911" y="5491617"/>
            <a:ext cx="277758" cy="191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202661" y="803795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Equity and Inequalities work – details TBC</a:t>
            </a:r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204927" y="1565972"/>
            <a:ext cx="4656479" cy="9246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To test ways of improving the collection of patient experience feedback and it’s use in improvement</a:t>
            </a:r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7194900" y="2688835"/>
            <a:ext cx="4646453" cy="11673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Work with other corporate services to develop our corporate offer and find out where we can have most impact</a:t>
            </a:r>
          </a:p>
          <a:p>
            <a:pPr marL="285750" indent="-285750">
              <a:buFont typeface="Arial,Sans-Serif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/>
                <a:cs typeface="Arial"/>
              </a:rPr>
              <a:t>To test and implement a Stakeholder Led Accreditation process for corporate teams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7202662" y="4143995"/>
            <a:ext cx="4646453" cy="6855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Arial"/>
                <a:cs typeface="Calibri"/>
              </a:rPr>
              <a:t>Ensure the QA team has a clear purpose, objectives that are measurable and processes. Ways of communicating help the team achieve its objectives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53FEF67-9012-0BB0-CA45-FBE360B31A3F}"/>
              </a:ext>
            </a:extLst>
          </p:cNvPr>
          <p:cNvSpPr/>
          <p:nvPr/>
        </p:nvSpPr>
        <p:spPr>
          <a:xfrm>
            <a:off x="7190373" y="5005118"/>
            <a:ext cx="4636427" cy="13213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Complete InPhase implementation and </a:t>
            </a:r>
            <a:r>
              <a:rPr lang="en-US" sz="1400" err="1">
                <a:solidFill>
                  <a:schemeClr val="tx1"/>
                </a:solidFill>
                <a:latin typeface="Arial"/>
                <a:cs typeface="Calibri"/>
              </a:rPr>
              <a:t>realisation</a:t>
            </a:r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 of benefits including triangulation and action monitoring. Support services to make the most of the platform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/>
                <a:cs typeface="Arial"/>
              </a:rPr>
              <a:t>Test opportunities to share cross-directorate learning from QA workstreams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C7CB55F-0224-F7B1-AB26-C3BF03125C7F}"/>
              </a:ext>
            </a:extLst>
          </p:cNvPr>
          <p:cNvSpPr txBox="1"/>
          <p:nvPr/>
        </p:nvSpPr>
        <p:spPr>
          <a:xfrm>
            <a:off x="8250011" y="22549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cs typeface="Calibri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Defined workstreams / projects / </a:t>
            </a:r>
            <a:r>
              <a:rPr lang="en-US" sz="1400" b="1" dirty="0" err="1">
                <a:cs typeface="Calibri"/>
              </a:rPr>
              <a:t>programmes</a:t>
            </a:r>
            <a:r>
              <a:rPr lang="en-US" sz="1400" b="1" dirty="0">
                <a:cs typeface="Calibri"/>
              </a:rPr>
              <a:t> for 24-25</a:t>
            </a:r>
            <a:endParaRPr lang="en-US" sz="1400" dirty="0">
              <a:cs typeface="Calibri" panose="020F0502020204030204"/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92809"/>
              </p:ext>
            </p:extLst>
          </p:nvPr>
        </p:nvGraphicFramePr>
        <p:xfrm>
          <a:off x="0" y="0"/>
          <a:ext cx="12192000" cy="661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1224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315393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312697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432890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487867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964869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918391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498669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675899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/>
                        </a:rPr>
                        <a:t>Priority/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3777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37771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/>
                        </a:rPr>
                        <a:t>Getting the</a:t>
                      </a:r>
                      <a:r>
                        <a:rPr lang="en-US" sz="1200" baseline="0" dirty="0">
                          <a:latin typeface="Arial"/>
                        </a:rPr>
                        <a:t> basics right</a:t>
                      </a:r>
                      <a:endParaRPr lang="en-US" sz="12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Design and embed feedback processes – collection, review and response</a:t>
                      </a:r>
                    </a:p>
                    <a:p>
                      <a:pPr lvl="0">
                        <a:buNone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Establish space to review team data</a:t>
                      </a:r>
                    </a:p>
                    <a:p>
                      <a:pPr lvl="0">
                        <a:buNone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Develop customer service charter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Develop standardized induction plans for each QA team role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Feedback about QA team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Key performance metrics e.g. participation data</a:t>
                      </a: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Ellie / James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Patient Experience</a:t>
                      </a:r>
                      <a:r>
                        <a:rPr lang="en-US" sz="1200" baseline="0" dirty="0">
                          <a:latin typeface="Arial"/>
                        </a:rPr>
                        <a:t> Feedback</a:t>
                      </a:r>
                      <a:endParaRPr lang="en-US" sz="12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Deliver training/teaching so staff are comfortable using </a:t>
                      </a:r>
                      <a:r>
                        <a:rPr lang="en-US" sz="1000" dirty="0" err="1">
                          <a:latin typeface="Arial"/>
                        </a:rPr>
                        <a:t>Civica</a:t>
                      </a:r>
                      <a:r>
                        <a:rPr lang="en-US" sz="1000" dirty="0">
                          <a:latin typeface="Arial"/>
                        </a:rPr>
                        <a:t> and Power BI dashboard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Test ideas</a:t>
                      </a:r>
                      <a:r>
                        <a:rPr lang="en-US" sz="1000" baseline="0" dirty="0">
                          <a:latin typeface="Arial"/>
                        </a:rPr>
                        <a:t> to promote patient experience feedback collection in City and Hackney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Insight reports</a:t>
                      </a:r>
                      <a:r>
                        <a:rPr lang="en-US" sz="1000" baseline="0" dirty="0">
                          <a:latin typeface="Arial"/>
                        </a:rPr>
                        <a:t> to be embedded in DMTs</a:t>
                      </a:r>
                    </a:p>
                    <a:p>
                      <a:pPr lvl="0">
                        <a:buNone/>
                      </a:pPr>
                      <a:r>
                        <a:rPr lang="en-US" sz="1000" baseline="0" dirty="0">
                          <a:latin typeface="Arial"/>
                        </a:rPr>
                        <a:t>Provide examples of good practice</a:t>
                      </a:r>
                    </a:p>
                    <a:p>
                      <a:pPr lvl="0">
                        <a:buNone/>
                      </a:pPr>
                      <a:r>
                        <a:rPr lang="en-US" sz="1000" baseline="0" dirty="0">
                          <a:latin typeface="Arial"/>
                        </a:rPr>
                        <a:t>Develop and </a:t>
                      </a:r>
                      <a:r>
                        <a:rPr lang="en-US" sz="1000" baseline="0" dirty="0" err="1">
                          <a:latin typeface="Arial"/>
                        </a:rPr>
                        <a:t>finalise</a:t>
                      </a:r>
                      <a:r>
                        <a:rPr lang="en-US" sz="1000" baseline="0" dirty="0">
                          <a:latin typeface="Arial"/>
                        </a:rPr>
                        <a:t> Patient Experience bundle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No of responses collected per month</a:t>
                      </a:r>
                    </a:p>
                    <a:p>
                      <a:pPr lvl="0">
                        <a:buNone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No of teams participating</a:t>
                      </a: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Selina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 err="1">
                          <a:latin typeface="Arial"/>
                        </a:rPr>
                        <a:t>InPhase</a:t>
                      </a:r>
                      <a:r>
                        <a:rPr lang="en-US" sz="1200" dirty="0">
                          <a:latin typeface="Arial"/>
                        </a:rPr>
                        <a:t> implementation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"/>
                        </a:rPr>
                        <a:t>All QA modules are live on </a:t>
                      </a:r>
                      <a:r>
                        <a:rPr lang="en-US" sz="1000" dirty="0" err="1">
                          <a:latin typeface="Arial"/>
                        </a:rPr>
                        <a:t>InPhase</a:t>
                      </a:r>
                      <a:r>
                        <a:rPr lang="en-US" sz="1000" dirty="0">
                          <a:latin typeface="Arial"/>
                        </a:rPr>
                        <a:t> and in use.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"/>
                        </a:rPr>
                        <a:t>Help teams use </a:t>
                      </a:r>
                      <a:r>
                        <a:rPr lang="en-US" sz="1000" dirty="0" err="1">
                          <a:latin typeface="Arial"/>
                        </a:rPr>
                        <a:t>InPhase</a:t>
                      </a:r>
                      <a:r>
                        <a:rPr lang="en-US" sz="1000" dirty="0">
                          <a:latin typeface="Arial"/>
                        </a:rPr>
                        <a:t> to</a:t>
                      </a:r>
                      <a:r>
                        <a:rPr lang="en-US" sz="1000" baseline="0" dirty="0">
                          <a:latin typeface="Arial"/>
                        </a:rPr>
                        <a:t> develop and track actions</a:t>
                      </a:r>
                    </a:p>
                    <a:p>
                      <a:r>
                        <a:rPr lang="en-US" sz="1000" baseline="0" dirty="0">
                          <a:latin typeface="Arial"/>
                        </a:rPr>
                        <a:t>Map governance processes for action monitoring</a:t>
                      </a:r>
                    </a:p>
                    <a:p>
                      <a:r>
                        <a:rPr lang="en-US" sz="1000" baseline="0" dirty="0">
                          <a:latin typeface="Arial"/>
                        </a:rPr>
                        <a:t>Speak to teams about the benefits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Test adding ward based audits and checklists to 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InPhase</a:t>
                      </a:r>
                      <a:endParaRPr lang="en-US" sz="1000" kern="1200" dirty="0">
                        <a:solidFill>
                          <a:schemeClr val="dk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No of teams using 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InPhase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to track actions</a:t>
                      </a:r>
                    </a:p>
                    <a:p>
                      <a:pPr lvl="0">
                        <a:buNone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No of overdue actions</a:t>
                      </a: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Ellie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Corporate accreditation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Test 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programme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with 3 teams and evaluate</a:t>
                      </a:r>
                    </a:p>
                    <a:p>
                      <a:pPr lvl="0">
                        <a:buNone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Recruit Assessors</a:t>
                      </a: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kern="1200" baseline="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Launch </a:t>
                      </a:r>
                      <a:r>
                        <a:rPr lang="en-US" sz="1000" kern="1200" baseline="0" dirty="0" err="1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programme</a:t>
                      </a:r>
                      <a:r>
                        <a:rPr lang="en-US" sz="1000" kern="1200" baseline="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for all corporate teams and promote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kern="1200" baseline="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Evaluation of impact and shared learning event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Feedback about the process</a:t>
                      </a:r>
                    </a:p>
                    <a:p>
                      <a:pPr lvl="0">
                        <a:buNone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No of teams participating</a:t>
                      </a:r>
                    </a:p>
                    <a:p>
                      <a:pPr lvl="0">
                        <a:buNone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No of assessors involved</a:t>
                      </a: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Ella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639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529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TaxCatchAll xmlns="6194e418-5875-4308-b033-74eb9c18136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2827A9-F419-4FCE-AD3C-96BAD1F5287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B640CB3-D588-425A-AEA5-9272871C0FE6}">
  <ds:schemaRefs>
    <ds:schemaRef ds:uri="http://schemas.microsoft.com/office/2006/documentManagement/types"/>
    <ds:schemaRef ds:uri="ac41d42a-5402-485a-8705-b829d862fb50"/>
    <ds:schemaRef ds:uri="http://schemas.microsoft.com/office/2006/metadata/properties"/>
    <ds:schemaRef ds:uri="http://purl.org/dc/elements/1.1/"/>
    <ds:schemaRef ds:uri="http://schemas.microsoft.com/sharepoint/v3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c2555680-74a5-428b-86ea-9902b68ff480"/>
    <ds:schemaRef ds:uri="http://www.w3.org/XML/1998/namespace"/>
    <ds:schemaRef ds:uri="http://purl.org/dc/dcmitype/"/>
    <ds:schemaRef ds:uri="4d648a74-5c83-46a7-8e4c-7f989ae960a5"/>
    <ds:schemaRef ds:uri="6194e418-5875-4308-b033-74eb9c181361"/>
  </ds:schemaRefs>
</ds:datastoreItem>
</file>

<file path=customXml/itemProps3.xml><?xml version="1.0" encoding="utf-8"?>
<ds:datastoreItem xmlns:ds="http://schemas.openxmlformats.org/officeDocument/2006/customXml" ds:itemID="{DFC487A2-0B55-4131-9D5D-8E9932FFE1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424</Words>
  <Application>Microsoft Office PowerPoint</Application>
  <PresentationFormat>Widescreen</PresentationFormat>
  <Paragraphs>69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Parker Eleanor</dc:creator>
  <cp:lastModifiedBy>PARKER, Eleanor (EAST LONDON NHS FOUNDATION TRUST)</cp:lastModifiedBy>
  <cp:revision>64</cp:revision>
  <dcterms:created xsi:type="dcterms:W3CDTF">2023-12-01T11:05:55Z</dcterms:created>
  <dcterms:modified xsi:type="dcterms:W3CDTF">2024-03-18T15:00:27Z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