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3" r:id="rId5"/>
    <p:sldId id="272" r:id="rId6"/>
    <p:sldId id="268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838A5-6F88-5D8D-D148-BFB311EF7019}" v="4089" dt="2024-03-12T14:07:23.001"/>
    <p1510:client id="{4AEDDC1D-A821-25D1-6F35-6A70CFF93CFF}" v="309" dt="2024-03-12T15:06:51.073"/>
    <p1510:client id="{B64BCF92-BF13-8015-CBDE-3AF6BE9CBB92}" v="49" dt="2024-03-12T12:00:45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4AEDDC1D-A821-25D1-6F35-6A70CFF93CFF}"/>
    <pc:docChg chg="addSld delSld modSld">
      <pc:chgData name="BAKSH DE LA IGLESIA, Amber (EAST LONDON NHS FOUNDATION TRUST)" userId="S::amber.bakshdelaiglesia1@nhs.net::b2650a99-9385-4d98-8a06-8e7c9d440112" providerId="AD" clId="Web-{4AEDDC1D-A821-25D1-6F35-6A70CFF93CFF}" dt="2024-03-12T15:06:51.073" v="293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4AEDDC1D-A821-25D1-6F35-6A70CFF93CFF}" dt="2024-03-12T15:04:56.834" v="5"/>
        <pc:sldMkLst>
          <pc:docMk/>
          <pc:sldMk cId="1916856892" sldId="258"/>
        </pc:sldMkLst>
      </pc:sldChg>
      <pc:sldChg chg="del">
        <pc:chgData name="BAKSH DE LA IGLESIA, Amber (EAST LONDON NHS FOUNDATION TRUST)" userId="S::amber.bakshdelaiglesia1@nhs.net::b2650a99-9385-4d98-8a06-8e7c9d440112" providerId="AD" clId="Web-{4AEDDC1D-A821-25D1-6F35-6A70CFF93CFF}" dt="2024-03-12T15:04:59.163" v="6"/>
        <pc:sldMkLst>
          <pc:docMk/>
          <pc:sldMk cId="1925529785" sldId="264"/>
        </pc:sldMkLst>
      </pc:sldChg>
      <pc:sldChg chg="del">
        <pc:chgData name="BAKSH DE LA IGLESIA, Amber (EAST LONDON NHS FOUNDATION TRUST)" userId="S::amber.bakshdelaiglesia1@nhs.net::b2650a99-9385-4d98-8a06-8e7c9d440112" providerId="AD" clId="Web-{4AEDDC1D-A821-25D1-6F35-6A70CFF93CFF}" dt="2024-03-12T15:04:59.960" v="7"/>
        <pc:sldMkLst>
          <pc:docMk/>
          <pc:sldMk cId="3548518915" sldId="265"/>
        </pc:sldMkLst>
      </pc:sldChg>
      <pc:sldChg chg="modSp add">
        <pc:chgData name="BAKSH DE LA IGLESIA, Amber (EAST LONDON NHS FOUNDATION TRUST)" userId="S::amber.bakshdelaiglesia1@nhs.net::b2650a99-9385-4d98-8a06-8e7c9d440112" providerId="AD" clId="Web-{4AEDDC1D-A821-25D1-6F35-6A70CFF93CFF}" dt="2024-03-12T15:06:18.025" v="188"/>
        <pc:sldMkLst>
          <pc:docMk/>
          <pc:sldMk cId="2793083277" sldId="268"/>
        </pc:sldMkLst>
        <pc:graphicFrameChg chg="mod modGraphic">
          <ac:chgData name="BAKSH DE LA IGLESIA, Amber (EAST LONDON NHS FOUNDATION TRUST)" userId="S::amber.bakshdelaiglesia1@nhs.net::b2650a99-9385-4d98-8a06-8e7c9d440112" providerId="AD" clId="Web-{4AEDDC1D-A821-25D1-6F35-6A70CFF93CFF}" dt="2024-03-12T15:06:18.025" v="188"/>
          <ac:graphicFrameMkLst>
            <pc:docMk/>
            <pc:sldMk cId="2793083277" sldId="268"/>
            <ac:graphicFrameMk id="3" creationId="{A4F86B3A-5489-60F5-F342-A0B9EC6994E4}"/>
          </ac:graphicFrameMkLst>
        </pc:graphicFrameChg>
      </pc:sldChg>
      <pc:sldChg chg="add del">
        <pc:chgData name="BAKSH DE LA IGLESIA, Amber (EAST LONDON NHS FOUNDATION TRUST)" userId="S::amber.bakshdelaiglesia1@nhs.net::b2650a99-9385-4d98-8a06-8e7c9d440112" providerId="AD" clId="Web-{4AEDDC1D-A821-25D1-6F35-6A70CFF93CFF}" dt="2024-03-12T15:06:36.213" v="222"/>
        <pc:sldMkLst>
          <pc:docMk/>
          <pc:sldMk cId="1656701431" sldId="269"/>
        </pc:sldMkLst>
      </pc:sldChg>
      <pc:sldChg chg="modSp add">
        <pc:chgData name="BAKSH DE LA IGLESIA, Amber (EAST LONDON NHS FOUNDATION TRUST)" userId="S::amber.bakshdelaiglesia1@nhs.net::b2650a99-9385-4d98-8a06-8e7c9d440112" providerId="AD" clId="Web-{4AEDDC1D-A821-25D1-6F35-6A70CFF93CFF}" dt="2024-03-12T15:06:51.073" v="293"/>
        <pc:sldMkLst>
          <pc:docMk/>
          <pc:sldMk cId="991520695" sldId="271"/>
        </pc:sldMkLst>
        <pc:graphicFrameChg chg="mod modGraphic">
          <ac:chgData name="BAKSH DE LA IGLESIA, Amber (EAST LONDON NHS FOUNDATION TRUST)" userId="S::amber.bakshdelaiglesia1@nhs.net::b2650a99-9385-4d98-8a06-8e7c9d440112" providerId="AD" clId="Web-{4AEDDC1D-A821-25D1-6F35-6A70CFF93CFF}" dt="2024-03-12T15:06:51.073" v="293"/>
          <ac:graphicFrameMkLst>
            <pc:docMk/>
            <pc:sldMk cId="991520695" sldId="271"/>
            <ac:graphicFrameMk id="3" creationId="{A4F86B3A-5489-60F5-F342-A0B9EC6994E4}"/>
          </ac:graphicFrameMkLst>
        </pc:graphicFrameChg>
      </pc:sldChg>
      <pc:sldChg chg="modSp add">
        <pc:chgData name="BAKSH DE LA IGLESIA, Amber (EAST LONDON NHS FOUNDATION TRUST)" userId="S::amber.bakshdelaiglesia1@nhs.net::b2650a99-9385-4d98-8a06-8e7c9d440112" providerId="AD" clId="Web-{4AEDDC1D-A821-25D1-6F35-6A70CFF93CFF}" dt="2024-03-12T15:05:43.055" v="117"/>
        <pc:sldMkLst>
          <pc:docMk/>
          <pc:sldMk cId="1118485046" sldId="272"/>
        </pc:sldMkLst>
        <pc:graphicFrameChg chg="mod modGraphic">
          <ac:chgData name="BAKSH DE LA IGLESIA, Amber (EAST LONDON NHS FOUNDATION TRUST)" userId="S::amber.bakshdelaiglesia1@nhs.net::b2650a99-9385-4d98-8a06-8e7c9d440112" providerId="AD" clId="Web-{4AEDDC1D-A821-25D1-6F35-6A70CFF93CFF}" dt="2024-03-12T15:05:43.055" v="117"/>
          <ac:graphicFrameMkLst>
            <pc:docMk/>
            <pc:sldMk cId="1118485046" sldId="272"/>
            <ac:graphicFrameMk id="3" creationId="{A4F86B3A-5489-60F5-F342-A0B9EC6994E4}"/>
          </ac:graphicFrameMkLst>
        </pc:graphicFrameChg>
      </pc:sldChg>
      <pc:sldChg chg="add">
        <pc:chgData name="BAKSH DE LA IGLESIA, Amber (EAST LONDON NHS FOUNDATION TRUST)" userId="S::amber.bakshdelaiglesia1@nhs.net::b2650a99-9385-4d98-8a06-8e7c9d440112" providerId="AD" clId="Web-{4AEDDC1D-A821-25D1-6F35-6A70CFF93CFF}" dt="2024-03-12T15:04:55.475" v="4"/>
        <pc:sldMkLst>
          <pc:docMk/>
          <pc:sldMk cId="4029533149" sldId="27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rgbClr val="000000"/>
                </a:solidFill>
                <a:cs typeface="Calibri"/>
              </a:rPr>
              <a:t>SCYPS</a:t>
            </a:r>
          </a:p>
          <a:p>
            <a:pPr algn="ctr"/>
            <a:r>
              <a:rPr lang="en-US" b="1">
                <a:solidFill>
                  <a:srgbClr val="000000"/>
                </a:solidFill>
                <a:cs typeface="Calibri"/>
              </a:rPr>
              <a:t>2024/25</a:t>
            </a:r>
            <a:r>
              <a:rPr lang="en-US" b="1" dirty="0">
                <a:solidFill>
                  <a:srgbClr val="000000"/>
                </a:solidFill>
                <a:cs typeface="Calibri"/>
              </a:rPr>
              <a:t>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Use of Data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Service Development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Participation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MDT working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NEL Wide Review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Workforce Development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Digital Technology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Productivity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Query budgets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803362" y="2672214"/>
            <a:ext cx="240889" cy="154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78783" y="2886879"/>
            <a:ext cx="240886" cy="52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8783" y="5068825"/>
            <a:ext cx="277758" cy="28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Accurate reporting on </a:t>
            </a:r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PowerBi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 – Transition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Extend data usage from operational to strategic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MDT pathways – Weight management, links with CAMHS, </a:t>
            </a:r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Behavioural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 feeding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Service User Accreditation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Increase CYP involvement &amp; external forums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Embed TAC/TAF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Coordination of OOB and child deaths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CiC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, SLT, ASD, SC&amp;T all in progress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Level up/address inequalities for future business cases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Links with Universities, apprenticeships, leadership development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Hybrid technology, review of work stations (PC/docking stations)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Review skill mix, MDT approach, effective clinical planning to maximize productivity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Consideration of priority roles – how to work effectively within our financial envelope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3261" y="6561156"/>
            <a:ext cx="1184492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Annual plan for 2024-25: Team/service: Specialist Childrens and Young People’s Service </a:t>
            </a:r>
            <a:endParaRPr lang="en-US">
              <a:ea typeface="Calibri"/>
              <a:cs typeface="Calibri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A close-up of a sign&#10;&#10;Description automatically generated">
            <a:extLst>
              <a:ext uri="{FF2B5EF4-FFF2-40B4-BE49-F238E27FC236}">
                <a16:creationId xmlns:a16="http://schemas.microsoft.com/office/drawing/2014/main" id="{E0474265-700B-6E51-6E32-C117A94FC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282" y="6031198"/>
            <a:ext cx="8482642" cy="51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3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984226"/>
              </p:ext>
            </p:extLst>
          </p:nvPr>
        </p:nvGraphicFramePr>
        <p:xfrm>
          <a:off x="197555" y="254000"/>
          <a:ext cx="11617413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35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1898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599026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64457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789696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413710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10638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42550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Account-able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Use of Data (operational, safeguarding, patient outcomes)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>
                          <a:latin typeface="Arial"/>
                        </a:rPr>
                        <a:t>Finalise</a:t>
                      </a:r>
                      <a:r>
                        <a:rPr lang="en-US" sz="1000" dirty="0">
                          <a:latin typeface="Arial"/>
                        </a:rPr>
                        <a:t> sign off of </a:t>
                      </a:r>
                      <a:r>
                        <a:rPr lang="en-US" sz="1000" err="1">
                          <a:latin typeface="Arial"/>
                        </a:rPr>
                        <a:t>PowerBi</a:t>
                      </a:r>
                      <a:endParaRPr lang="en-US" sz="1000" dirty="0" err="1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>
                          <a:latin typeface="Arial"/>
                        </a:rPr>
                        <a:t>PowerBi</a:t>
                      </a:r>
                      <a:r>
                        <a:rPr lang="en-US" sz="1000" dirty="0">
                          <a:latin typeface="Arial"/>
                        </a:rPr>
                        <a:t> refresher training 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Use of Power Bi in Performance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</a:rPr>
                        <a:t>Expand use of performance meetings</a:t>
                      </a:r>
                    </a:p>
                    <a:p>
                      <a:pPr lvl="0">
                        <a:buNone/>
                      </a:pPr>
                      <a:r>
                        <a:rPr lang="en-US" sz="1000" err="1">
                          <a:latin typeface="Arial"/>
                        </a:rPr>
                        <a:t>PowerBi</a:t>
                      </a:r>
                      <a:r>
                        <a:rPr lang="en-US" sz="1000" dirty="0">
                          <a:latin typeface="Arial"/>
                        </a:rPr>
                        <a:t> data BAU in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</a:rPr>
                        <a:t>Evaluate use of </a:t>
                      </a:r>
                      <a:r>
                        <a:rPr lang="en-US" sz="1000" err="1">
                          <a:latin typeface="Arial"/>
                        </a:rPr>
                        <a:t>PowerBi</a:t>
                      </a:r>
                      <a:r>
                        <a:rPr lang="en-US" sz="1000" dirty="0">
                          <a:latin typeface="Arial"/>
                        </a:rPr>
                        <a:t> and future developments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err="1">
                          <a:latin typeface="Arial"/>
                        </a:rPr>
                        <a:t>Rountine</a:t>
                      </a:r>
                      <a:r>
                        <a:rPr lang="en-US" sz="1000" dirty="0">
                          <a:latin typeface="Arial"/>
                        </a:rPr>
                        <a:t> DQ data to remain positive (caseload, DNA/</a:t>
                      </a:r>
                      <a:r>
                        <a:rPr lang="en-US" sz="1000" err="1">
                          <a:latin typeface="Arial"/>
                        </a:rPr>
                        <a:t>canx</a:t>
                      </a:r>
                      <a:r>
                        <a:rPr lang="en-US" sz="1000" dirty="0">
                          <a:latin typeface="Arial"/>
                        </a:rPr>
                        <a:t>, discharges, timely FU, outcomes </a:t>
                      </a:r>
                      <a:r>
                        <a:rPr lang="en-US" sz="1000" err="1">
                          <a:latin typeface="Arial"/>
                        </a:rPr>
                        <a:t>etc</a:t>
                      </a:r>
                      <a:r>
                        <a:rPr lang="en-US" sz="1000" dirty="0">
                          <a:latin typeface="Arial"/>
                        </a:rPr>
                        <a:t>)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Staff experience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Informatics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Performance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Shameem Joomun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Service 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Development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Representatives from all services attending service development forum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Service development and QI projects identified, registered and signed off by SMG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Service development and QI projects in progress.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Presentation of completed projects in DMT/SMG/Extended SMG/Service Improvement Group? (Needs to be decided/agreed)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Presentation and embedding of service development s and QI projects in </a:t>
                      </a: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n DMT/SMG/Extended SMG/Service Improvement Group/away day? (Needs to be decided/agreed)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Outcomes of service development decided at proposal stage and also use of QI process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Service lead support 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SMG sponsorship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Coach/team in QI projects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Service development group action learning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SMG Clinical Leads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SU Participation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SUA: Teams to complete self assessment and prep for visits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 QI project – complete baseline and consider PDSA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SAU visits to take place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 QI Project – Implement actions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SAU – review of results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SU QI Project –Continue PDSA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SUA Implement actions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 QI Project – SU to attend SCYPS meetings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SUA standards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SU database (total number)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QA Team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General Manager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MDT working</a:t>
                      </a:r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Review current MDT models.  Identify areas for development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Determine required outcomes (clinical/non-clinical).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Working groups to focus on requirements and options (incl. PP)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Patient outcomes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Patient experience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Complex case, case study (safeguarding, clinical complexities)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Staff experience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Increased productivity/activity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Possible support with stakeholders</a:t>
                      </a:r>
                      <a:endParaRPr lang="en-US" sz="1400"/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Communication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Jill Ellis</a:t>
                      </a:r>
                      <a:endParaRPr lang="en-US" sz="14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21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4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926602"/>
              </p:ext>
            </p:extLst>
          </p:nvPr>
        </p:nvGraphicFramePr>
        <p:xfrm>
          <a:off x="169333" y="122296"/>
          <a:ext cx="11672420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43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457855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6158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7689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40591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0325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86004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34802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672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59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76260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NEL Wide Review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CiC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 NEL Dashboard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Undertake capacity and demand review alongside time and motion study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SC&amp;T NEL Project: Attendance at Steering Group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Reps on workstreams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Input into JD development and recruitment of staff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CiC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 NEL Dashboard : Due to go live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Present findings from reviews to Partners and ICB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Decision on resources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Updates from steering group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Completion of workstreams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CIC NEL Dashboard: Evaluation of data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Discussion and decision on </a:t>
                      </a:r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priorities.Explore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 joint working/efficiencies possibilities alongside this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Participation in evaluation of project 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Teams to work with additional project staff to implement workstreams output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CiC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 NEL Dashboard: Review of data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Review of workload and operating model in line with performance data and ICB decisions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Participation in evaluation of project 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Involvement in next steps decisions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CiC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 KPI's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Project KPI's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NEL ICB 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Newham LA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Barts HCC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NEL specialist partners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Project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SMG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76260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Workforce  Development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Participate in Nursing Recruitment and Retention QI Project – HD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Ring Fence posts for rotational and apprenticeship pathways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Participate in NHSE London Nursing workforce group -HD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Work with CAMHS and 0-19 reps to develop a rotational pathway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Recruit to MDT, shared pathway posts that skill mix resource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Recruit to apprenticeship posts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Second staff to next stage of professional training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Recruit to rotational pathway and start process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Discuss extending rotational pathway to Newham hospital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Agree a school presentation package for recruiting into the NHS and community services 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Evaluate rotational posts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Recruit to acute rotational posts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err="1">
                          <a:solidFill>
                            <a:schemeClr val="tx1"/>
                          </a:solidFill>
                          <a:latin typeface="Arial"/>
                        </a:rPr>
                        <a:t>Finalise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 apprenticeship pathway to enable it to be embedded 25/26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HR data dashboard on recruitment and retention/sickness figures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Exit interview data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Staff outcomes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HR data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Input and joint working with CAMHS and 0-19 representatives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Recruitment support</a:t>
                      </a: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Trust clinical lead to commission and advise on apprenticeship relevant courses to grow staff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SMG  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</a:rPr>
                        <a:t>linical  Leads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840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08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393207"/>
              </p:ext>
            </p:extLst>
          </p:nvPr>
        </p:nvGraphicFramePr>
        <p:xfrm>
          <a:off x="169333" y="291629"/>
          <a:ext cx="1167242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43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457855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6158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7689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40591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60325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86004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34802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2916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29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59509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Digital Technology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Hybrid technology installation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Review of workstations including office 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Hybrid technology digital champions and crib sheets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Hybrid technology - Continued use and evaluation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Staff satisfaction (productivity, feedback)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Digitial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General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59509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Productivity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Gather data required (staffing and activity)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Share data with services, deep dive on activity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Identify areas for review (teams, pathways)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Link with partners if relevant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Commence review and propose options to SMG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Implement options (recruitment, job planning </a:t>
                      </a:r>
                      <a:r>
                        <a:rPr lang="en-US" sz="1000" err="1">
                          <a:latin typeface="Arial"/>
                        </a:rPr>
                        <a:t>etc</a:t>
                      </a:r>
                      <a:r>
                        <a:rPr lang="en-US" sz="1000" dirty="0">
                          <a:latin typeface="Arial"/>
                        </a:rPr>
                        <a:t>)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Evaluate and review data. Share findings with partners if relevant.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Activity data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PREM's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Staff experience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P&amp;C (data)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Informatics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Recruitment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SMG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41466"/>
                  </a:ext>
                </a:extLst>
              </a:tr>
              <a:tr h="38750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Query budgets</a:t>
                      </a:r>
                      <a:endParaRPr lang="en-US" sz="10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Plan service based upon budgets agreed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Financial</a:t>
                      </a: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KPI's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Champion SEND and statutory CYP services.  Highlight financial, clinical and reputational risks of non-investment.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latin typeface="Arial"/>
                        </a:rPr>
                        <a:t>SMG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61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520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IGLESIA, Amber (EAST LONDON NHS FOUNDATION TRUST)</cp:lastModifiedBy>
  <cp:revision>404</cp:revision>
  <dcterms:created xsi:type="dcterms:W3CDTF">2023-12-01T11:05:55Z</dcterms:created>
  <dcterms:modified xsi:type="dcterms:W3CDTF">2024-03-12T15:06:56Z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