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A26569-F013-C470-22F3-DDAC99C0A6E8}" v="21" dt="2024-03-18T09:32:24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69" d="100"/>
          <a:sy n="69" d="100"/>
        </p:scale>
        <p:origin x="37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KSH DE LA IGLESIA, Amber (EAST LONDON NHS FOUNDATION TRUST)" userId="S::amber.bakshdelaiglesia1@nhs.net::b2650a99-9385-4d98-8a06-8e7c9d440112" providerId="AD" clId="Web-{B5C2BCD9-9CB4-391F-A612-C2EB1C9DE5F7}"/>
    <pc:docChg chg="addSld modSld sldOrd">
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<pc:docMkLst>
        <pc:docMk/>
      </pc:docMkLst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220" v="4"/>
        <pc:sldMkLst>
          <pc:docMk/>
          <pc:sldMk cId="2139390216" sldId="260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111" v="7"/>
        <pc:sldMkLst>
          <pc:docMk/>
          <pc:sldMk cId="2363844062" sldId="261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7:00.079" v="6"/>
        <pc:sldMkLst>
          <pc:docMk/>
          <pc:sldMk cId="1465521632" sldId="262"/>
        </pc:sldMkLst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9.892" v="5"/>
        <pc:sldMkLst>
          <pc:docMk/>
          <pc:sldMk cId="1445301394" sldId="263"/>
        </pc:sldMkLst>
      </pc:sldChg>
      <pc:sldChg chg="addSp delSp modSp">
        <pc:chgData name="BAKSH DE LA IGLESIA, Amber (EAST LONDON NHS FOUNDATION TRUST)" userId="S::amber.bakshdelaiglesia1@nhs.net::b2650a99-9385-4d98-8a06-8e7c9d440112" providerId="AD" clId="Web-{B5C2BCD9-9CB4-391F-A612-C2EB1C9DE5F7}" dt="2023-12-01T11:56:42.876" v="2"/>
        <pc:sldMkLst>
          <pc:docMk/>
          <pc:sldMk cId="1925529785" sldId="264"/>
        </pc:sldMkLst>
        <pc:spChg chg="add del mod">
          <ac:chgData name="BAKSH DE LA IGLESIA, Amber (EAST LONDON NHS FOUNDATION TRUST)" userId="S::amber.bakshdelaiglesia1@nhs.net::b2650a99-9385-4d98-8a06-8e7c9d440112" providerId="AD" clId="Web-{B5C2BCD9-9CB4-391F-A612-C2EB1C9DE5F7}" dt="2023-12-01T11:56:42.876" v="2"/>
          <ac:spMkLst>
            <pc:docMk/>
            <pc:sldMk cId="1925529785" sldId="264"/>
            <ac:spMk id="2" creationId="{DEA5D90C-96BD-EA09-AF65-C158C58982BD}"/>
          </ac:spMkLst>
        </pc:spChg>
      </pc:sldChg>
      <pc:sldChg chg="add">
        <pc:chgData name="BAKSH DE LA IGLESIA, Amber (EAST LONDON NHS FOUNDATION TRUST)" userId="S::amber.bakshdelaiglesia1@nhs.net::b2650a99-9385-4d98-8a06-8e7c9d440112" providerId="AD" clId="Web-{B5C2BCD9-9CB4-391F-A612-C2EB1C9DE5F7}" dt="2023-12-01T11:56:50.188" v="3"/>
        <pc:sldMkLst>
          <pc:docMk/>
          <pc:sldMk cId="3362048251" sldId="265"/>
        </pc:sldMkLst>
      </pc:sldChg>
      <pc:sldChg chg="modSp add ord replId">
        <p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<pc:sldMkLst>
          <pc:docMk/>
          <pc:sldMk cId="4086588236" sldId="266"/>
        </pc:sldMkLst>
        <pc:spChg chg="mod">
          <ac:chgData name="BAKSH DE LA IGLESIA, Amber (EAST LONDON NHS FOUNDATION TRUST)" userId="S::amber.bakshdelaiglesia1@nhs.net::b2650a99-9385-4d98-8a06-8e7c9d440112" providerId="AD" clId="Web-{B5C2BCD9-9CB4-391F-A612-C2EB1C9DE5F7}" dt="2023-12-01T11:57:22.455" v="37" actId="20577"/>
          <ac:spMkLst>
            <pc:docMk/>
            <pc:sldMk cId="4086588236" sldId="266"/>
            <ac:spMk id="3" creationId="{63996C09-89A3-A8CB-04E4-6CCEDAD576A3}"/>
          </ac:spMkLst>
        </pc:spChg>
      </pc:sldChg>
    </pc:docChg>
  </pc:docChgLst>
  <pc:docChgLst>
    <pc:chgData clId="Web-{7F3A5A35-1DB4-786B-D760-1B6E0858F186}"/>
    <pc:docChg chg="delSld">
      <pc:chgData name="" userId="" providerId="" clId="Web-{7F3A5A35-1DB4-786B-D760-1B6E0858F186}" dt="2023-12-01T14:28:55.312" v="3"/>
      <pc:docMkLst>
        <pc:docMk/>
      </pc:docMkLst>
      <pc:sldChg chg="del">
        <pc:chgData name="" userId="" providerId="" clId="Web-{7F3A5A35-1DB4-786B-D760-1B6E0858F186}" dt="2023-12-01T14:28:49.858" v="1"/>
        <pc:sldMkLst>
          <pc:docMk/>
          <pc:sldMk cId="2139390216" sldId="260"/>
        </pc:sldMkLst>
      </pc:sldChg>
      <pc:sldChg chg="del">
        <pc:chgData name="" userId="" providerId="" clId="Web-{7F3A5A35-1DB4-786B-D760-1B6E0858F186}" dt="2023-12-01T14:28:55.312" v="3"/>
        <pc:sldMkLst>
          <pc:docMk/>
          <pc:sldMk cId="2363844062" sldId="261"/>
        </pc:sldMkLst>
      </pc:sldChg>
      <pc:sldChg chg="del">
        <pc:chgData name="" userId="" providerId="" clId="Web-{7F3A5A35-1DB4-786B-D760-1B6E0858F186}" dt="2023-12-01T14:28:54.531" v="2"/>
        <pc:sldMkLst>
          <pc:docMk/>
          <pc:sldMk cId="3362048251" sldId="265"/>
        </pc:sldMkLst>
      </pc:sldChg>
      <pc:sldChg chg="del">
        <pc:chgData name="" userId="" providerId="" clId="Web-{7F3A5A35-1DB4-786B-D760-1B6E0858F186}" dt="2023-12-01T14:28:48.983" v="0"/>
        <pc:sldMkLst>
          <pc:docMk/>
          <pc:sldMk cId="4086588236" sldId="266"/>
        </pc:sldMkLst>
      </pc:sldChg>
    </pc:docChg>
  </pc:docChgLst>
  <pc:docChgLst>
    <pc:chgData name="BAKSH DE LA IGLESIA, Amber (EAST LONDON NHS FOUNDATION TRUST)" userId="S::amber.bakshdelaiglesia1@nhs.net::b2650a99-9385-4d98-8a06-8e7c9d440112" providerId="AD" clId="Web-{E1198C5F-BE96-4758-935C-84CDE1A53317}"/>
    <pc:docChg chg="addSld delSld modSld sldOrd">
      <pc:chgData name="BAKSH DE LA IGLESIA, Amber (EAST LONDON NHS FOUNDATION TRUST)" userId="S::amber.bakshdelaiglesia1@nhs.net::b2650a99-9385-4d98-8a06-8e7c9d440112" providerId="AD" clId="Web-{E1198C5F-BE96-4758-935C-84CDE1A53317}" dt="2023-12-01T11:08:52.585" v="19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E1198C5F-BE96-4758-935C-84CDE1A53317}" dt="2023-12-01T11:06:16.987" v="1"/>
        <pc:sldMkLst>
          <pc:docMk/>
          <pc:sldMk cId="109857222" sldId="256"/>
        </pc:sldMkLst>
      </pc:sldChg>
      <pc:sldChg chg="modSp add ord">
        <p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<pc:sldMkLst>
          <pc:docMk/>
          <pc:sldMk cId="1916856892" sldId="258"/>
        </pc:sldMkLst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4.897" v="6" actId="20577"/>
          <ac:spMkLst>
            <pc:docMk/>
            <pc:sldMk cId="1916856892" sldId="258"/>
            <ac:spMk id="4" creationId="{74A77F04-71FA-5127-761E-16EA4DE66FD1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37.491" v="10" actId="20577"/>
          <ac:spMkLst>
            <pc:docMk/>
            <pc:sldMk cId="1916856892" sldId="258"/>
            <ac:spMk id="45" creationId="{4128A996-CC85-9846-E43E-AAD1936D53DD}"/>
          </ac:spMkLst>
        </pc:spChg>
        <pc:spChg chg="mod">
          <ac:chgData name="BAKSH DE LA IGLESIA, Amber (EAST LONDON NHS FOUNDATION TRUST)" userId="S::amber.bakshdelaiglesia1@nhs.net::b2650a99-9385-4d98-8a06-8e7c9d440112" providerId="AD" clId="Web-{E1198C5F-BE96-4758-935C-84CDE1A53317}" dt="2023-12-01T11:08:41.428" v="17" actId="20577"/>
          <ac:spMkLst>
            <pc:docMk/>
            <pc:sldMk cId="1916856892" sldId="258"/>
            <ac:spMk id="50" creationId="{429D4B1D-0720-8072-C713-12835167FCF3}"/>
          </ac:spMkLst>
        </pc:spChg>
      </pc:sldChg>
      <pc:sldChg chg="addSp delSp modSp add">
        <pc:chgData name="BAKSH DE LA IGLESIA, Amber (EAST LONDON NHS FOUNDATION TRUST)" userId="S::amber.bakshdelaiglesia1@nhs.net::b2650a99-9385-4d98-8a06-8e7c9d440112" providerId="AD" clId="Web-{E1198C5F-BE96-4758-935C-84CDE1A53317}" dt="2023-12-01T11:08:52.585" v="19"/>
        <pc:sldMkLst>
          <pc:docMk/>
          <pc:sldMk cId="1925529785" sldId="264"/>
        </pc:sldMkLst>
        <pc:spChg chg="del">
          <ac:chgData name="BAKSH DE LA IGLESIA, Amber (EAST LONDON NHS FOUNDATION TRUST)" userId="S::amber.bakshdelaiglesia1@nhs.net::b2650a99-9385-4d98-8a06-8e7c9d440112" providerId="AD" clId="Web-{E1198C5F-BE96-4758-935C-84CDE1A53317}" dt="2023-12-01T11:08:47.647" v="18"/>
          <ac:spMkLst>
            <pc:docMk/>
            <pc:sldMk cId="1925529785" sldId="264"/>
            <ac:spMk id="2" creationId="{00000000-0000-0000-0000-000000000000}"/>
          </ac:spMkLst>
        </pc:spChg>
        <pc:spChg chg="add del mod">
          <ac:chgData name="BAKSH DE LA IGLESIA, Amber (EAST LONDON NHS FOUNDATION TRUST)" userId="S::amber.bakshdelaiglesia1@nhs.net::b2650a99-9385-4d98-8a06-8e7c9d440112" providerId="AD" clId="Web-{E1198C5F-BE96-4758-935C-84CDE1A53317}" dt="2023-12-01T11:08:52.585" v="19"/>
          <ac:spMkLst>
            <pc:docMk/>
            <pc:sldMk cId="1925529785" sldId="264"/>
            <ac:spMk id="5" creationId="{A84C7045-D6F5-FF76-F265-7693371D93B4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3FA26569-F013-C470-22F3-DDAC99C0A6E8}"/>
    <pc:docChg chg="modSld">
      <pc:chgData name="BAKSH DE LA IGLESIA, Amber (EAST LONDON NHS FOUNDATION TRUST)" userId="S::amber.bakshdelaiglesia1@nhs.net::b2650a99-9385-4d98-8a06-8e7c9d440112" providerId="AD" clId="Web-{3FA26569-F013-C470-22F3-DDAC99C0A6E8}" dt="2024-03-18T09:32:24.251" v="12"/>
      <pc:docMkLst>
        <pc:docMk/>
      </pc:docMkLst>
      <pc:sldChg chg="addSp delSp modSp">
        <pc:chgData name="BAKSH DE LA IGLESIA, Amber (EAST LONDON NHS FOUNDATION TRUST)" userId="S::amber.bakshdelaiglesia1@nhs.net::b2650a99-9385-4d98-8a06-8e7c9d440112" providerId="AD" clId="Web-{3FA26569-F013-C470-22F3-DDAC99C0A6E8}" dt="2024-03-18T09:32:24.251" v="12"/>
        <pc:sldMkLst>
          <pc:docMk/>
          <pc:sldMk cId="1916856892" sldId="258"/>
        </pc:sldMkLst>
        <pc:spChg chg="add del mod">
          <ac:chgData name="BAKSH DE LA IGLESIA, Amber (EAST LONDON NHS FOUNDATION TRUST)" userId="S::amber.bakshdelaiglesia1@nhs.net::b2650a99-9385-4d98-8a06-8e7c9d440112" providerId="AD" clId="Web-{3FA26569-F013-C470-22F3-DDAC99C0A6E8}" dt="2024-03-18T09:32:23.876" v="11" actId="20577"/>
          <ac:spMkLst>
            <pc:docMk/>
            <pc:sldMk cId="1916856892" sldId="258"/>
            <ac:spMk id="4" creationId="{74A77F04-71FA-5127-761E-16EA4DE66FD1}"/>
          </ac:spMkLst>
        </pc:spChg>
        <pc:spChg chg="del">
          <ac:chgData name="BAKSH DE LA IGLESIA, Amber (EAST LONDON NHS FOUNDATION TRUST)" userId="S::amber.bakshdelaiglesia1@nhs.net::b2650a99-9385-4d98-8a06-8e7c9d440112" providerId="AD" clId="Web-{3FA26569-F013-C470-22F3-DDAC99C0A6E8}" dt="2024-03-18T09:32:24.251" v="12"/>
          <ac:spMkLst>
            <pc:docMk/>
            <pc:sldMk cId="1916856892" sldId="258"/>
            <ac:spMk id="50" creationId="{429D4B1D-0720-8072-C713-12835167FCF3}"/>
          </ac:spMkLst>
        </pc:spChg>
      </pc:sldChg>
    </pc:docChg>
  </pc:docChgLst>
  <pc:docChgLst>
    <pc:chgData name="BAKSH DE LA IGLESIA, Amber (EAST LONDON NHS FOUNDATION TRUST)" userId="S::amber.bakshdelaiglesia1@nhs.net::b2650a99-9385-4d98-8a06-8e7c9d440112" providerId="AD" clId="Web-{7F3A5A35-1DB4-786B-D760-1B6E0858F186}"/>
    <pc:docChg chg="delSld">
      <pc:chgData name="BAKSH DE LA IGLESIA, Amber (EAST LONDON NHS FOUNDATION TRUST)" userId="S::amber.bakshdelaiglesia1@nhs.net::b2650a99-9385-4d98-8a06-8e7c9d440112" providerId="AD" clId="Web-{7F3A5A35-1DB4-786B-D760-1B6E0858F186}" dt="2023-12-01T14:28:59.015" v="1"/>
      <pc:docMkLst>
        <pc:docMk/>
      </pc:docMkLst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7.031" v="0"/>
        <pc:sldMkLst>
          <pc:docMk/>
          <pc:sldMk cId="1465521632" sldId="262"/>
        </pc:sldMkLst>
      </pc:sldChg>
      <pc:sldChg chg="del">
        <pc:chgData name="BAKSH DE LA IGLESIA, Amber (EAST LONDON NHS FOUNDATION TRUST)" userId="S::amber.bakshdelaiglesia1@nhs.net::b2650a99-9385-4d98-8a06-8e7c9d440112" providerId="AD" clId="Web-{7F3A5A35-1DB4-786B-D760-1B6E0858F186}" dt="2023-12-01T14:28:59.015" v="1"/>
        <pc:sldMkLst>
          <pc:docMk/>
          <pc:sldMk cId="1445301394" sldId="26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A77F04-71FA-5127-761E-16EA4DE66FD1}"/>
              </a:ext>
            </a:extLst>
          </p:cNvPr>
          <p:cNvSpPr/>
          <p:nvPr/>
        </p:nvSpPr>
        <p:spPr>
          <a:xfrm>
            <a:off x="209471" y="2647762"/>
            <a:ext cx="1844260" cy="96505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rgbClr val="000000"/>
                </a:solidFill>
                <a:cs typeface="Calibri"/>
              </a:rPr>
              <a:t>Talking Therapies 2024/25 Annual Plan Priorities</a:t>
            </a:r>
            <a:endParaRPr lang="en-US" b="1" dirty="0">
              <a:solidFill>
                <a:srgbClr val="000000"/>
              </a:solidFill>
              <a:ea typeface="Calibri"/>
              <a:cs typeface="Calibri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040B2C-E5F6-B4AE-82B5-C01A84D5E308}"/>
              </a:ext>
            </a:extLst>
          </p:cNvPr>
          <p:cNvSpPr/>
          <p:nvPr/>
        </p:nvSpPr>
        <p:spPr>
          <a:xfrm>
            <a:off x="2888760" y="804213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Improved Population Health</a:t>
            </a:r>
            <a:endParaRPr lang="en-US" sz="140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C491FD-E604-9344-DEF7-DE718783197F}"/>
              </a:ext>
            </a:extLst>
          </p:cNvPr>
          <p:cNvSpPr/>
          <p:nvPr/>
        </p:nvSpPr>
        <p:spPr>
          <a:xfrm>
            <a:off x="2888758" y="2315920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Experience of Care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CF52A-E226-1663-AADA-0B700E67665E}"/>
              </a:ext>
            </a:extLst>
          </p:cNvPr>
          <p:cNvSpPr/>
          <p:nvPr/>
        </p:nvSpPr>
        <p:spPr>
          <a:xfrm>
            <a:off x="2888756" y="3815338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Staff Experience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EED66E1-0754-BBEB-109D-B072037E1EBF}"/>
              </a:ext>
            </a:extLst>
          </p:cNvPr>
          <p:cNvSpPr/>
          <p:nvPr/>
        </p:nvSpPr>
        <p:spPr>
          <a:xfrm>
            <a:off x="2888755" y="5314757"/>
            <a:ext cx="1844260" cy="47344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/>
                <a:cs typeface="Calibri"/>
              </a:rPr>
              <a:t>Improved Value</a:t>
            </a:r>
            <a:endParaRPr lang="en-US" sz="140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750364" y="50686"/>
            <a:ext cx="2224013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Trust Strategic Objective</a:t>
            </a:r>
            <a:endParaRPr lang="en-US" sz="1400" b="1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9E2BE3B5-F510-956B-E0B8-97BE5787B611}"/>
              </a:ext>
            </a:extLst>
          </p:cNvPr>
          <p:cNvCxnSpPr>
            <a:cxnSpLocks/>
          </p:cNvCxnSpPr>
          <p:nvPr/>
        </p:nvCxnSpPr>
        <p:spPr>
          <a:xfrm flipH="1">
            <a:off x="2165748" y="1074481"/>
            <a:ext cx="703121" cy="1573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F40CD0F4-31AA-B8ED-19C1-EF36BBFD4899}"/>
              </a:ext>
            </a:extLst>
          </p:cNvPr>
          <p:cNvCxnSpPr>
            <a:cxnSpLocks/>
          </p:cNvCxnSpPr>
          <p:nvPr/>
        </p:nvCxnSpPr>
        <p:spPr>
          <a:xfrm flipH="1">
            <a:off x="2165748" y="2598598"/>
            <a:ext cx="703121" cy="4763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5FC239C-B4F2-CF28-B74C-82DC6D71BC15}"/>
              </a:ext>
            </a:extLst>
          </p:cNvPr>
          <p:cNvCxnSpPr>
            <a:cxnSpLocks/>
          </p:cNvCxnSpPr>
          <p:nvPr/>
        </p:nvCxnSpPr>
        <p:spPr>
          <a:xfrm flipH="1" flipV="1">
            <a:off x="2165748" y="3331753"/>
            <a:ext cx="752282" cy="692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2113D928-F40B-7E17-0FF6-BF2FFDD2EDE6}"/>
              </a:ext>
            </a:extLst>
          </p:cNvPr>
          <p:cNvCxnSpPr>
            <a:cxnSpLocks/>
          </p:cNvCxnSpPr>
          <p:nvPr/>
        </p:nvCxnSpPr>
        <p:spPr>
          <a:xfrm flipH="1" flipV="1">
            <a:off x="2147312" y="3612818"/>
            <a:ext cx="770718" cy="1972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5051855" y="36775"/>
            <a:ext cx="1843014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Priority areas for the service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B34D39D-4193-77D6-3453-C957D5C7C0F1}"/>
              </a:ext>
            </a:extLst>
          </p:cNvPr>
          <p:cNvSpPr/>
          <p:nvPr/>
        </p:nvSpPr>
        <p:spPr>
          <a:xfrm>
            <a:off x="5051857" y="80421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Improving care quality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A40D362-0113-2269-14B5-7ED173A0A75E}"/>
              </a:ext>
            </a:extLst>
          </p:cNvPr>
          <p:cNvSpPr/>
          <p:nvPr/>
        </p:nvSpPr>
        <p:spPr>
          <a:xfrm>
            <a:off x="5051856" y="1394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Integrated care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1D6C0ED-4551-93E3-1CF4-28B489A3FA3C}"/>
              </a:ext>
            </a:extLst>
          </p:cNvPr>
          <p:cNvSpPr/>
          <p:nvPr/>
        </p:nvSpPr>
        <p:spPr>
          <a:xfrm>
            <a:off x="5051855" y="197179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System development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B9F0EAB-6430-C86F-E977-96C8437137B7}"/>
              </a:ext>
            </a:extLst>
          </p:cNvPr>
          <p:cNvSpPr/>
          <p:nvPr/>
        </p:nvSpPr>
        <p:spPr>
          <a:xfrm>
            <a:off x="5051857" y="253714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Quality improvement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C9CCABA-FDD6-2228-BE2D-A45813366F27}"/>
              </a:ext>
            </a:extLst>
          </p:cNvPr>
          <p:cNvSpPr/>
          <p:nvPr/>
        </p:nvSpPr>
        <p:spPr>
          <a:xfrm>
            <a:off x="5051856" y="312708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Training and development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950941D-68F4-F8EB-6B65-F7EBCEB957CB}"/>
              </a:ext>
            </a:extLst>
          </p:cNvPr>
          <p:cNvSpPr/>
          <p:nvPr/>
        </p:nvSpPr>
        <p:spPr>
          <a:xfrm>
            <a:off x="5051855" y="3704727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Equality and staff wellbeing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A3B3CDA-B21A-FF21-3496-16166C0D518E}"/>
              </a:ext>
            </a:extLst>
          </p:cNvPr>
          <p:cNvSpPr/>
          <p:nvPr/>
        </p:nvSpPr>
        <p:spPr>
          <a:xfrm>
            <a:off x="5039566" y="4294663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Corporate support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7B7212B-A402-548F-7A03-0B16C9F5FFE1}"/>
              </a:ext>
            </a:extLst>
          </p:cNvPr>
          <p:cNvSpPr/>
          <p:nvPr/>
        </p:nvSpPr>
        <p:spPr>
          <a:xfrm>
            <a:off x="5039565" y="4884598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Quality control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7C3D620-3D11-AA1D-CB58-E113823E0B74}"/>
              </a:ext>
            </a:extLst>
          </p:cNvPr>
          <p:cNvSpPr/>
          <p:nvPr/>
        </p:nvSpPr>
        <p:spPr>
          <a:xfrm>
            <a:off x="5039564" y="5462242"/>
            <a:ext cx="1844260" cy="47344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latin typeface="Arial"/>
                <a:cs typeface="Calibri"/>
              </a:rPr>
              <a:t>Recruitment and workforce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830DBE8-D9FA-3175-383F-2EEE4752BF4D}"/>
              </a:ext>
            </a:extLst>
          </p:cNvPr>
          <p:cNvCxnSpPr>
            <a:cxnSpLocks/>
          </p:cNvCxnSpPr>
          <p:nvPr/>
        </p:nvCxnSpPr>
        <p:spPr>
          <a:xfrm flipH="1">
            <a:off x="4826758" y="1000737"/>
            <a:ext cx="20520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6112AA52-88FB-A8FD-B51C-A49557A322F1}"/>
              </a:ext>
            </a:extLst>
          </p:cNvPr>
          <p:cNvCxnSpPr>
            <a:cxnSpLocks/>
          </p:cNvCxnSpPr>
          <p:nvPr/>
        </p:nvCxnSpPr>
        <p:spPr>
          <a:xfrm flipH="1" flipV="1">
            <a:off x="4826758" y="1256343"/>
            <a:ext cx="217496" cy="3220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1A233EB-12B9-0755-13EE-67D0EF87E3AE}"/>
              </a:ext>
            </a:extLst>
          </p:cNvPr>
          <p:cNvCxnSpPr>
            <a:cxnSpLocks/>
          </p:cNvCxnSpPr>
          <p:nvPr/>
        </p:nvCxnSpPr>
        <p:spPr>
          <a:xfrm flipH="1">
            <a:off x="4778784" y="2205188"/>
            <a:ext cx="228599" cy="2015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5FB0285-AC61-6F3B-D850-EB76DDA42BDB}"/>
              </a:ext>
            </a:extLst>
          </p:cNvPr>
          <p:cNvCxnSpPr>
            <a:cxnSpLocks/>
          </p:cNvCxnSpPr>
          <p:nvPr/>
        </p:nvCxnSpPr>
        <p:spPr>
          <a:xfrm flipH="1" flipV="1">
            <a:off x="4803362" y="2672214"/>
            <a:ext cx="240889" cy="154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DC98B0B-055E-5113-897F-6A49DE0E6AD3}"/>
              </a:ext>
            </a:extLst>
          </p:cNvPr>
          <p:cNvCxnSpPr>
            <a:cxnSpLocks/>
          </p:cNvCxnSpPr>
          <p:nvPr/>
        </p:nvCxnSpPr>
        <p:spPr>
          <a:xfrm flipH="1" flipV="1">
            <a:off x="4778783" y="2886879"/>
            <a:ext cx="240886" cy="5243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FE806802-A5EA-73D2-A6C2-63B41EE16DA1}"/>
              </a:ext>
            </a:extLst>
          </p:cNvPr>
          <p:cNvCxnSpPr>
            <a:cxnSpLocks/>
          </p:cNvCxnSpPr>
          <p:nvPr/>
        </p:nvCxnSpPr>
        <p:spPr>
          <a:xfrm flipH="1">
            <a:off x="4778783" y="3876668"/>
            <a:ext cx="290049" cy="1278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EF03FFFD-60E5-4908-5BA5-047E4DD5F89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2" y="4078232"/>
            <a:ext cx="290049" cy="363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27FBCCAF-BF40-322D-14D9-3AB57D664C0C}"/>
              </a:ext>
            </a:extLst>
          </p:cNvPr>
          <p:cNvCxnSpPr>
            <a:cxnSpLocks/>
          </p:cNvCxnSpPr>
          <p:nvPr/>
        </p:nvCxnSpPr>
        <p:spPr>
          <a:xfrm flipH="1">
            <a:off x="4778783" y="5068825"/>
            <a:ext cx="277758" cy="289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EF399E7E-38EE-02B8-574C-4F7AA151BAA0}"/>
              </a:ext>
            </a:extLst>
          </p:cNvPr>
          <p:cNvCxnSpPr>
            <a:cxnSpLocks/>
          </p:cNvCxnSpPr>
          <p:nvPr/>
        </p:nvCxnSpPr>
        <p:spPr>
          <a:xfrm flipH="1" flipV="1">
            <a:off x="4741911" y="5491617"/>
            <a:ext cx="277758" cy="19172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34">
            <a:extLst>
              <a:ext uri="{FF2B5EF4-FFF2-40B4-BE49-F238E27FC236}">
                <a16:creationId xmlns:a16="http://schemas.microsoft.com/office/drawing/2014/main" id="{5B2D4150-7F6B-7F0E-780D-2AFC73EC4ABE}"/>
              </a:ext>
            </a:extLst>
          </p:cNvPr>
          <p:cNvSpPr/>
          <p:nvPr/>
        </p:nvSpPr>
        <p:spPr>
          <a:xfrm>
            <a:off x="7202663" y="80421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Digital offers and 16+ population – innovation and development in range of therapies and digital offer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235B0880-C8AF-EA2E-B122-F4050C366221}"/>
              </a:ext>
            </a:extLst>
          </p:cNvPr>
          <p:cNvSpPr/>
          <p:nvPr/>
        </p:nvSpPr>
        <p:spPr>
          <a:xfrm>
            <a:off x="7202663" y="1394147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Collaborate with other TT services offering collaboration, increase performance across ICS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854D5EDF-DF8B-E0F3-AF96-5932510FAE8E}"/>
              </a:ext>
            </a:extLst>
          </p:cNvPr>
          <p:cNvSpPr/>
          <p:nvPr/>
        </p:nvSpPr>
        <p:spPr>
          <a:xfrm>
            <a:off x="7214953" y="2008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Integration and interface with wider MH pathway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2A61A3E2-8CB6-8426-D577-820A9C36E071}"/>
              </a:ext>
            </a:extLst>
          </p:cNvPr>
          <p:cNvSpPr/>
          <p:nvPr/>
        </p:nvSpPr>
        <p:spPr>
          <a:xfrm>
            <a:off x="7214953" y="2598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Increase service user engagement, People participation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B295707-EAF5-F64B-F685-B1C05AD2E2FD}"/>
              </a:ext>
            </a:extLst>
          </p:cNvPr>
          <p:cNvSpPr/>
          <p:nvPr/>
        </p:nvSpPr>
        <p:spPr>
          <a:xfrm>
            <a:off x="7190372" y="3151663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Expansion of EDT, digital delivery and automation, combine </a:t>
            </a:r>
            <a:r>
              <a:rPr lang="en-US" sz="1400" dirty="0" err="1">
                <a:solidFill>
                  <a:srgbClr val="000000"/>
                </a:solidFill>
                <a:latin typeface="Arial" panose="020B0604020202020204" pitchFamily="34" charset="0"/>
              </a:rPr>
              <a:t>spor</a:t>
            </a:r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 teams 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2432C9F8-BA66-1D38-25AF-AD0F6F33A6F6}"/>
              </a:ext>
            </a:extLst>
          </p:cNvPr>
          <p:cNvSpPr/>
          <p:nvPr/>
        </p:nvSpPr>
        <p:spPr>
          <a:xfrm>
            <a:off x="7190372" y="3741598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Improved Quality forums and shared learning, training program for managers, appraisals 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EE2D5C1-CFCD-22A0-E6C9-6D60906366CE}"/>
              </a:ext>
            </a:extLst>
          </p:cNvPr>
          <p:cNvSpPr/>
          <p:nvPr/>
        </p:nvSpPr>
        <p:spPr>
          <a:xfrm>
            <a:off x="7202662" y="4356114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Estates planning and IT, Finance and Contracts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153FEF67-9012-0BB0-CA45-FBE360B31A3F}"/>
              </a:ext>
            </a:extLst>
          </p:cNvPr>
          <p:cNvSpPr/>
          <p:nvPr/>
        </p:nvSpPr>
        <p:spPr>
          <a:xfrm>
            <a:off x="7202662" y="4946049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Improve experience and Subcontractor performance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7DFA763-4055-EEE4-40DF-184A17DDFAD1}"/>
              </a:ext>
            </a:extLst>
          </p:cNvPr>
          <p:cNvSpPr/>
          <p:nvPr/>
        </p:nvSpPr>
        <p:spPr>
          <a:xfrm>
            <a:off x="7202661" y="5486822"/>
            <a:ext cx="4646453" cy="47344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anose="020B0604020202020204" pitchFamily="34" charset="0"/>
              </a:rPr>
              <a:t>Supporting flexible working, staff connection, communication, international recruitment</a:t>
            </a:r>
            <a:endParaRPr lang="en-US" sz="1400" dirty="0">
              <a:solidFill>
                <a:schemeClr val="tx1"/>
              </a:solidFill>
              <a:latin typeface="Arial"/>
              <a:cs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C7CB55F-0224-F7B1-AB26-C3BF03125C7F}"/>
              </a:ext>
            </a:extLst>
          </p:cNvPr>
          <p:cNvSpPr txBox="1"/>
          <p:nvPr/>
        </p:nvSpPr>
        <p:spPr>
          <a:xfrm>
            <a:off x="8250011" y="225499"/>
            <a:ext cx="222401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b="1" dirty="0">
              <a:cs typeface="Calibri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7126639" y="36775"/>
            <a:ext cx="4559175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cs typeface="Calibri"/>
              </a:rPr>
              <a:t>Defined workstreams / projects / </a:t>
            </a:r>
            <a:r>
              <a:rPr lang="en-US" sz="1400" b="1" dirty="0" err="1">
                <a:cs typeface="Calibri"/>
              </a:rPr>
              <a:t>programmes</a:t>
            </a:r>
            <a:r>
              <a:rPr lang="en-US" sz="1400" b="1" dirty="0">
                <a:cs typeface="Calibri"/>
              </a:rPr>
              <a:t> for 24-25</a:t>
            </a:r>
            <a:endParaRPr lang="en-US" sz="1400" dirty="0">
              <a:cs typeface="Calibri" panose="020F0502020204030204"/>
            </a:endParaRPr>
          </a:p>
        </p:txBody>
      </p:sp>
      <p:pic>
        <p:nvPicPr>
          <p:cNvPr id="51" name="Picture 50" descr="Text&#10;&#10;Description automatically generated">
            <a:extLst>
              <a:ext uri="{FF2B5EF4-FFF2-40B4-BE49-F238E27FC236}">
                <a16:creationId xmlns:a16="http://schemas.microsoft.com/office/drawing/2014/main" id="{0492C38F-2DF5-9535-3365-2D915BE1542E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381" t="14839" r="7253" b="30968"/>
          <a:stretch>
            <a:fillRect/>
          </a:stretch>
        </p:blipFill>
        <p:spPr bwMode="auto">
          <a:xfrm>
            <a:off x="164829" y="151783"/>
            <a:ext cx="1230393" cy="6524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856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4F86B3A-5489-60F5-F342-A0B9EC6994E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5172282"/>
              </p:ext>
            </p:extLst>
          </p:nvPr>
        </p:nvGraphicFramePr>
        <p:xfrm>
          <a:off x="138814" y="160337"/>
          <a:ext cx="11914642" cy="67186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2532">
                  <a:extLst>
                    <a:ext uri="{9D8B030D-6E8A-4147-A177-3AD203B41FA5}">
                      <a16:colId xmlns:a16="http://schemas.microsoft.com/office/drawing/2014/main" val="394885941"/>
                    </a:ext>
                  </a:extLst>
                </a:gridCol>
                <a:gridCol w="1285469">
                  <a:extLst>
                    <a:ext uri="{9D8B030D-6E8A-4147-A177-3AD203B41FA5}">
                      <a16:colId xmlns:a16="http://schemas.microsoft.com/office/drawing/2014/main" val="3091026047"/>
                    </a:ext>
                  </a:extLst>
                </a:gridCol>
                <a:gridCol w="1282833">
                  <a:extLst>
                    <a:ext uri="{9D8B030D-6E8A-4147-A177-3AD203B41FA5}">
                      <a16:colId xmlns:a16="http://schemas.microsoft.com/office/drawing/2014/main" val="2570968873"/>
                    </a:ext>
                  </a:extLst>
                </a:gridCol>
                <a:gridCol w="1400294">
                  <a:extLst>
                    <a:ext uri="{9D8B030D-6E8A-4147-A177-3AD203B41FA5}">
                      <a16:colId xmlns:a16="http://schemas.microsoft.com/office/drawing/2014/main" val="2059740920"/>
                    </a:ext>
                  </a:extLst>
                </a:gridCol>
                <a:gridCol w="1454020">
                  <a:extLst>
                    <a:ext uri="{9D8B030D-6E8A-4147-A177-3AD203B41FA5}">
                      <a16:colId xmlns:a16="http://schemas.microsoft.com/office/drawing/2014/main" val="751507583"/>
                    </a:ext>
                  </a:extLst>
                </a:gridCol>
                <a:gridCol w="1920170">
                  <a:extLst>
                    <a:ext uri="{9D8B030D-6E8A-4147-A177-3AD203B41FA5}">
                      <a16:colId xmlns:a16="http://schemas.microsoft.com/office/drawing/2014/main" val="1770898672"/>
                    </a:ext>
                  </a:extLst>
                </a:gridCol>
                <a:gridCol w="1874749">
                  <a:extLst>
                    <a:ext uri="{9D8B030D-6E8A-4147-A177-3AD203B41FA5}">
                      <a16:colId xmlns:a16="http://schemas.microsoft.com/office/drawing/2014/main" val="1046757216"/>
                    </a:ext>
                  </a:extLst>
                </a:gridCol>
                <a:gridCol w="1464575">
                  <a:extLst>
                    <a:ext uri="{9D8B030D-6E8A-4147-A177-3AD203B41FA5}">
                      <a16:colId xmlns:a16="http://schemas.microsoft.com/office/drawing/2014/main" val="176646359"/>
                    </a:ext>
                  </a:extLst>
                </a:gridCol>
              </a:tblGrid>
              <a:tr h="107988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Arial"/>
                        </a:rPr>
                        <a:t>Priority/</a:t>
                      </a:r>
                      <a:endParaRPr lang="en-US" dirty="0"/>
                    </a:p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Key Objective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Where do we expect to be by...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performance measures will be monitored?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What support is required to achieve this priority?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rowSpan="2"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Accountable lead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4246532"/>
                  </a:ext>
                </a:extLst>
              </a:tr>
              <a:tr h="3156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1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 b="0" i="0" u="none" strike="noStrike" noProof="0">
                          <a:solidFill>
                            <a:srgbClr val="000000"/>
                          </a:solidFill>
                          <a:latin typeface="Arial"/>
                        </a:rPr>
                        <a:t>Quarter 2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3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600" dirty="0">
                          <a:latin typeface="Arial"/>
                        </a:rPr>
                        <a:t>Quarter 4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3304320"/>
                  </a:ext>
                </a:extLst>
              </a:tr>
              <a:tr h="146338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EDT</a:t>
                      </a: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expansion and consolidate  </a:t>
                      </a:r>
                      <a:r>
                        <a:rPr lang="en-GB" sz="12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spor</a:t>
                      </a: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teams 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Business case development of EDT, move forward with automation plans​,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strategy for joint triage 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Continue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 provide quality service internally and to external contracts.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Plan staffing for EDT.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EDT capacity for triage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capacity for triage and therapy within TT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services.  Improved quality. 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Zero spend on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private therapy companies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Triage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capacity</a:t>
                      </a:r>
                    </a:p>
                    <a:p>
                      <a:pPr algn="l" rtl="0" fontAlgn="base"/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 therapist performance</a:t>
                      </a:r>
                    </a:p>
                    <a:p>
                      <a:pPr algn="l" rtl="0" fontAlgn="base"/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Reduced expenditure on external private contracts</a:t>
                      </a:r>
                    </a:p>
                    <a:p>
                      <a:pPr algn="l" rtl="0" fontAlgn="base"/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Reduced expenditure on administration staff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support</a:t>
                      </a:r>
                    </a:p>
                    <a:p>
                      <a:pPr algn="l" rtl="0" fontAlgn="base"/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HR support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ACDs</a:t>
                      </a:r>
                    </a:p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EDT lead</a:t>
                      </a:r>
                    </a:p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and Ops Leads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7883022"/>
                  </a:ext>
                </a:extLst>
              </a:tr>
              <a:tr h="1291224"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 SU engagement &amp;</a:t>
                      </a:r>
                      <a:r>
                        <a:rPr lang="en-GB" sz="1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PP in TT.  </a:t>
                      </a: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</a:p>
                    <a:p>
                      <a:pPr algn="l" rtl="0" fontAlgn="base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Addressing Inequalities</a:t>
                      </a:r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​</a:t>
                      </a:r>
                    </a:p>
                  </a:txBody>
                  <a:tcPr anchor="ctr"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​Review strategy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for PP and SU engagement in Talking Therapies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space for PP to be discussed across services, SU engagement in strategy, 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Increased SU engagement ​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user board, employ Sus​</a:t>
                      </a:r>
                    </a:p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access and outcomes</a:t>
                      </a:r>
                    </a:p>
                    <a:p>
                      <a:pPr algn="l" rtl="0" fontAlgn="base"/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base"/>
                      <a:r>
                        <a:rPr lang="en-GB" sz="1200" b="0" i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</a:t>
                      </a:r>
                      <a:r>
                        <a:rPr lang="en-GB" sz="1200" b="0" i="0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and service feedback</a:t>
                      </a:r>
                      <a:endParaRPr lang="en-GB" sz="1200" b="0" i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People participation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ACDs, PP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093612"/>
                  </a:ext>
                </a:extLst>
              </a:tr>
              <a:tr h="1291224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/>
                        </a:rPr>
                        <a:t>Reduce</a:t>
                      </a:r>
                      <a:r>
                        <a:rPr lang="en-US" sz="1200" b="0" baseline="0" dirty="0">
                          <a:latin typeface="Arial"/>
                        </a:rPr>
                        <a:t> spend on interpreting services</a:t>
                      </a:r>
                      <a:endParaRPr lang="en-US" sz="1200" b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/>
                        </a:rPr>
                        <a:t>Review use of interpreting</a:t>
                      </a:r>
                      <a:r>
                        <a:rPr lang="en-US" sz="1200" b="0" baseline="0" dirty="0">
                          <a:latin typeface="Arial"/>
                        </a:rPr>
                        <a:t> in TT services</a:t>
                      </a:r>
                      <a:endParaRPr lang="en-US" sz="1200" b="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/>
                        </a:rPr>
                        <a:t>Identify alternative options/suppliers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/>
                        </a:rPr>
                        <a:t>Plan strategy for</a:t>
                      </a:r>
                      <a:r>
                        <a:rPr lang="en-US" sz="1200" b="0" baseline="0" dirty="0">
                          <a:latin typeface="Arial"/>
                        </a:rPr>
                        <a:t> change </a:t>
                      </a:r>
                      <a:endParaRPr lang="en-US" sz="1200" b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/>
                        </a:rPr>
                        <a:t>Implement</a:t>
                      </a:r>
                      <a:r>
                        <a:rPr lang="en-US" sz="1200" b="0" baseline="0" dirty="0">
                          <a:latin typeface="Arial"/>
                        </a:rPr>
                        <a:t> change and roll out</a:t>
                      </a:r>
                      <a:endParaRPr lang="en-US" sz="1200" b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b="0" dirty="0">
                          <a:latin typeface="Arial"/>
                        </a:rPr>
                        <a:t>Improved quality</a:t>
                      </a:r>
                      <a:r>
                        <a:rPr lang="en-US" sz="1200" b="0" baseline="0" dirty="0">
                          <a:latin typeface="Arial"/>
                        </a:rPr>
                        <a:t> in interpreting</a:t>
                      </a:r>
                    </a:p>
                    <a:p>
                      <a:pPr lvl="0">
                        <a:buNone/>
                      </a:pPr>
                      <a:r>
                        <a:rPr lang="en-US" sz="1200" b="0" baseline="0" dirty="0">
                          <a:latin typeface="Arial"/>
                        </a:rPr>
                        <a:t>Service user feedback</a:t>
                      </a:r>
                    </a:p>
                    <a:p>
                      <a:pPr lvl="0">
                        <a:buNone/>
                      </a:pPr>
                      <a:r>
                        <a:rPr lang="en-US" sz="1200" b="0" baseline="0" dirty="0">
                          <a:latin typeface="Arial"/>
                        </a:rPr>
                        <a:t>Reduced spend</a:t>
                      </a:r>
                      <a:endParaRPr lang="en-US" sz="1200" b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200" b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200" b="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200" b="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Digital support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ACDs, Ops</a:t>
                      </a:r>
                      <a:r>
                        <a:rPr lang="en-US" sz="1200" baseline="0" dirty="0">
                          <a:latin typeface="Arial"/>
                        </a:rPr>
                        <a:t> managers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8504920"/>
                  </a:ext>
                </a:extLst>
              </a:tr>
              <a:tr h="946897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Reduce</a:t>
                      </a:r>
                      <a:r>
                        <a:rPr lang="en-US" sz="1200" baseline="0" dirty="0">
                          <a:latin typeface="Arial"/>
                        </a:rPr>
                        <a:t>/eradicate spend on external private contractors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Plan</a:t>
                      </a:r>
                      <a:r>
                        <a:rPr lang="en-US" sz="1200" baseline="0" dirty="0">
                          <a:latin typeface="Arial"/>
                        </a:rPr>
                        <a:t>/strategy for EDT triage expansion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chemeClr val="tx1"/>
                      </a:solidFill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Plan and implement EDT</a:t>
                      </a:r>
                      <a:r>
                        <a:rPr lang="en-US" sz="1200" baseline="0" dirty="0">
                          <a:latin typeface="Arial"/>
                        </a:rPr>
                        <a:t> capacity across TT community services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Refine and implement strategy 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Long</a:t>
                      </a:r>
                      <a:r>
                        <a:rPr lang="en-US" sz="1200" baseline="0" dirty="0">
                          <a:latin typeface="Arial"/>
                        </a:rPr>
                        <a:t> term strategy implemented to manage all capacity internally</a:t>
                      </a: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Monitor budgets</a:t>
                      </a:r>
                    </a:p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Measure</a:t>
                      </a:r>
                      <a:r>
                        <a:rPr lang="en-US" sz="1200" baseline="0" dirty="0">
                          <a:latin typeface="Arial"/>
                        </a:rPr>
                        <a:t> capacity</a:t>
                      </a:r>
                      <a:endParaRPr lang="en-US" sz="12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200" dirty="0">
                        <a:latin typeface="Arial"/>
                      </a:endParaRPr>
                    </a:p>
                    <a:p>
                      <a:pPr lvl="0">
                        <a:buNone/>
                      </a:pPr>
                      <a:endParaRPr lang="en-US" sz="1200" dirty="0">
                        <a:latin typeface="Arial"/>
                      </a:endParaRP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Digital support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1200" dirty="0">
                          <a:latin typeface="Arial"/>
                        </a:rPr>
                        <a:t>ACDs, Clinical Leads</a:t>
                      </a:r>
                    </a:p>
                  </a:txBody>
                  <a:tcPr>
                    <a:lnL w="12700">
                      <a:solidFill>
                        <a:schemeClr val="tx1"/>
                      </a:solidFill>
                    </a:lnL>
                    <a:lnR w="12700">
                      <a:solidFill>
                        <a:schemeClr val="tx1"/>
                      </a:solidFill>
                    </a:lnR>
                    <a:lnT w="12700">
                      <a:solidFill>
                        <a:schemeClr val="tx1"/>
                      </a:solidFill>
                    </a:lnT>
                    <a:lnB w="12700">
                      <a:solidFill>
                        <a:schemeClr val="tx1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639499"/>
                  </a:ext>
                </a:extLst>
              </a:tr>
            </a:tbl>
          </a:graphicData>
        </a:graphic>
      </p:graphicFrame>
      <p:sp>
        <p:nvSpPr>
          <p:cNvPr id="2" name="AutoShape 2" descr="https://ukc-powerpoint.officeapps.live.com/pods/GetClipboardImage.ashx?Id=50fb275b-0fb2-41e5-92ca-0b00f3068a8c&amp;DC=GUK3&amp;pkey=6d72c815-7798-4e9d-bd5e-b9d76078c2b4&amp;wdwaccluster=GUK3"/>
          <p:cNvSpPr>
            <a:spLocks noChangeAspect="1" noChangeArrowheads="1"/>
          </p:cNvSpPr>
          <p:nvPr/>
        </p:nvSpPr>
        <p:spPr bwMode="auto">
          <a:xfrm>
            <a:off x="21272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4" name="AutoShape 4" descr="https://ukc-powerpoint.officeapps.live.com/pods/GetClipboardImage.ashx?Id=50fb275b-0fb2-41e5-92ca-0b00f3068a8c&amp;DC=GUK3&amp;pkey=6d72c815-7798-4e9d-bd5e-b9d76078c2b4&amp;wdwaccluster=GUK3"/>
          <p:cNvSpPr>
            <a:spLocks noChangeAspect="1" noChangeArrowheads="1"/>
          </p:cNvSpPr>
          <p:nvPr/>
        </p:nvSpPr>
        <p:spPr bwMode="auto">
          <a:xfrm>
            <a:off x="36512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529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  <lcf76f155ced4ddcb4097134ff3c332f xmlns="4d648a74-5c83-46a7-8e4c-7f989ae960a5">
      <Terms xmlns="http://schemas.microsoft.com/office/infopath/2007/PartnerControls"/>
    </lcf76f155ced4ddcb4097134ff3c332f>
    <TaxCatchAll xmlns="6194e418-5875-4308-b033-74eb9c18136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20" ma:contentTypeDescription="Create a new document." ma:contentTypeScope="" ma:versionID="ce8b6b22cebbadb735770af2aa570fc1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fb65f5af740bc6ccd9b76fae7dc9d7b7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B640CB3-D588-425A-AEA5-9272871C0FE6}">
  <ds:schemaRefs>
    <ds:schemaRef ds:uri="http://purl.org/dc/terms/"/>
    <ds:schemaRef ds:uri="c4ae4494-6685-4e2f-951c-0e37ae908da5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"/>
    <ds:schemaRef ds:uri="http://schemas.openxmlformats.org/package/2006/metadata/core-properties"/>
    <ds:schemaRef ds:uri="f4c391b3-980e-4219-baa6-84637a18e434"/>
    <ds:schemaRef ds:uri="http://www.w3.org/XML/1998/namespace"/>
    <ds:schemaRef ds:uri="http://purl.org/dc/dcmitype/"/>
    <ds:schemaRef ds:uri="4d648a74-5c83-46a7-8e4c-7f989ae960a5"/>
    <ds:schemaRef ds:uri="6194e418-5875-4308-b033-74eb9c181361"/>
  </ds:schemaRefs>
</ds:datastoreItem>
</file>

<file path=customXml/itemProps2.xml><?xml version="1.0" encoding="utf-8"?>
<ds:datastoreItem xmlns:ds="http://schemas.openxmlformats.org/officeDocument/2006/customXml" ds:itemID="{5E2827A9-F419-4FCE-AD3C-96BAD1F5287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103184-6CE9-4D24-AB7C-84C0E5F3BD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d648a74-5c83-46a7-8e4c-7f989ae960a5"/>
    <ds:schemaRef ds:uri="6194e418-5875-4308-b033-74eb9c18136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144</TotalTime>
  <Words>464</Words>
  <Application>Microsoft Office PowerPoint</Application>
  <PresentationFormat>Widescreen</PresentationFormat>
  <Paragraphs>83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Alban Rosalind</dc:creator>
  <cp:lastModifiedBy>Alban Rosalind</cp:lastModifiedBy>
  <cp:revision>56</cp:revision>
  <dcterms:created xsi:type="dcterms:W3CDTF">2023-12-01T11:05:55Z</dcterms:created>
  <dcterms:modified xsi:type="dcterms:W3CDTF">2024-03-18T09:32:28Z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0x0101007B519BAE8345774E8669FA46DF2DD9E1</vt:lpwstr>
  </property>
  <property fmtid="{D5CDD505-2E9C-101B-9397-08002B2CF9AE}" pid="3" name="MediaServiceImageTags">
    <vt:lpwstr/>
  </property>
</Properties>
</file>