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838A5-6F88-5D8D-D148-BFB311EF7019}" v="4089" dt="2024-03-12T14:07:23.001"/>
    <p1510:client id="{A62B097B-3B34-6EA0-EB7C-E1B5DA62B59E}" v="8431" dt="2024-03-13T11:52:49.835"/>
    <p1510:client id="{B64BCF92-BF13-8015-CBDE-3AF6BE9CBB92}" v="49" dt="2024-03-12T12:00:45.338"/>
    <p1510:client id="{ED678309-29B6-102F-0AF1-F542E13C5AA3}" v="6434" dt="2024-03-12T17:07:41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A62B097B-3B34-6EA0-EB7C-E1B5DA62B59E}"/>
    <pc:docChg chg="addSld delSld modSld">
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<pc:sldMkLst>
          <pc:docMk/>
          <pc:sldMk cId="1916856892" sldId="258"/>
        </pc:sldMkLst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4"/>
          <ac:spMkLst>
            <pc:docMk/>
            <pc:sldMk cId="1916856892" sldId="258"/>
            <ac:spMk id="2" creationId="{C4821D16-7479-42AB-CCA6-A8E9A3D0EC1D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8"/>
          <ac:spMkLst>
            <pc:docMk/>
            <pc:sldMk cId="1916856892" sldId="258"/>
            <ac:spMk id="6" creationId="{23960ABC-E69C-2E9C-B5FE-8F4C31C2C439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9"/>
          <ac:spMkLst>
            <pc:docMk/>
            <pc:sldMk cId="1916856892" sldId="258"/>
            <ac:spMk id="8" creationId="{62B343DF-AE81-C987-4455-D128CF8E10D3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0"/>
          <ac:spMkLst>
            <pc:docMk/>
            <pc:sldMk cId="1916856892" sldId="258"/>
            <ac:spMk id="12" creationId="{D307533B-AA3D-AC6B-A531-FAE9C5EB9DC7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1"/>
          <ac:spMkLst>
            <pc:docMk/>
            <pc:sldMk cId="1916856892" sldId="258"/>
            <ac:spMk id="13" creationId="{F4264B7A-FEFA-239B-DD56-A5AABAA17812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2"/>
          <ac:spMkLst>
            <pc:docMk/>
            <pc:sldMk cId="1916856892" sldId="258"/>
            <ac:spMk id="14" creationId="{E138C623-FDD8-1043-678A-9A705A28E7D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3"/>
          <ac:spMkLst>
            <pc:docMk/>
            <pc:sldMk cId="1916856892" sldId="258"/>
            <ac:spMk id="15" creationId="{73BD23FE-2D78-93DA-6800-D1BB86265732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3"/>
          <ac:spMkLst>
            <pc:docMk/>
            <pc:sldMk cId="1916856892" sldId="258"/>
            <ac:spMk id="17" creationId="{47DE0320-B346-D00B-6136-38468548A76D}"/>
          </ac:spMkLst>
        </pc:spChg>
        <pc:spChg chg="del">
          <ac:chgData name="BAKSH DE LA IGLESIA, Amber (EAST LONDON NHS FOUNDATION TRUST)" userId="S::amber.bakshdelaiglesia1@nhs.net::b2650a99-9385-4d98-8a06-8e7c9d440112" providerId="AD" clId="Web-{A62B097B-3B34-6EA0-EB7C-E1B5DA62B59E}" dt="2024-03-13T09:42:34.268" v="624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0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5.218" v="1673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4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5"/>
          <ac:spMkLst>
            <pc:docMk/>
            <pc:sldMk cId="1916856892" sldId="258"/>
            <ac:spMk id="27" creationId="{3BE05739-4D4A-841A-051A-628E56D7E7F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6"/>
          <ac:spMkLst>
            <pc:docMk/>
            <pc:sldMk cId="1916856892" sldId="258"/>
            <ac:spMk id="28" creationId="{75B85BAD-A3AC-C913-B040-853780A3D4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7"/>
          <ac:spMkLst>
            <pc:docMk/>
            <pc:sldMk cId="1916856892" sldId="258"/>
            <ac:spMk id="29" creationId="{83A072BD-5FE2-D775-1218-BD9A9A01244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8"/>
          <ac:spMkLst>
            <pc:docMk/>
            <pc:sldMk cId="1916856892" sldId="258"/>
            <ac:spMk id="30" creationId="{9340D125-EDE5-31BB-391D-1CE291818856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  <ac:spMkLst>
            <pc:docMk/>
            <pc:sldMk cId="1916856892" sldId="258"/>
            <ac:spMk id="31" creationId="{1CB9E16A-FF0C-1B6E-2EB5-EC63F7D3A1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1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71" v="1672"/>
          <ac:spMkLst>
            <pc:docMk/>
            <pc:sldMk cId="1916856892" sldId="258"/>
            <ac:spMk id="37" creationId="{854D5EDF-DF8B-E0F3-AF96-5932510FAE8E}"/>
          </ac:spMkLst>
        </pc:sp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183" v="1002" actId="1076"/>
          <ac:cxnSpMkLst>
            <pc:docMk/>
            <pc:sldMk cId="1916856892" sldId="258"/>
            <ac:cxnSpMk id="3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8.528" v="1015"/>
          <ac:cxnSpMkLst>
            <pc:docMk/>
            <pc:sldMk cId="1916856892" sldId="258"/>
            <ac:cxnSpMk id="20" creationId="{DA7C2D62-CACC-CAAB-8DED-6CB81FB9F3B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058" v="1000" actId="1076"/>
          <ac:cxnSpMkLst>
            <pc:docMk/>
            <pc:sldMk cId="1916856892" sldId="258"/>
            <ac:cxnSpMk id="3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08.609" v="1657" actId="14100"/>
          <ac:cxnSpMkLst>
            <pc:docMk/>
            <pc:sldMk cId="1916856892" sldId="258"/>
            <ac:cxnSpMk id="34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37.393" v="625"/>
          <ac:cxnSpMkLst>
            <pc:docMk/>
            <pc:sldMk cId="1916856892" sldId="258"/>
            <ac:cxnSpMk id="3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30" v="1650" actId="1076"/>
          <ac:cxnSpMkLst>
            <pc:docMk/>
            <pc:sldMk cId="1916856892" sldId="258"/>
            <ac:cxnSpMk id="4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4.045" v="1642" actId="1076"/>
          <ac:cxnSpMkLst>
            <pc:docMk/>
            <pc:sldMk cId="1916856892" sldId="258"/>
            <ac:cxnSpMk id="44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826" v="1644" actId="1076"/>
          <ac:cxnSpMkLst>
            <pc:docMk/>
            <pc:sldMk cId="1916856892" sldId="258"/>
            <ac:cxnSpMk id="47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951" v="1636" actId="1076"/>
          <ac:cxnSpMkLst>
            <pc:docMk/>
            <pc:sldMk cId="1916856892" sldId="258"/>
            <ac:cxnSpMk id="5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434" v="1611" actId="1076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277" v="1004" actId="1076"/>
          <ac:cxnSpMkLst>
            <pc:docMk/>
            <pc:sldMk cId="1916856892" sldId="258"/>
            <ac:cxnSpMk id="5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324" v="1005" actId="1076"/>
          <ac:cxnSpMkLst>
            <pc:docMk/>
            <pc:sldMk cId="1916856892" sldId="258"/>
            <ac:cxnSpMk id="5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8.530" v="1655" actId="1076"/>
          <ac:cxnSpMkLst>
            <pc:docMk/>
            <pc:sldMk cId="1916856892" sldId="258"/>
            <ac:cxnSpMk id="6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6"/>
          <ac:cxnSpMkLst>
            <pc:docMk/>
            <pc:sldMk cId="1916856892" sldId="258"/>
            <ac:cxnSpMk id="6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92" v="1652" actId="1076"/>
          <ac:cxnSpMkLst>
            <pc:docMk/>
            <pc:sldMk cId="1916856892" sldId="258"/>
            <ac:cxnSpMk id="6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3.982" v="1641" actId="1076"/>
          <ac:cxnSpMkLst>
            <pc:docMk/>
            <pc:sldMk cId="1916856892" sldId="258"/>
            <ac:cxnSpMk id="7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733" v="1643" actId="1076"/>
          <ac:cxnSpMkLst>
            <pc:docMk/>
            <pc:sldMk cId="1916856892" sldId="258"/>
            <ac:cxnSpMk id="7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888" v="1635" actId="1076"/>
          <ac:cxnSpMkLst>
            <pc:docMk/>
            <pc:sldMk cId="1916856892" sldId="258"/>
            <ac:cxnSpMk id="7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544" v="1613" actId="1076"/>
          <ac:cxnSpMkLst>
            <pc:docMk/>
            <pc:sldMk cId="1916856892" sldId="258"/>
            <ac:cxnSpMk id="8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4" creationId="{00000000-0000-0000-0000-00000000000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7.897" v="820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A62B097B-3B34-6EA0-EB7C-E1B5DA62B59E}" dt="2024-03-13T11:31:33.052" v="5542"/>
        <pc:sldMkLst>
          <pc:docMk/>
          <pc:sldMk cId="3548518915" sldId="265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A62B097B-3B34-6EA0-EB7C-E1B5DA62B59E}" dt="2024-03-13T11:52:30.725" v="8203"/>
        <pc:sldMkLst>
          <pc:docMk/>
          <pc:sldMk cId="1613405248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0.725" v="8203"/>
          <ac:graphicFrameMkLst>
            <pc:docMk/>
            <pc:sldMk cId="1613405248" sldId="266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D678309-29B6-102F-0AF1-F542E13C5AA3}"/>
    <pc:docChg chg="modSld">
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3"/>
          <ac:spMkLst>
            <pc:docMk/>
            <pc:sldMk cId="1916856892" sldId="258"/>
            <ac:spMk id="2" creationId="{A738CAB5-9522-57F2-3CAA-CE21CEBE9D05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2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9.563" v="2227" actId="1076"/>
          <ac:spMkLst>
            <pc:docMk/>
            <pc:sldMk cId="1916856892" sldId="258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82" v="2221" actId="1076"/>
          <ac:spMkLst>
            <pc:docMk/>
            <pc:sldMk cId="1916856892" sldId="258"/>
            <ac:spMk id="6" creationId="{23960ABC-E69C-2E9C-B5FE-8F4C31C2C43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28" v="2222" actId="1076"/>
          <ac:spMkLst>
            <pc:docMk/>
            <pc:sldMk cId="1916856892" sldId="258"/>
            <ac:spMk id="8" creationId="{62B343DF-AE81-C987-4455-D128CF8E10D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22" v="2211" actId="1076"/>
          <ac:spMkLst>
            <pc:docMk/>
            <pc:sldMk cId="1916856892" sldId="258"/>
            <ac:spMk id="12" creationId="{D307533B-AA3D-AC6B-A531-FAE9C5EB9DC7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69" v="2212" actId="1076"/>
          <ac:spMkLst>
            <pc:docMk/>
            <pc:sldMk cId="1916856892" sldId="258"/>
            <ac:spMk id="13" creationId="{F4264B7A-FEFA-239B-DD56-A5AABAA1781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60" v="2223" actId="1076"/>
          <ac:spMkLst>
            <pc:docMk/>
            <pc:sldMk cId="1916856892" sldId="258"/>
            <ac:spMk id="14" creationId="{E138C623-FDD8-1043-678A-9A705A28E7D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91" v="2224" actId="1076"/>
          <ac:spMkLst>
            <pc:docMk/>
            <pc:sldMk cId="1916856892" sldId="258"/>
            <ac:spMk id="15" creationId="{73BD23FE-2D78-93DA-6800-D1BB86265732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578" v="221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41" v="221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75" v="2209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5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4"/>
          <ac:spMkLst>
            <pc:docMk/>
            <pc:sldMk cId="1916856892" sldId="258"/>
            <ac:spMk id="21" creationId="{2C9CCABA-FDD6-2228-BE2D-A45813366F2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3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2"/>
          <ac:spMkLst>
            <pc:docMk/>
            <pc:sldMk cId="1916856892" sldId="258"/>
            <ac:spMk id="23" creationId="{4A3B3CDA-B21A-FF21-3496-16166C0D51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1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0"/>
          <ac:spMkLst>
            <pc:docMk/>
            <pc:sldMk cId="1916856892" sldId="258"/>
            <ac:spMk id="25" creationId="{D7C3D620-3D11-AA1D-CB58-E113823E0B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00" v="2213" actId="1076"/>
          <ac:spMkLst>
            <pc:docMk/>
            <pc:sldMk cId="1916856892" sldId="258"/>
            <ac:spMk id="26" creationId="{8BA03909-C541-5F7D-D56F-0416C25262D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47" v="2214" actId="1076"/>
          <ac:spMkLst>
            <pc:docMk/>
            <pc:sldMk cId="1916856892" sldId="258"/>
            <ac:spMk id="27" creationId="{3BE05739-4D4A-841A-051A-628E56D7E7F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50" v="2220" actId="1076"/>
          <ac:spMkLst>
            <pc:docMk/>
            <pc:sldMk cId="1916856892" sldId="258"/>
            <ac:spMk id="28" creationId="{75B85BAD-A3AC-C913-B040-853780A3D4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19" v="2219" actId="1076"/>
          <ac:spMkLst>
            <pc:docMk/>
            <pc:sldMk cId="1916856892" sldId="258"/>
            <ac:spMk id="29" creationId="{83A072BD-5FE2-D775-1218-BD9A9A01244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  <ac:spMkLst>
            <pc:docMk/>
            <pc:sldMk cId="1916856892" sldId="258"/>
            <ac:spMk id="30" creationId="{9340D125-EDE5-31BB-391D-1CE291818856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969" v="2226" actId="1076"/>
          <ac:spMkLst>
            <pc:docMk/>
            <pc:sldMk cId="1916856892" sldId="258"/>
            <ac:spMk id="31" creationId="{1CB9E16A-FF0C-1B6E-2EB5-EC63F7D3A1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10" v="2216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88" v="2218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91" v="221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9"/>
          <ac:spMkLst>
            <pc:docMk/>
            <pc:sldMk cId="1916856892" sldId="258"/>
            <ac:spMk id="38" creationId="{2A61A3E2-8CB6-8426-D577-820A9C36E07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8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7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6"/>
          <ac:spMkLst>
            <pc:docMk/>
            <pc:sldMk cId="1916856892" sldId="258"/>
            <ac:spMk id="41" creationId="{9EE2D5C1-CFCD-22A0-E6C9-6D60906366C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5"/>
          <ac:spMkLst>
            <pc:docMk/>
            <pc:sldMk cId="1916856892" sldId="258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4"/>
          <ac:spMkLst>
            <pc:docMk/>
            <pc:sldMk cId="1916856892" sldId="258"/>
            <ac:spMk id="43" creationId="{27DFA763-4055-EEE4-40DF-184A17DDFA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6:49:55.956" v="441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6:49:55.956" v="441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7:07:39.474" v="6249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59339" y="2788130"/>
            <a:ext cx="1473287" cy="1165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Tower Hamlets CHS 2024/25 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  <a:endParaRPr lang="en-US" sz="1600" b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420198" y="3241254"/>
            <a:ext cx="2165101" cy="8343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Improve access, waiting times, through co-production and pathway redesign with users and carers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410171" y="1346930"/>
            <a:ext cx="2165101" cy="18370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Partnership working and development of integrated pathways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803875" y="3251279"/>
            <a:ext cx="5227978" cy="8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Implement the Foot Health review recommendations and action plan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 the need and benefit of seven day a week provision for therapies in community and Urgent Community Crisis Response pathways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Progress with Community Therapies QI project on waiting times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 referral pathways into services and develop and implement service models that minimise delays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6793848" y="1347324"/>
            <a:ext cx="5238004" cy="18370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Work with community collaboratives to address specialist pathways to manage waiting times</a:t>
            </a:r>
            <a:endParaRPr lang="en-US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Re-commissioning of GP Alliance Contract with ELFT, GPCG. 2024/25 Contract transformation and re-commission by November 2025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Work with Tower Hamlets Place to establish an Intermediate care working group and Intermediate Care Board which reports to the THT Board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Collaborative working with partners to improve communication between GPs and Community Health Services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Progress with frailty ward development within NEL framework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 err="1">
                <a:solidFill>
                  <a:srgbClr val="000000"/>
                </a:solidFill>
                <a:latin typeface="Arial"/>
                <a:cs typeface="Calibri"/>
              </a:rPr>
              <a:t>Maximise</a:t>
            </a: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 the independence of people with Diabetes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Redesign pathways between TH Learning Disabilities Team and TH CHC Team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Achieve reduction in care package cost for TH residents on the discharge to assess pathway through using Optimal Handed Cre principles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Review and redesign End of Life pathways for TH residents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960ABC-E69C-2E9C-B5FE-8F4C31C2C439}"/>
              </a:ext>
            </a:extLst>
          </p:cNvPr>
          <p:cNvSpPr/>
          <p:nvPr/>
        </p:nvSpPr>
        <p:spPr>
          <a:xfrm>
            <a:off x="4420198" y="6370112"/>
            <a:ext cx="2165101" cy="323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Deliver Financial Viability plans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B343DF-AE81-C987-4455-D128CF8E10D3}"/>
              </a:ext>
            </a:extLst>
          </p:cNvPr>
          <p:cNvSpPr/>
          <p:nvPr/>
        </p:nvSpPr>
        <p:spPr>
          <a:xfrm>
            <a:off x="6803875" y="6380531"/>
            <a:ext cx="5238004" cy="3230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Change ways of working in EPCT District Nursing Services, Rapid Response, Intermediate Care, Triage and Assessment Team, Rapid Response and Falls Teams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07533B-AA3D-AC6B-A531-FAE9C5EB9DC7}"/>
              </a:ext>
            </a:extLst>
          </p:cNvPr>
          <p:cNvSpPr/>
          <p:nvPr/>
        </p:nvSpPr>
        <p:spPr>
          <a:xfrm>
            <a:off x="4410171" y="1096268"/>
            <a:ext cx="2165101" cy="172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PCN Development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264B7A-FEFA-239B-DD56-A5AABAA17812}"/>
              </a:ext>
            </a:extLst>
          </p:cNvPr>
          <p:cNvSpPr/>
          <p:nvPr/>
        </p:nvSpPr>
        <p:spPr>
          <a:xfrm>
            <a:off x="6793848" y="1106688"/>
            <a:ext cx="5238004" cy="172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Contribute to the TH place development of a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neighbourhood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 model</a:t>
            </a:r>
            <a:endParaRPr lang="en-US" sz="1600" dirty="0">
              <a:solidFill>
                <a:srgbClr val="000000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38C623-FDD8-1043-678A-9A705A28E7DA}"/>
              </a:ext>
            </a:extLst>
          </p:cNvPr>
          <p:cNvSpPr/>
          <p:nvPr/>
        </p:nvSpPr>
        <p:spPr>
          <a:xfrm>
            <a:off x="4410172" y="5728427"/>
            <a:ext cx="2165101" cy="3130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Deliver services within commissioning frameworks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BD23FE-2D78-93DA-6800-D1BB86265732}"/>
              </a:ext>
            </a:extLst>
          </p:cNvPr>
          <p:cNvSpPr/>
          <p:nvPr/>
        </p:nvSpPr>
        <p:spPr>
          <a:xfrm>
            <a:off x="6793849" y="5728822"/>
            <a:ext cx="5238004" cy="3130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Have outcomes for each service that demonstrate the impact of service user outcomes</a:t>
            </a:r>
            <a:endParaRPr lang="en-US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Undertake patient flow mapping between TH services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A03909-C541-5F7D-D56F-0416C25262D0}"/>
              </a:ext>
            </a:extLst>
          </p:cNvPr>
          <p:cNvSpPr/>
          <p:nvPr/>
        </p:nvSpPr>
        <p:spPr>
          <a:xfrm>
            <a:off x="4420197" y="374373"/>
            <a:ext cx="2155075" cy="683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Urgent and Emergency Care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E05739-4D4A-841A-051A-628E56D7E7FA}"/>
              </a:ext>
            </a:extLst>
          </p:cNvPr>
          <p:cNvSpPr/>
          <p:nvPr/>
        </p:nvSpPr>
        <p:spPr>
          <a:xfrm>
            <a:off x="6793848" y="374767"/>
            <a:ext cx="5248030" cy="683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Ensure reactive care access to Rapid Response and Falls service to avoid inappropriate conveyance or admission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Ensure proactive care in Care Homes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Rollout Point of Care testing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Co-design UEC and ICT service in collaboration with the Community Collaborative and ICB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5B85BAD-A3AC-C913-B040-853780A3D474}"/>
              </a:ext>
            </a:extLst>
          </p:cNvPr>
          <p:cNvSpPr/>
          <p:nvPr/>
        </p:nvSpPr>
        <p:spPr>
          <a:xfrm>
            <a:off x="4410172" y="4114189"/>
            <a:ext cx="2165101" cy="1566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Workforce, Recruitment and Retention plans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3A072BD-5FE2-D775-1218-BD9A9A01244C}"/>
              </a:ext>
            </a:extLst>
          </p:cNvPr>
          <p:cNvSpPr/>
          <p:nvPr/>
        </p:nvSpPr>
        <p:spPr>
          <a:xfrm>
            <a:off x="6793849" y="4114583"/>
            <a:ext cx="5248030" cy="15663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Increase uptake on apprenticeship roles in AHP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Embed safe staffing tools and report quarterly ensuring that staffing models reflect the acuity and dependency of patients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Develop a workforce pipeline for international professionals linked to agency reduction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Explore rotational posts for AHP with Royal London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Support staff wellbeing with the SAFER QI project to provide support to staff who experience violence and aggression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Support staff wellbeing by embedding trauma informed management and Schwartz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Map competencies for all bands, ensuring consistent management skills for Band 7 and above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Reduce agency and bank usage</a:t>
            </a:r>
            <a:endParaRPr lang="en-US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Calibri"/>
              </a:rPr>
              <a:t>Workforce planning to be embedded at DMT level 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340D125-EDE5-31BB-391D-1CE291818856}"/>
              </a:ext>
            </a:extLst>
          </p:cNvPr>
          <p:cNvSpPr/>
          <p:nvPr/>
        </p:nvSpPr>
        <p:spPr>
          <a:xfrm>
            <a:off x="4410172" y="6069321"/>
            <a:ext cx="2175127" cy="262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Sustainability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B9E16A-FF0C-1B6E-2EB5-EC63F7D3A13F}"/>
              </a:ext>
            </a:extLst>
          </p:cNvPr>
          <p:cNvSpPr/>
          <p:nvPr/>
        </p:nvSpPr>
        <p:spPr>
          <a:xfrm>
            <a:off x="6803875" y="6089766"/>
            <a:ext cx="5238004" cy="2428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Promote paper-light and agile working through the rollout of laptops and reduce carbon footprint</a:t>
            </a:r>
          </a:p>
        </p:txBody>
      </p:sp>
      <p:cxnSp>
        <p:nvCxnSpPr>
          <p:cNvPr id="3" name="Straight Arrow Connector 2"/>
          <p:cNvCxnSpPr>
            <a:stCxn id="26" idx="1"/>
            <a:endCxn id="5" idx="3"/>
          </p:cNvCxnSpPr>
          <p:nvPr/>
        </p:nvCxnSpPr>
        <p:spPr>
          <a:xfrm flipH="1">
            <a:off x="3890810" y="716372"/>
            <a:ext cx="529387" cy="495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2" idx="1"/>
            <a:endCxn id="5" idx="3"/>
          </p:cNvCxnSpPr>
          <p:nvPr/>
        </p:nvCxnSpPr>
        <p:spPr>
          <a:xfrm flipH="1">
            <a:off x="3890810" y="1182596"/>
            <a:ext cx="519361" cy="28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9" idx="1"/>
            <a:endCxn id="5" idx="3"/>
          </p:cNvCxnSpPr>
          <p:nvPr/>
        </p:nvCxnSpPr>
        <p:spPr>
          <a:xfrm flipH="1" flipV="1">
            <a:off x="3890810" y="1211383"/>
            <a:ext cx="519361" cy="1054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8" idx="1"/>
            <a:endCxn id="7" idx="3"/>
          </p:cNvCxnSpPr>
          <p:nvPr/>
        </p:nvCxnSpPr>
        <p:spPr>
          <a:xfrm flipH="1" flipV="1">
            <a:off x="3890808" y="2723090"/>
            <a:ext cx="529390" cy="935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8" idx="1"/>
            <a:endCxn id="9" idx="3"/>
          </p:cNvCxnSpPr>
          <p:nvPr/>
        </p:nvCxnSpPr>
        <p:spPr>
          <a:xfrm flipH="1" flipV="1">
            <a:off x="3890806" y="4222508"/>
            <a:ext cx="519366" cy="674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4" idx="1"/>
            <a:endCxn id="10" idx="3"/>
          </p:cNvCxnSpPr>
          <p:nvPr/>
        </p:nvCxnSpPr>
        <p:spPr>
          <a:xfrm flipH="1" flipV="1">
            <a:off x="3890805" y="5721927"/>
            <a:ext cx="519367" cy="163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0" idx="1"/>
            <a:endCxn id="10" idx="3"/>
          </p:cNvCxnSpPr>
          <p:nvPr/>
        </p:nvCxnSpPr>
        <p:spPr>
          <a:xfrm flipH="1" flipV="1">
            <a:off x="3890805" y="5721927"/>
            <a:ext cx="519367" cy="478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" idx="1"/>
            <a:endCxn id="10" idx="3"/>
          </p:cNvCxnSpPr>
          <p:nvPr/>
        </p:nvCxnSpPr>
        <p:spPr>
          <a:xfrm flipH="1" flipV="1">
            <a:off x="3890805" y="5721927"/>
            <a:ext cx="529393" cy="809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</p:cNvCxnSpPr>
          <p:nvPr/>
        </p:nvCxnSpPr>
        <p:spPr>
          <a:xfrm flipH="1" flipV="1">
            <a:off x="6575272" y="716372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cxnSpLocks/>
          </p:cNvCxnSpPr>
          <p:nvPr/>
        </p:nvCxnSpPr>
        <p:spPr>
          <a:xfrm flipH="1" flipV="1">
            <a:off x="6575272" y="1182596"/>
            <a:ext cx="218576" cy="10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cxnSpLocks/>
          </p:cNvCxnSpPr>
          <p:nvPr/>
        </p:nvCxnSpPr>
        <p:spPr>
          <a:xfrm flipH="1" flipV="1">
            <a:off x="6575272" y="1889453"/>
            <a:ext cx="218576" cy="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cxnSpLocks/>
          </p:cNvCxnSpPr>
          <p:nvPr/>
        </p:nvCxnSpPr>
        <p:spPr>
          <a:xfrm flipH="1" flipV="1">
            <a:off x="6585299" y="3658449"/>
            <a:ext cx="218576" cy="10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cxnSpLocks/>
          </p:cNvCxnSpPr>
          <p:nvPr/>
        </p:nvCxnSpPr>
        <p:spPr>
          <a:xfrm flipH="1" flipV="1">
            <a:off x="6575273" y="4897345"/>
            <a:ext cx="218576" cy="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cxnSpLocks/>
          </p:cNvCxnSpPr>
          <p:nvPr/>
        </p:nvCxnSpPr>
        <p:spPr>
          <a:xfrm flipH="1" flipV="1">
            <a:off x="6575273" y="5894964"/>
            <a:ext cx="218576" cy="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cxnSpLocks/>
          </p:cNvCxnSpPr>
          <p:nvPr/>
        </p:nvCxnSpPr>
        <p:spPr>
          <a:xfrm flipH="1" flipV="1">
            <a:off x="6585299" y="6200767"/>
            <a:ext cx="218576" cy="10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cxnSpLocks/>
          </p:cNvCxnSpPr>
          <p:nvPr/>
        </p:nvCxnSpPr>
        <p:spPr>
          <a:xfrm flipH="1" flipV="1">
            <a:off x="6585299" y="6531637"/>
            <a:ext cx="218576" cy="10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" idx="1"/>
            <a:endCxn id="4" idx="3"/>
          </p:cNvCxnSpPr>
          <p:nvPr/>
        </p:nvCxnSpPr>
        <p:spPr>
          <a:xfrm flipH="1">
            <a:off x="1632626" y="1211383"/>
            <a:ext cx="624476" cy="2159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" idx="1"/>
            <a:endCxn id="4" idx="3"/>
          </p:cNvCxnSpPr>
          <p:nvPr/>
        </p:nvCxnSpPr>
        <p:spPr>
          <a:xfrm flipH="1">
            <a:off x="1632626" y="2723090"/>
            <a:ext cx="624474" cy="647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1"/>
            <a:endCxn id="4" idx="3"/>
          </p:cNvCxnSpPr>
          <p:nvPr/>
        </p:nvCxnSpPr>
        <p:spPr>
          <a:xfrm flipH="1" flipV="1">
            <a:off x="1632626" y="3370921"/>
            <a:ext cx="624472" cy="85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" idx="1"/>
            <a:endCxn id="4" idx="3"/>
          </p:cNvCxnSpPr>
          <p:nvPr/>
        </p:nvCxnSpPr>
        <p:spPr>
          <a:xfrm flipH="1" flipV="1">
            <a:off x="1632626" y="3370921"/>
            <a:ext cx="624471" cy="2351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801393"/>
              </p:ext>
            </p:extLst>
          </p:nvPr>
        </p:nvGraphicFramePr>
        <p:xfrm>
          <a:off x="111327" y="79604"/>
          <a:ext cx="1196982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526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83367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564103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31920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492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403672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35355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874979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/>
                        </a:rPr>
                        <a:t>Priority/</a:t>
                      </a:r>
                      <a:endParaRPr lang="en-US" sz="900"/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9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255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59011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Urgent and Emergency Care</a:t>
                      </a:r>
                      <a:endParaRPr lang="en-US" sz="800" b="1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Liaise with Care Home managers and GPs around reactive care and access to RR as well as proactive care in Care Homes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Pilot and testing of point of care testing</a:t>
                      </a:r>
                    </a:p>
                    <a:p>
                      <a:pPr marL="0" lvl="0" indent="0" algn="l">
                        <a:buNone/>
                      </a:pP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2% increase of referrals to rapid response/falls pick up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100% of Care Home MDTs that took place in the quarter, 90% residents on insulin reviewed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Implementation of Point of Care</a:t>
                      </a:r>
                    </a:p>
                    <a:p>
                      <a:pPr marL="0" lvl="0" indent="0" algn="l">
                        <a:buNone/>
                      </a:pP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3% increase of referrals to Rapid Response/Falls pick up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100% of Care Home MDTs that took place in the quarter, 90% residents on insulin reviewed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Evaluation of point of care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4% increase of referrals to Rapid Response/Falls pick up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100% of Care Home MDTs that took place in the quarter, 90% residents on insulin reviewed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 usual PoC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Performance KPIs = no. Referrals RR/Falls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residents on insulin and reviewed quarterly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Care Home MDTs that took place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Improve engagement with care homes to help streamline pathways </a:t>
                      </a:r>
                    </a:p>
                    <a:p>
                      <a:pPr lvl="0" algn="l">
                        <a:buNone/>
                      </a:pPr>
                      <a:endParaRPr lang="en-US" sz="7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Rollout of point of care will require EMIS template to be update to improve processes and reduce delays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N/A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Alex Hadaya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Petra </a:t>
                      </a:r>
                      <a:r>
                        <a:rPr lang="en-US" sz="700" dirty="0" err="1">
                          <a:latin typeface="Arial"/>
                        </a:rPr>
                        <a:t>Nittel</a:t>
                      </a: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28877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PCN Development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aseline="0" dirty="0">
                          <a:latin typeface="Arial"/>
                        </a:rPr>
                        <a:t>Participate in relevant meetings and activities including mapping and pathway design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baseline="0" dirty="0">
                          <a:latin typeface="Arial"/>
                        </a:rPr>
                        <a:t>Attend meetings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Attend meetings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Attend meetings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Attendance at meetings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n/a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Alex Harborne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Petra </a:t>
                      </a:r>
                      <a:r>
                        <a:rPr lang="en-US" sz="7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Nittel</a:t>
                      </a:r>
                      <a:endParaRPr lang="en-US" sz="7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119278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Partnership Working and development of integrated pathways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Establish joint business planning processes for CHS via engagement with ICB and THT planning rounds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Sourcing a </a:t>
                      </a:r>
                      <a:r>
                        <a:rPr lang="en-US" sz="7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ToR</a:t>
                      </a: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 and strategy documents on intermediate care delivery from other providers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Establish GP QI project to improve communication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Draft SOPs for integrated pathways around End of Life, Learning Disabilities and long term conditions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Develop SOP and MoU for joint working and monitoring all quality and performance indicators KPIs to support joint delivery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Agree on pathway for EMIS template change and timeline for control management meetings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Improve communication and aspire to 10% increase in website views and keeping rejected GP referrals under 20% for continence and foot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Record one more podcast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Agree SOPs and implement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Reduce unplanned visits by 2% and increase night sitting activity by 2%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Establish workstream transformation </a:t>
                      </a:r>
                      <a:r>
                        <a:rPr lang="en-US" sz="700" dirty="0" err="1">
                          <a:latin typeface="Arial"/>
                        </a:rPr>
                        <a:t>programmes</a:t>
                      </a:r>
                      <a:r>
                        <a:rPr lang="en-US" sz="700" dirty="0">
                          <a:latin typeface="Arial"/>
                        </a:rPr>
                        <a:t> with the ICB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10% increase in website views and maintaining under 20% of rejected GP referrals </a:t>
                      </a: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for continence and foot health</a:t>
                      </a:r>
                      <a:endParaRPr lang="en-US" sz="7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Record one podcast with GPs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PSDA design and implementation and reduction of refused medication incident reports by 3%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2% improvement in care package provision against comparative quarter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Continue with workstream transformation </a:t>
                      </a:r>
                      <a:r>
                        <a:rPr lang="en-US" sz="700" dirty="0" err="1">
                          <a:latin typeface="Arial"/>
                        </a:rPr>
                        <a:t>programmes</a:t>
                      </a:r>
                      <a:endParaRPr lang="en-US" sz="7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Maintain website views around 10% above average, record one more podcast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Hold incident learning event with primary care and keep rejected referrals from GPs under 20% for continence and foot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Pathways in place that support client group with identified needs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 in unplanned visits between 8pm-8am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All service KPIs sitting in TH Community block contract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Website views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Number of podcasts recorded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Rejected GP referrals into Continence and Foot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Number of collaborative incident meetings taking place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Increase use of GP EMIS template in primary care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refusal of medication indicts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reduction of number of patients on caseload requiring insulin injection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reduction in care package provision against 23/24 baseline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increase of TH residents receiving nigh sitting as part of carer's respite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decrease of injected analgesia four times a day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increase of syringe driver use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Reduces the number of repetitive requests for changes to EMIS forms which is a burden on admin staff time and adds to workload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Establishing collaborative working groups with providers to reduce nurse call out activity, reduce care package provisions and management of stakeholder interests, reducing the time it takes to reach a decision.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Contracts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Finance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ICB Quality Team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GP Care Group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CEG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Barts CHS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ELFT Director of Safety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NEL Quality Teams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Alex Harborne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Petra </a:t>
                      </a:r>
                      <a:r>
                        <a:rPr lang="en-US" sz="700" dirty="0" err="1">
                          <a:latin typeface="Arial"/>
                        </a:rPr>
                        <a:t>Nittel</a:t>
                      </a:r>
                      <a:endParaRPr lang="en-US" sz="7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Emma Robinson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Nike Bademosi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85378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Improve access and waiting times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Introduction of new timelines within Foot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PSDA cycle for 7 day EPCT working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 triaging process to exclude duplicated entries on waiting lists (Physio/OT)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SOP in place for ED/Transfer of Care Hub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Evaluation and review of timelines in Foot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PSDA evaluation of 7 day working in EPCTs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PDSA evaluation ensuring that 60% of referrals triaged as urgent care are seen within 15 days from receipt of referral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0% delay for referrals from AAT in ED, 0% delay for referrals from Transfer of Care hub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Evaluation and review of Foot health timelines. 7% increase in emergency slots attended against 2023/24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Ensure 75% of referrals triaged as urgent care are seen within 15 days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Implementation for ED/Transfer of Care Hub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Business as usual with Foot Health slots and a 10% increase in emergency slots attended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80% of referrals triaged as urgent seen within 15 days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Evaluation of Transfer of Care Hub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increase in attendance of emergency slots in 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Satisfaction scores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 in therapy waiting list by 10%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Feedback from families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 of cancelled appointments for assessment by 10%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referrals triaged as urgent seen within 15 working days from </a:t>
                      </a:r>
                      <a:r>
                        <a:rPr lang="en-US" sz="700" dirty="0" err="1">
                          <a:latin typeface="Arial"/>
                        </a:rPr>
                        <a:t>recept</a:t>
                      </a:r>
                      <a:r>
                        <a:rPr lang="en-US" sz="700" dirty="0">
                          <a:latin typeface="Arial"/>
                        </a:rPr>
                        <a:t> of referral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10% in self-referrals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25% decrease in time from referral to receipt in TH CHS services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 err="1">
                          <a:latin typeface="Arial"/>
                        </a:rPr>
                        <a:t>Maximise</a:t>
                      </a:r>
                      <a:r>
                        <a:rPr lang="en-US" sz="700" dirty="0">
                          <a:latin typeface="Arial"/>
                        </a:rPr>
                        <a:t> effectiveness of appointment slots within the service, helping to reduce waste and reducing DNA rates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People and Culture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TH CHS Management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Primary Care Communication Team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Performance Team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Contracts Team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Petra </a:t>
                      </a:r>
                      <a:r>
                        <a:rPr lang="en-US" sz="700" dirty="0" err="1">
                          <a:latin typeface="Arial"/>
                        </a:rPr>
                        <a:t>Nittel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99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35410"/>
              </p:ext>
            </p:extLst>
          </p:nvPr>
        </p:nvGraphicFramePr>
        <p:xfrm>
          <a:off x="111327" y="79604"/>
          <a:ext cx="11969818" cy="595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526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83367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564103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31920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363578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4484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403671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35355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874979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/>
                        </a:rPr>
                        <a:t>Priority/</a:t>
                      </a:r>
                      <a:endParaRPr lang="en-US" sz="900"/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9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247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131228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Workforce, Recruitment and Retention Plans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Scope feasibility of AHP apprentice roles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Complete audit from safer staffing tools and report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100% international recruits trained and in post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Safer QI project team meeting regularly with data collection taking place to test testing in Triage and Assessment team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EPCT culture review and recommendations implementation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Relaunch of monthly TIC training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Review of establishments against caseload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Prepare audit of work life balance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Audit of safer staffing tools to be completed and results reviewed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Start testing SAFER assessment in Triage and Assessment with 3 times a week data collection to monitor improvement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At least one Schwartz round to have taken place – evaluation and design to inform the next one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90% of attendees to rate training as highly relevant/useful to their role and a 10% increase in nursing completion of training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25% of roles added into repository and skills and competence mapped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10% improvement in agency reduction and bank usage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85% completion of induction and work life balance audit discussed at QAG</a:t>
                      </a: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Review data in Triage and Assessment – 10% increase in SAFER scores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First audit of staff who have completed training: % of staff rating ongoing relevance and usefulness of TIC in their practice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At least one Schwartz round to have taken place – evaluation and design to inform the next one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50% of roles added into repository and skills and competence mapped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15% improvement in agency reduction and bank usage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90% completion of induction and work life balance audit discussed at QAG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If measurable improvement, consider implementing SAFER assessment and SAFER workplace pathway across TH CHS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Second audit of staff who have completed training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At least one Schwartz round to have taken place – evaluation and design to inform the next one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100% of roles added into repository and competence mapped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25% improvement in agency reduction and bank usage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95% completion of induction and work life balance audit discussed at QAG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SAFER scores in triage and assessment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Violence and aggression incidents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Overall number of staff attending training sessions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Staff ratings of relevance and usefulness of TIC training to their roles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Number of Schwartz rounds undertaken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roles mapped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new starters who complete induction in quarter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staff who have had a discussion with their manager about flexible working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decrease in agency/bank expenditure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Reduction in agency spending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Mapping staff according to skill mix to ensure effective delivery and identify gaps in workforce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Finance Lead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Temporary Staffing Team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QI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People and Culture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Sharen Hayre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Alex Harborne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Nike Bademosi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Eleanor Mata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1882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Deliver services within commissioning frameworks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1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aseline="0" dirty="0">
                          <a:latin typeface="Arial"/>
                        </a:rPr>
                        <a:t>Workshop and clinical summit to take place across all CHS directorates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baseline="0" dirty="0">
                          <a:latin typeface="Arial"/>
                        </a:rPr>
                        <a:t>Staff training and monitoring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50% outcomes and KPIs completed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Workshop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60% outcomes and KPIs completed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Workshop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70% outcomes and KPIs completed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Workshop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Increase in completion of outcome measures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Completed mapping document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n/a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Petra </a:t>
                      </a:r>
                      <a:r>
                        <a:rPr lang="en-US" sz="700" b="0" i="0" u="none" strike="noStrike" noProof="0" err="1">
                          <a:solidFill>
                            <a:srgbClr val="000000"/>
                          </a:solidFill>
                          <a:latin typeface="Arial"/>
                        </a:rPr>
                        <a:t>Nittel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549865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Sustainability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Monitor uptake of laptop rollout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Promote the use of MS Teams for storage of documents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 rooms lit by 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60% of staff start their working day by directly going to their visit and going home after visits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Promote the use of MS Teams for storage of documents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 rooms lit by 3%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70% of staff start their working day by directly going to their visit and going home after visits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Promote the use of MS Teams for storage of documents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 rooms lit by 4%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80% of staff start their working day by directly going to their visit and going home after visits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Promote the use of MS Teams for storage of documents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 rooms lit by 5%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staff who do not need to come to the office at the beginning of the day and end of their working day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improvement of reduction of empty rooms lit against spot audit in February 2024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Sustainability plan for 2024/25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Petra </a:t>
                      </a:r>
                      <a:r>
                        <a:rPr lang="en-US" sz="700" err="1">
                          <a:latin typeface="Arial"/>
                        </a:rPr>
                        <a:t>Nittel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Fran Colley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9276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Deliver Financial Viability Plans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Write PIDs for Financial Viability </a:t>
                      </a:r>
                      <a:r>
                        <a:rPr lang="en-US" sz="7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programmes</a:t>
                      </a: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 of work and communicate these with staff and managers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 of duplicated care episodes (Rapid Response and Triage and Assessment) by 2%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Implementation of new ways of working within Rapid Response and Falls teams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Reduction of duplicated care episodes (Rapid Response and Triage and Assessment) by 3%</a:t>
                      </a:r>
                      <a:endParaRPr lang="en-US" sz="7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Monitoring progress of financial viability schemes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Reduction of duplicated care episodes (Rapid Response and Triage and Assessment) by 5%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Monitoring progress of financial viability schemes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 in EPCT locality caseloads by 5%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 err="1">
                          <a:latin typeface="Arial"/>
                        </a:rPr>
                        <a:t>Reducton</a:t>
                      </a:r>
                      <a:r>
                        <a:rPr lang="en-US" sz="700" dirty="0">
                          <a:latin typeface="Arial"/>
                        </a:rPr>
                        <a:t> of duplicated care episodes by 10%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Release of posts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Financial viability plan for 2024/25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Nike Bademosi</a:t>
                      </a:r>
                      <a:endParaRPr lang="en-US" sz="700" dirty="0" err="1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Eleanor Mata</a:t>
                      </a: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Alex </a:t>
                      </a:r>
                      <a:r>
                        <a:rPr lang="en-US" sz="700" dirty="0" err="1">
                          <a:latin typeface="Arial"/>
                        </a:rPr>
                        <a:t>Hadayah</a:t>
                      </a:r>
                      <a:endParaRPr lang="en-US" sz="7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Petra </a:t>
                      </a:r>
                      <a:r>
                        <a:rPr lang="en-US" sz="700" dirty="0" err="1">
                          <a:latin typeface="Arial"/>
                        </a:rPr>
                        <a:t>Nittel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99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40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1370</Words>
  <Application>Microsoft Office PowerPoint</Application>
  <PresentationFormat>Widescreen</PresentationFormat>
  <Paragraphs>212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1484</cp:revision>
  <dcterms:created xsi:type="dcterms:W3CDTF">2023-12-01T11:05:55Z</dcterms:created>
  <dcterms:modified xsi:type="dcterms:W3CDTF">2024-03-13T11:52:50Z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