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136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196F29-2FF5-4D3C-AC30-258E97E3380C}" type="datetimeFigureOut">
              <a:rPr lang="en-GB" smtClean="0"/>
              <a:t>17/01/2024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CC3C95-45C6-4E92-8877-0A9A447815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15914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69781B-49DC-862C-DF70-B562CC38CC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02CB576-F8CF-9400-D705-A9F7C295A32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F97A931-CAE1-1FFE-589D-11A4FC2D7E4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>
                <a:cs typeface="Calibri"/>
              </a:rPr>
              <a:t>Anything you would add?</a:t>
            </a:r>
            <a:endParaRPr lang="en-US"/>
          </a:p>
          <a:p>
            <a:pPr marL="171450" indent="-171450">
              <a:buFont typeface="Arial"/>
              <a:buChar char="•"/>
            </a:pPr>
            <a:r>
              <a:rPr lang="en-US">
                <a:cs typeface="Calibri"/>
              </a:rPr>
              <a:t>Any questions or comments here? </a:t>
            </a:r>
            <a:endParaRPr lang="en-US"/>
          </a:p>
          <a:p>
            <a:pPr marL="171450" indent="-171450">
              <a:buFont typeface="Arial"/>
              <a:buChar char="•"/>
            </a:pPr>
            <a:r>
              <a:rPr lang="en-US">
                <a:cs typeface="Calibri"/>
              </a:rPr>
              <a:t>We are intending to explore this further at the next session with Anita Hynes who will be running a session on FTSU</a:t>
            </a:r>
          </a:p>
          <a:p>
            <a:pPr marL="171450" indent="-171450">
              <a:buFont typeface="Wingdings"/>
              <a:buChar char="§"/>
            </a:pPr>
            <a:endParaRPr lang="en-US"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01CB42-4C19-9037-447E-6A75DF9E079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13FB93-9DEB-4D7A-A5EA-77CEF2FEC3B7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58212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4A36D4-F5F4-C19A-4C76-6DE0E18AD3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D133EE-39BE-6B21-E38C-69806A51A9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0B269D-CE1A-FE7A-FDD0-51C707AF9B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16682-FD76-415C-9E90-CB6B8BEB076F}" type="datetimeFigureOut">
              <a:rPr lang="en-GB" smtClean="0"/>
              <a:t>17/01/2024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5DF875-BE41-2FA3-BEEA-5A5F40E466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1EA88A-B83A-C79D-D500-F5E4479020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8E7DE-4CAB-413A-8D6F-8876A9A255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59237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6CDDBF-0642-0AA4-1C21-34E14C1C08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7E436CD-9393-9665-E44B-6C9224E90E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A8C8FB-F488-ABE8-CEBE-796A7A6727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16682-FD76-415C-9E90-CB6B8BEB076F}" type="datetimeFigureOut">
              <a:rPr lang="en-GB" smtClean="0"/>
              <a:t>17/01/2024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A2D5EF-822D-EF09-A377-2C13669FCA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2501F6-74BB-55D7-16B3-7C382EE6FF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8E7DE-4CAB-413A-8D6F-8876A9A255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752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DA18C4-4A72-83D6-A4F7-FA98FB8824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8332EC8-1D8F-5C73-C950-FAEE15419F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9BE7DB-3621-685F-A882-5F7A5C1032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16682-FD76-415C-9E90-CB6B8BEB076F}" type="datetimeFigureOut">
              <a:rPr lang="en-GB" smtClean="0"/>
              <a:t>17/01/2024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158910-D155-13B1-01C1-A1513AAEB8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34AB71-A54B-2733-95CA-2A248FA6B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8E7DE-4CAB-413A-8D6F-8876A9A255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61072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09D019B4-697B-1E42-92B9-1831D658E78C}"/>
              </a:ext>
            </a:extLst>
          </p:cNvPr>
          <p:cNvSpPr txBox="1"/>
          <p:nvPr userDrawn="1"/>
        </p:nvSpPr>
        <p:spPr>
          <a:xfrm>
            <a:off x="10210799" y="6299200"/>
            <a:ext cx="16679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600" kern="1200" dirty="0" err="1">
                <a:solidFill>
                  <a:srgbClr val="0067A5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elft.nhs.uk</a:t>
            </a:r>
            <a:endParaRPr lang="en-GB" sz="1600" kern="1200" dirty="0">
              <a:solidFill>
                <a:srgbClr val="0067A5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8" name="Picture 7" descr="Text&#10;&#10;Description automatically generated with low confidence">
            <a:extLst>
              <a:ext uri="{FF2B5EF4-FFF2-40B4-BE49-F238E27FC236}">
                <a16:creationId xmlns:a16="http://schemas.microsoft.com/office/drawing/2014/main" id="{83400AE1-494C-2F41-8C8C-5EDAEA32211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72536" y="5943666"/>
            <a:ext cx="1964267" cy="67714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B1BE6C46-1CED-194F-8E5F-5AF412A2D058}"/>
              </a:ext>
            </a:extLst>
          </p:cNvPr>
          <p:cNvSpPr/>
          <p:nvPr userDrawn="1"/>
        </p:nvSpPr>
        <p:spPr>
          <a:xfrm>
            <a:off x="0" y="0"/>
            <a:ext cx="12192000" cy="1041400"/>
          </a:xfrm>
          <a:prstGeom prst="rect">
            <a:avLst/>
          </a:prstGeom>
          <a:solidFill>
            <a:srgbClr val="0067A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 descr="Text&#10;&#10;Description automatically generated with medium confidence">
            <a:extLst>
              <a:ext uri="{FF2B5EF4-FFF2-40B4-BE49-F238E27FC236}">
                <a16:creationId xmlns:a16="http://schemas.microsoft.com/office/drawing/2014/main" id="{76205BC2-E895-7B4A-9F73-E5C3294E2F9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176929" y="133349"/>
            <a:ext cx="1572683" cy="802131"/>
          </a:xfrm>
          <a:prstGeom prst="rect">
            <a:avLst/>
          </a:prstGeom>
        </p:spPr>
      </p:pic>
      <p:sp>
        <p:nvSpPr>
          <p:cNvPr id="11" name="Text Placeholder 5">
            <a:extLst>
              <a:ext uri="{FF2B5EF4-FFF2-40B4-BE49-F238E27FC236}">
                <a16:creationId xmlns:a16="http://schemas.microsoft.com/office/drawing/2014/main" id="{C6327FCB-ED4F-0746-B6EE-C0DFA3DFD07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12279" y="371445"/>
            <a:ext cx="4862808" cy="642424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GB" sz="1600" kern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600" kern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Heading</a:t>
            </a:r>
          </a:p>
        </p:txBody>
      </p:sp>
      <p:sp>
        <p:nvSpPr>
          <p:cNvPr id="14" name="Text Placeholder 5">
            <a:extLst>
              <a:ext uri="{FF2B5EF4-FFF2-40B4-BE49-F238E27FC236}">
                <a16:creationId xmlns:a16="http://schemas.microsoft.com/office/drawing/2014/main" id="{E36A0934-E77B-CD45-A334-A5AEE9F0DAD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12279" y="1883900"/>
            <a:ext cx="3651414" cy="3206771"/>
          </a:xfrm>
        </p:spPr>
        <p:txBody>
          <a:bodyPr>
            <a:normAutofit/>
          </a:bodyPr>
          <a:lstStyle>
            <a:lvl1pPr marL="285750" marR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67A5"/>
              </a:buClr>
              <a:buSzTx/>
              <a:buFont typeface="Arial" panose="020B0604020202020204" pitchFamily="34" charset="0"/>
              <a:buChar char="•"/>
              <a:tabLst/>
              <a:defRPr lang="en-GB" sz="16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pPr marL="285750" indent="-285750">
              <a:spcAft>
                <a:spcPts val="600"/>
              </a:spcAft>
              <a:buClr>
                <a:srgbClr val="0067A5"/>
              </a:buClr>
              <a:buFont typeface="Arial" panose="020B0604020202020204" pitchFamily="34" charset="0"/>
              <a:buChar char="•"/>
            </a:pPr>
            <a:r>
              <a:rPr lang="en-GB" sz="16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Bullet 1</a:t>
            </a:r>
          </a:p>
          <a:p>
            <a:pPr marL="285750" indent="-285750">
              <a:spcAft>
                <a:spcPts val="600"/>
              </a:spcAft>
              <a:buClr>
                <a:srgbClr val="0067A5"/>
              </a:buClr>
              <a:buFont typeface="Arial" panose="020B0604020202020204" pitchFamily="34" charset="0"/>
              <a:buChar char="•"/>
            </a:pPr>
            <a:r>
              <a:rPr lang="en-GB" sz="16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Bullet 2</a:t>
            </a:r>
          </a:p>
          <a:p>
            <a:pPr marL="285750" indent="-285750">
              <a:spcAft>
                <a:spcPts val="600"/>
              </a:spcAft>
              <a:buClr>
                <a:srgbClr val="0067A5"/>
              </a:buClr>
              <a:buFont typeface="Arial" panose="020B0604020202020204" pitchFamily="34" charset="0"/>
              <a:buChar char="•"/>
            </a:pPr>
            <a:r>
              <a:rPr lang="en-GB" sz="16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Bullet 3</a:t>
            </a:r>
          </a:p>
        </p:txBody>
      </p:sp>
    </p:spTree>
    <p:extLst>
      <p:ext uri="{BB962C8B-B14F-4D97-AF65-F5344CB8AC3E}">
        <p14:creationId xmlns:p14="http://schemas.microsoft.com/office/powerpoint/2010/main" val="3908822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5B5E57-C104-3291-B3DE-4452DB688C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0EF1D9-C635-D791-8F0F-333DCF8DD5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1E3541-249F-D9A8-11B1-D72D6B9A4D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16682-FD76-415C-9E90-CB6B8BEB076F}" type="datetimeFigureOut">
              <a:rPr lang="en-GB" smtClean="0"/>
              <a:t>17/01/2024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99A9F8-CFEB-2757-D196-9F052920C2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89BB68-0139-8A29-2112-5D1B1996AA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8E7DE-4CAB-413A-8D6F-8876A9A255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40615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0F044A-FFE0-3AA1-1449-7050C1F78A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F05270-2209-E4B1-E81D-0786E01858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C1E120-E4D6-7E13-5DAE-0C89C373A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16682-FD76-415C-9E90-CB6B8BEB076F}" type="datetimeFigureOut">
              <a:rPr lang="en-GB" smtClean="0"/>
              <a:t>17/01/2024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FD16F3-C6B5-AE0C-0155-3D0D8A3683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EEEB8E-5B7F-3886-53C6-422F14E21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8E7DE-4CAB-413A-8D6F-8876A9A255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9841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30DDFC-3CF2-FF68-BDA0-F3C99B8F3D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2A7308-D431-6F66-1D27-8A689C377E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7CB7FA-D4A9-15C8-D1AF-D73F41D49D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8046DD-AC91-9675-5E3B-6129DF15F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16682-FD76-415C-9E90-CB6B8BEB076F}" type="datetimeFigureOut">
              <a:rPr lang="en-GB" smtClean="0"/>
              <a:t>17/01/2024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A86130-3C5C-8393-502E-6AD61329F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4A9A0A-7903-EAE8-593A-AB58B2AE3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8E7DE-4CAB-413A-8D6F-8876A9A255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36337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9C8722-B800-1A81-2CE5-B1E6BA31C6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3E15BD-4F53-834A-AE1B-61A2120B80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8BD35D-291A-DE7E-69EA-4AD120CDD9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ECCFA9-A4C8-B45D-0D45-623FC5DCFC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6FC3E9E-182E-01F2-644E-9D105034AE5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DD664E8-FA94-0EE2-1E06-6603EB288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16682-FD76-415C-9E90-CB6B8BEB076F}" type="datetimeFigureOut">
              <a:rPr lang="en-GB" smtClean="0"/>
              <a:t>17/01/2024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F24D92A-B9CA-C8E2-B881-61AE6A271F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DBAB28D-F4A5-BF6C-439E-5F4DAADC0D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8E7DE-4CAB-413A-8D6F-8876A9A255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3072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89748F-5BF7-DCFB-F332-C765BAF890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9F8DA06-2B7E-4EB5-0C70-E0D12DA3DC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16682-FD76-415C-9E90-CB6B8BEB076F}" type="datetimeFigureOut">
              <a:rPr lang="en-GB" smtClean="0"/>
              <a:t>17/01/2024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2C84B68-4742-8194-CA79-72CA47D072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F6DFDC9-1986-2FDF-9F02-619817CACA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8E7DE-4CAB-413A-8D6F-8876A9A255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40850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8AB3548-79DA-F985-0A65-2B1D189E95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16682-FD76-415C-9E90-CB6B8BEB076F}" type="datetimeFigureOut">
              <a:rPr lang="en-GB" smtClean="0"/>
              <a:t>17/01/2024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A2A4D66-36F7-5379-E61F-B1B03B4199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0D134B-B6FE-1369-69EF-A43EB4BA0B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8E7DE-4CAB-413A-8D6F-8876A9A255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50561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376739-D28B-1730-CFA9-EECBFDE0AC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D44524-82CB-60AD-0508-EAD291FAD4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A2C41A-1E6D-C4F1-C3C0-994DD75421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0DB2D2-E639-4BBC-62F5-AF97EBADA5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16682-FD76-415C-9E90-CB6B8BEB076F}" type="datetimeFigureOut">
              <a:rPr lang="en-GB" smtClean="0"/>
              <a:t>17/01/2024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379961-5C69-6EF8-A0B6-3DBB95018D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EAAF51-097D-0167-5E8A-EA4A58B0E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8E7DE-4CAB-413A-8D6F-8876A9A255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4043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781001-9890-52C8-B0CD-864076610F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B5FB8E4-4495-F800-4D36-437DC3F7A6B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D882FB-5080-A8B5-1FA5-43A3D0A5D7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1D8740-7804-C9EB-37AE-CAB3C1345B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16682-FD76-415C-9E90-CB6B8BEB076F}" type="datetimeFigureOut">
              <a:rPr lang="en-GB" smtClean="0"/>
              <a:t>17/01/2024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FF3382-9647-D1FB-673D-44FACAECA2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566AA6-6AF5-96FF-DCE8-55B44AD4E9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8E7DE-4CAB-413A-8D6F-8876A9A255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33681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AB12ACC-5EBE-9B1C-7A94-C7B0D2E8CE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9F2F09-E05E-6E77-2FAF-45588C1D1E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1F5D6B-28E2-0110-E936-36FFF84907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416682-FD76-415C-9E90-CB6B8BEB076F}" type="datetimeFigureOut">
              <a:rPr lang="en-GB" smtClean="0"/>
              <a:t>17/01/2024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ABB7FE-DD10-74F0-9F59-F5B5B761E7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BBC1B5-E44B-4AE8-6C22-3C098C4B32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C8E7DE-4CAB-413A-8D6F-8876A9A255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1060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orbes.com/sites/forbesbusinesscouncil/2020/12/07/15-ways-to-promote-psychological-safety-at-work/?sh=64dc874e23b2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8CF0AF-875C-E023-7128-2828754D97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591311F-1F6C-F519-B7E5-5AA7A9C8CE8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12279" y="371445"/>
            <a:ext cx="8043855" cy="64242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 sz="3200" b="1">
                <a:latin typeface="+mn-lt"/>
                <a:cs typeface="Arial"/>
              </a:rPr>
              <a:t>15 Ideas to Promote Psychological Safety</a:t>
            </a:r>
            <a:endParaRPr lang="en-US" sz="3200"/>
          </a:p>
        </p:txBody>
      </p:sp>
      <p:graphicFrame>
        <p:nvGraphicFramePr>
          <p:cNvPr id="5" name="Table 6">
            <a:extLst>
              <a:ext uri="{FF2B5EF4-FFF2-40B4-BE49-F238E27FC236}">
                <a16:creationId xmlns:a16="http://schemas.microsoft.com/office/drawing/2014/main" id="{17816CB2-A989-5267-F2ED-7097698376A2}"/>
              </a:ext>
            </a:extLst>
          </p:cNvPr>
          <p:cNvGraphicFramePr>
            <a:graphicFrameLocks/>
          </p:cNvGraphicFramePr>
          <p:nvPr/>
        </p:nvGraphicFramePr>
        <p:xfrm>
          <a:off x="838200" y="1825625"/>
          <a:ext cx="10515600" cy="36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3120">
                  <a:extLst>
                    <a:ext uri="{9D8B030D-6E8A-4147-A177-3AD203B41FA5}">
                      <a16:colId xmlns:a16="http://schemas.microsoft.com/office/drawing/2014/main" val="3282113193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790965985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1919917936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97541244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76641834"/>
                    </a:ext>
                  </a:extLst>
                </a:gridCol>
              </a:tblGrid>
              <a:tr h="1224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i="0" kern="120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Engage With Consideration And Authenticity</a:t>
                      </a:r>
                      <a:endParaRPr lang="en-GB">
                        <a:latin typeface="+mn-lt"/>
                      </a:endParaRPr>
                    </a:p>
                  </a:txBody>
                  <a:tcPr anchor="ctr">
                    <a:solidFill>
                      <a:srgbClr val="B10F8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i="0" kern="120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Don't Rush To Fix Things</a:t>
                      </a:r>
                      <a:endParaRPr lang="en-GB">
                        <a:latin typeface="+mn-lt"/>
                      </a:endParaRPr>
                    </a:p>
                  </a:txBody>
                  <a:tcPr anchor="ctr">
                    <a:solidFill>
                      <a:srgbClr val="0067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i="0" kern="120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Lead With Empathy, Not Ego</a:t>
                      </a:r>
                      <a:endParaRPr lang="en-GB">
                        <a:latin typeface="+mn-lt"/>
                      </a:endParaRPr>
                    </a:p>
                  </a:txBody>
                  <a:tcPr anchor="ctr">
                    <a:solidFill>
                      <a:srgbClr val="B10F8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i="0" kern="120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 Open To Feedback</a:t>
                      </a:r>
                      <a:endParaRPr lang="en-GB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i="0" kern="120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Build Trust By Being Transparent</a:t>
                      </a:r>
                      <a:endParaRPr lang="en-GB">
                        <a:latin typeface="+mn-lt"/>
                      </a:endParaRPr>
                    </a:p>
                  </a:txBody>
                  <a:tcPr anchor="ctr">
                    <a:solidFill>
                      <a:srgbClr val="B10F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8628864"/>
                  </a:ext>
                </a:extLst>
              </a:tr>
              <a:tr h="1224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i="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Approach Issues From A Curious Perspective</a:t>
                      </a:r>
                      <a:endParaRPr lang="en-GB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i="0" kern="120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Build A Culture Of Team, Not Talent</a:t>
                      </a:r>
                      <a:endParaRPr lang="en-GB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rgbClr val="B10F8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i="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Build A Culture Where Mistakes Are Okay</a:t>
                      </a:r>
                      <a:endParaRPr lang="en-GB">
                        <a:latin typeface="+mn-lt"/>
                      </a:endParaRP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i="0" kern="120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Actively </a:t>
                      </a:r>
                    </a:p>
                    <a:p>
                      <a:pPr algn="ctr"/>
                      <a:r>
                        <a:rPr lang="en-GB" sz="1800" b="1" i="0" kern="120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Listen</a:t>
                      </a:r>
                      <a:endParaRPr lang="en-GB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rgbClr val="B10F8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i="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Create A Sense Of Belonging</a:t>
                      </a:r>
                      <a:endParaRPr lang="en-GB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2574478"/>
                  </a:ext>
                </a:extLst>
              </a:tr>
              <a:tr h="1224000">
                <a:tc>
                  <a:txBody>
                    <a:bodyPr/>
                    <a:lstStyle/>
                    <a:p>
                      <a:pPr algn="ctr"/>
                      <a:r>
                        <a:rPr lang="en-GB" b="1" i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Help Employees Meet Their Basic Needs</a:t>
                      </a:r>
                      <a:endParaRPr lang="en-GB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i="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Foster Support Between Co-Workers</a:t>
                      </a:r>
                      <a:endParaRPr lang="en-GB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i="0" kern="120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Promote Openness And Inclusivity</a:t>
                      </a:r>
                      <a:endParaRPr lang="en-GB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i="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Value Your Staff As Humans, Not Resources</a:t>
                      </a:r>
                      <a:endParaRPr lang="en-GB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i="0" kern="120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Establish Rules Of Engagement</a:t>
                      </a:r>
                      <a:endParaRPr lang="en-GB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7812783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19FF7DAF-03C5-1C5D-E856-CA0F82571E60}"/>
              </a:ext>
            </a:extLst>
          </p:cNvPr>
          <p:cNvSpPr txBox="1"/>
          <p:nvPr/>
        </p:nvSpPr>
        <p:spPr>
          <a:xfrm>
            <a:off x="2499083" y="6092677"/>
            <a:ext cx="82279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/>
              <a:t>Source:  </a:t>
            </a:r>
            <a:r>
              <a:rPr lang="en-GB" sz="1000">
                <a:hlinkClick r:id="rId3"/>
              </a:rPr>
              <a:t>https://www.forbes.com/sites/forbesbusinesscouncil/2020/12/07/15-ways-to-promote-psychological-safety-at-work/?sh=64dc874e23b2</a:t>
            </a:r>
            <a:endParaRPr lang="en-GB" sz="1000"/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29447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534B430FA86BD4298751F8079EF342C" ma:contentTypeVersion="5" ma:contentTypeDescription="Create a new document." ma:contentTypeScope="" ma:versionID="bd21a24313035f7e6caa0777cecdc35a">
  <xsd:schema xmlns:xsd="http://www.w3.org/2001/XMLSchema" xmlns:xs="http://www.w3.org/2001/XMLSchema" xmlns:p="http://schemas.microsoft.com/office/2006/metadata/properties" xmlns:ns2="6f05cde9-ed0f-4143-94ba-df20b77b3424" xmlns:ns3="6f2dd751-0861-4bce-9be2-37e466fae4e5" targetNamespace="http://schemas.microsoft.com/office/2006/metadata/properties" ma:root="true" ma:fieldsID="6c2647b927ca6e2f5977eb83130542a9" ns2:_="" ns3:_="">
    <xsd:import namespace="6f05cde9-ed0f-4143-94ba-df20b77b3424"/>
    <xsd:import namespace="6f2dd751-0861-4bce-9be2-37e466fae4e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05cde9-ed0f-4143-94ba-df20b77b342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2dd751-0861-4bce-9be2-37e466fae4e5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0BACD5F-AB9D-4C1F-9DEB-177E9D804FE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f05cde9-ed0f-4143-94ba-df20b77b3424"/>
    <ds:schemaRef ds:uri="6f2dd751-0861-4bce-9be2-37e466fae4e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47FB38E-8D25-4614-975E-BC423108B62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9518094-77DD-4D55-857C-93113599127D}">
  <ds:schemaRefs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6f2dd751-0861-4bce-9be2-37e466fae4e5"/>
    <ds:schemaRef ds:uri="http://purl.org/dc/terms/"/>
    <ds:schemaRef ds:uri="http://purl.org/dc/elements/1.1/"/>
    <ds:schemaRef ds:uri="http://purl.org/dc/dcmitype/"/>
    <ds:schemaRef ds:uri="6f05cde9-ed0f-4143-94ba-df20b77b3424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138</Words>
  <Application>Microsoft Office PowerPoint</Application>
  <PresentationFormat>Widescreen</PresentationFormat>
  <Paragraphs>22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Office Theme</vt:lpstr>
      <vt:lpstr>PowerPoint Presentation</vt:lpstr>
    </vt:vector>
  </TitlesOfParts>
  <Company>East London NHS Foundation Trust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BAKER, Lisa (EAST LONDON NHS FOUNDATION TRUST)</dc:creator>
  <cp:lastModifiedBy>BAKER, Lisa (EAST LONDON NHS FOUNDATION TRUST)</cp:lastModifiedBy>
  <cp:revision>1</cp:revision>
  <dcterms:created xsi:type="dcterms:W3CDTF">2024-01-17T15:17:11Z</dcterms:created>
  <dcterms:modified xsi:type="dcterms:W3CDTF">2024-01-17T15:17:35Z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0x0101006534B430FA86BD4298751F8079EF342C</vt:lpwstr>
  </property>
</Properties>
</file>