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1" r:id="rId5"/>
    <p:sldId id="27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6F55FC-0061-4D29-A0DF-BFD1C27FC75A}" type="datetimeFigureOut">
              <a:rPr lang="en-GB" smtClean="0"/>
              <a:t>17/01/2024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E75499-5D87-4F44-84BC-50E88EBAA878}" type="slidenum">
              <a:rPr lang="en-GB" smtClean="0"/>
              <a:t>‹#›</a:t>
            </a:fld>
            <a:endParaRPr lang="en-GB"/>
          </a:p>
        </p:txBody>
      </p:sp>
    </p:spTree>
    <p:extLst>
      <p:ext uri="{BB962C8B-B14F-4D97-AF65-F5344CB8AC3E}">
        <p14:creationId xmlns:p14="http://schemas.microsoft.com/office/powerpoint/2010/main" val="157581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20 mins group discussion. Feedback from each group </a:t>
            </a:r>
          </a:p>
        </p:txBody>
      </p:sp>
      <p:sp>
        <p:nvSpPr>
          <p:cNvPr id="4" name="Slide Number Placeholder 3"/>
          <p:cNvSpPr>
            <a:spLocks noGrp="1"/>
          </p:cNvSpPr>
          <p:nvPr>
            <p:ph type="sldNum" sz="quarter" idx="5"/>
          </p:nvPr>
        </p:nvSpPr>
        <p:spPr/>
        <p:txBody>
          <a:bodyPr/>
          <a:lstStyle/>
          <a:p>
            <a:fld id="{213230A3-0C5F-4530-8512-B05DA7C32600}" type="slidenum">
              <a:rPr lang="en-GB" smtClean="0"/>
              <a:t>1</a:t>
            </a:fld>
            <a:endParaRPr lang="en-GB"/>
          </a:p>
        </p:txBody>
      </p:sp>
    </p:spTree>
    <p:extLst>
      <p:ext uri="{BB962C8B-B14F-4D97-AF65-F5344CB8AC3E}">
        <p14:creationId xmlns:p14="http://schemas.microsoft.com/office/powerpoint/2010/main" val="1160147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0481F-2BC1-2791-B01A-E247B9F5FF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9774911-57B3-5CCD-3F20-952D0781A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81D9068-2FE9-E499-44AA-DEBEDFEA5B90}"/>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68986D71-3F49-CE9E-ADFA-9016E2CB0D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62C624-89A0-F515-F8C2-D15D05AEAA40}"/>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184754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24473-1DF7-4E81-FC61-60400878D96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5B808C-DACC-E148-C169-FAD7D50B12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779309-721F-96BE-A53C-12311539DC28}"/>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B6F7B222-818A-60F3-BEA0-E97DC96E98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068BBE-A70A-E280-3E82-F2D6F82D52A3}"/>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3296493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39F7EE-704C-E420-758E-7CF84E5E5DF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0A9C7E-D6C0-1337-B2EC-E2A117E8BA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1E8BEF-63A1-311B-DFE6-E6A7115C4B09}"/>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F6A709C9-0C0E-426F-896C-8F3216D0F0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DD5FC6-0306-0198-0290-BCF383CFE1AF}"/>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1070987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8" name="Picture 7" descr="Text&#10;&#10;Description automatically generated with low confidence">
            <a:extLst>
              <a:ext uri="{FF2B5EF4-FFF2-40B4-BE49-F238E27FC236}">
                <a16:creationId xmlns:a16="http://schemas.microsoft.com/office/drawing/2014/main" id="{83400AE1-494C-2F41-8C8C-5EDAEA322113}"/>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4" name="Text Placeholder 5">
            <a:extLst>
              <a:ext uri="{FF2B5EF4-FFF2-40B4-BE49-F238E27FC236}">
                <a16:creationId xmlns:a16="http://schemas.microsoft.com/office/drawing/2014/main" id="{E36A0934-E77B-CD45-A334-A5AEE9F0DADE}"/>
              </a:ext>
            </a:extLst>
          </p:cNvPr>
          <p:cNvSpPr>
            <a:spLocks noGrp="1"/>
          </p:cNvSpPr>
          <p:nvPr>
            <p:ph type="body" sz="quarter" idx="11" hasCustomPrompt="1"/>
          </p:nvPr>
        </p:nvSpPr>
        <p:spPr>
          <a:xfrm>
            <a:off x="812279" y="1883900"/>
            <a:ext cx="3651414" cy="3206771"/>
          </a:xfrm>
        </p:spPr>
        <p:txBody>
          <a:bodyPr>
            <a:normAutofit/>
          </a:bodyPr>
          <a:lstStyle>
            <a:lvl1pPr marL="285750" marR="0" indent="-285750" algn="l" defTabSz="914400" rtl="0" eaLnBrk="1" fontAlgn="auto" latinLnBrk="0" hangingPunct="1">
              <a:lnSpc>
                <a:spcPct val="100000"/>
              </a:lnSpc>
              <a:spcBef>
                <a:spcPts val="0"/>
              </a:spcBef>
              <a:spcAft>
                <a:spcPts val="600"/>
              </a:spcAft>
              <a:buClr>
                <a:srgbClr val="0067A5"/>
              </a:buClr>
              <a:buSzTx/>
              <a:buFont typeface="Arial" panose="020B0604020202020204" pitchFamily="34" charset="0"/>
              <a:buChar char="•"/>
              <a:tabLst/>
              <a:defRPr lang="en-GB" sz="1600" kern="1200" dirty="0">
                <a:solidFill>
                  <a:schemeClr val="tx1"/>
                </a:solidFill>
                <a:effectLst/>
                <a:latin typeface="+mn-lt"/>
                <a:ea typeface="+mn-ea"/>
                <a:cs typeface="+mn-cs"/>
              </a:defRPr>
            </a:lvl1pPr>
          </a:lstStyle>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1</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2</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3</a:t>
            </a:r>
          </a:p>
        </p:txBody>
      </p:sp>
    </p:spTree>
    <p:extLst>
      <p:ext uri="{BB962C8B-B14F-4D97-AF65-F5344CB8AC3E}">
        <p14:creationId xmlns:p14="http://schemas.microsoft.com/office/powerpoint/2010/main" val="3604970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C1258-BB26-D92A-8BA3-4E5BF0457AE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638096-3E0A-9D9D-9FFB-528F6961B7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07F6BA-19CA-D1D5-DA8E-13FBF49492E7}"/>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13DD3EEC-6A2E-22C3-1EAB-26289B18B2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DA2883-1B99-8207-360A-BDBD53DDC065}"/>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278898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ED18-2E30-C36D-1BC8-B0773135AE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072E58-B7E2-9DD8-7C35-D053E55C24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29862F-C388-05E2-8567-B79197922B3C}"/>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2CB323A3-FE28-12E7-E887-31861D84AF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58D208-9FFE-4428-2F66-E23A33123342}"/>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2961871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711A8-A7CC-A36B-38EF-9F39E20896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18F45B-6C12-FA80-0328-8630B67AF7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ED2D75-C737-BE2D-70AE-21F9D3384E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83963C-2848-6D21-49EF-6BEBA7168A8C}"/>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6" name="Footer Placeholder 5">
            <a:extLst>
              <a:ext uri="{FF2B5EF4-FFF2-40B4-BE49-F238E27FC236}">
                <a16:creationId xmlns:a16="http://schemas.microsoft.com/office/drawing/2014/main" id="{A019950F-52A1-69F6-07FE-A4D2881176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BE760B-11B2-6D52-97E0-D725CC798B5D}"/>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1207857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813BE-7FD1-F5EC-E5CF-7521EF2FF61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6578E3-9F53-B470-D06E-4E0358511E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9A4F0C-37F6-018B-0078-8A90127B16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A12A44-407C-45B5-6DE9-9EBB32E166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9A4AE0-9D86-06BC-F2D0-AA60EC4FCF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AD64BB-04AB-EA79-2E0C-1EEBE39CEDB8}"/>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8" name="Footer Placeholder 7">
            <a:extLst>
              <a:ext uri="{FF2B5EF4-FFF2-40B4-BE49-F238E27FC236}">
                <a16:creationId xmlns:a16="http://schemas.microsoft.com/office/drawing/2014/main" id="{CD691A1B-093E-280C-F78A-E3970E5F744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E77EAD5-83EE-9208-D3C0-58DDEC83FDE7}"/>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252368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C6E32-BEE9-1F85-52C9-6FD15687082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89403E-DC87-6396-4B53-7C694A585FAB}"/>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4" name="Footer Placeholder 3">
            <a:extLst>
              <a:ext uri="{FF2B5EF4-FFF2-40B4-BE49-F238E27FC236}">
                <a16:creationId xmlns:a16="http://schemas.microsoft.com/office/drawing/2014/main" id="{73000F82-7F66-E2E3-E168-E19B1728269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1EE1117-628C-EA10-D7CE-81A978065A87}"/>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2726215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E69129-E4A0-A656-13AD-230AA1D17AE4}"/>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3" name="Footer Placeholder 2">
            <a:extLst>
              <a:ext uri="{FF2B5EF4-FFF2-40B4-BE49-F238E27FC236}">
                <a16:creationId xmlns:a16="http://schemas.microsoft.com/office/drawing/2014/main" id="{94EBB410-53D8-2DC2-B690-DE08D4CE76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7CDCF4-63AB-343B-2081-FC8ABED43B43}"/>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4019035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6ABF-CEC8-F426-82B9-E5B1157B9E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2F3DCAE-8486-C5AA-2F3C-4F63AF622D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FF2A4E4-3488-B175-DA4D-170524EE57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9F61DB-A6C9-0A5A-0233-C5BB06631D91}"/>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6" name="Footer Placeholder 5">
            <a:extLst>
              <a:ext uri="{FF2B5EF4-FFF2-40B4-BE49-F238E27FC236}">
                <a16:creationId xmlns:a16="http://schemas.microsoft.com/office/drawing/2014/main" id="{BD27E4F2-3E45-B8AA-B1B4-382D153659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CCB5A13-55D2-955D-09ED-72F6263829D7}"/>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6409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CD29A-5BE4-F2CE-F03D-36132119F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24B5B10-3507-53E2-B686-6C4190D0E3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6CF9E-3BB0-78DA-2C0E-7BEC07402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DBCC2-F492-8069-0E65-811343BE7AD7}"/>
              </a:ext>
            </a:extLst>
          </p:cNvPr>
          <p:cNvSpPr>
            <a:spLocks noGrp="1"/>
          </p:cNvSpPr>
          <p:nvPr>
            <p:ph type="dt" sz="half" idx="10"/>
          </p:nvPr>
        </p:nvSpPr>
        <p:spPr/>
        <p:txBody>
          <a:bodyPr/>
          <a:lstStyle/>
          <a:p>
            <a:fld id="{FB9342D4-FF5C-42F1-A20C-2F43E42140BA}" type="datetimeFigureOut">
              <a:rPr lang="en-GB" smtClean="0"/>
              <a:t>17/01/2024</a:t>
            </a:fld>
            <a:endParaRPr lang="en-GB"/>
          </a:p>
        </p:txBody>
      </p:sp>
      <p:sp>
        <p:nvSpPr>
          <p:cNvPr id="6" name="Footer Placeholder 5">
            <a:extLst>
              <a:ext uri="{FF2B5EF4-FFF2-40B4-BE49-F238E27FC236}">
                <a16:creationId xmlns:a16="http://schemas.microsoft.com/office/drawing/2014/main" id="{85CAC007-F80E-FD79-F486-0D2708759E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C842AA-17F8-02D6-F017-F1CAD9C4DF18}"/>
              </a:ext>
            </a:extLst>
          </p:cNvPr>
          <p:cNvSpPr>
            <a:spLocks noGrp="1"/>
          </p:cNvSpPr>
          <p:nvPr>
            <p:ph type="sldNum" sz="quarter" idx="12"/>
          </p:nvPr>
        </p:nvSpPr>
        <p:spPr/>
        <p:txBody>
          <a:bodyPr/>
          <a:lstStyle/>
          <a:p>
            <a:fld id="{1A455770-69D5-4A99-9ABB-82A77A960619}" type="slidenum">
              <a:rPr lang="en-GB" smtClean="0"/>
              <a:t>‹#›</a:t>
            </a:fld>
            <a:endParaRPr lang="en-GB"/>
          </a:p>
        </p:txBody>
      </p:sp>
    </p:spTree>
    <p:extLst>
      <p:ext uri="{BB962C8B-B14F-4D97-AF65-F5344CB8AC3E}">
        <p14:creationId xmlns:p14="http://schemas.microsoft.com/office/powerpoint/2010/main" val="2856355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D9351-1F02-1FAF-F216-A8DC1D1448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6CA4590-8FE5-CC30-32A5-9C2544A33B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15A3E8-D3DF-FD94-E785-E0383B2BEA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9342D4-FF5C-42F1-A20C-2F43E42140BA}" type="datetimeFigureOut">
              <a:rPr lang="en-GB" smtClean="0"/>
              <a:t>17/01/2024</a:t>
            </a:fld>
            <a:endParaRPr lang="en-GB"/>
          </a:p>
        </p:txBody>
      </p:sp>
      <p:sp>
        <p:nvSpPr>
          <p:cNvPr id="5" name="Footer Placeholder 4">
            <a:extLst>
              <a:ext uri="{FF2B5EF4-FFF2-40B4-BE49-F238E27FC236}">
                <a16:creationId xmlns:a16="http://schemas.microsoft.com/office/drawing/2014/main" id="{23D5EF34-1993-8B5E-AA87-5E116BBBAC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67CAF9-FE7C-8682-A9F5-4437EF2507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55770-69D5-4A99-9ABB-82A77A960619}" type="slidenum">
              <a:rPr lang="en-GB" smtClean="0"/>
              <a:t>‹#›</a:t>
            </a:fld>
            <a:endParaRPr lang="en-GB"/>
          </a:p>
        </p:txBody>
      </p:sp>
    </p:spTree>
    <p:extLst>
      <p:ext uri="{BB962C8B-B14F-4D97-AF65-F5344CB8AC3E}">
        <p14:creationId xmlns:p14="http://schemas.microsoft.com/office/powerpoint/2010/main" val="3832859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4DB943-DC33-C216-612C-859C7DF74111}"/>
              </a:ext>
            </a:extLst>
          </p:cNvPr>
          <p:cNvSpPr>
            <a:spLocks noGrp="1"/>
          </p:cNvSpPr>
          <p:nvPr>
            <p:ph type="body" sz="quarter" idx="12"/>
          </p:nvPr>
        </p:nvSpPr>
        <p:spPr>
          <a:xfrm>
            <a:off x="812279" y="371445"/>
            <a:ext cx="7547950" cy="642424"/>
          </a:xfrm>
        </p:spPr>
        <p:txBody>
          <a:bodyPr>
            <a:normAutofit/>
          </a:bodyPr>
          <a:lstStyle/>
          <a:p>
            <a:r>
              <a:rPr lang="en-GB" sz="2800" b="1" dirty="0">
                <a:latin typeface="+mn-lt"/>
                <a:cs typeface="Arial"/>
              </a:rPr>
              <a:t>The 4 zones of Psychological Safety</a:t>
            </a:r>
            <a:endParaRPr lang="en-US" sz="1400" dirty="0"/>
          </a:p>
          <a:p>
            <a:endParaRPr lang="en-GB" dirty="0"/>
          </a:p>
        </p:txBody>
      </p:sp>
      <p:pic>
        <p:nvPicPr>
          <p:cNvPr id="5" name="Picture 4">
            <a:extLst>
              <a:ext uri="{FF2B5EF4-FFF2-40B4-BE49-F238E27FC236}">
                <a16:creationId xmlns:a16="http://schemas.microsoft.com/office/drawing/2014/main" id="{1226506C-3646-E30C-EC26-A45CDFE04009}"/>
              </a:ext>
            </a:extLst>
          </p:cNvPr>
          <p:cNvPicPr>
            <a:picLocks noChangeAspect="1"/>
          </p:cNvPicPr>
          <p:nvPr/>
        </p:nvPicPr>
        <p:blipFill>
          <a:blip r:embed="rId3"/>
          <a:stretch>
            <a:fillRect/>
          </a:stretch>
        </p:blipFill>
        <p:spPr>
          <a:xfrm>
            <a:off x="1600199" y="1162050"/>
            <a:ext cx="9363075" cy="4733925"/>
          </a:xfrm>
          <a:prstGeom prst="rect">
            <a:avLst/>
          </a:prstGeom>
        </p:spPr>
      </p:pic>
    </p:spTree>
    <p:extLst>
      <p:ext uri="{BB962C8B-B14F-4D97-AF65-F5344CB8AC3E}">
        <p14:creationId xmlns:p14="http://schemas.microsoft.com/office/powerpoint/2010/main" val="1425631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2436F6-A641-BCEF-09F5-77FD4846D097}"/>
              </a:ext>
            </a:extLst>
          </p:cNvPr>
          <p:cNvSpPr>
            <a:spLocks noGrp="1"/>
          </p:cNvSpPr>
          <p:nvPr>
            <p:ph type="body" sz="quarter" idx="12"/>
          </p:nvPr>
        </p:nvSpPr>
        <p:spPr/>
        <p:txBody>
          <a:bodyPr/>
          <a:lstStyle/>
          <a:p>
            <a:r>
              <a:rPr lang="en-GB" sz="2400" b="1" dirty="0">
                <a:latin typeface="+mn-lt"/>
                <a:cs typeface="Arial"/>
              </a:rPr>
              <a:t>The 4 zones of Psychological Safety</a:t>
            </a:r>
            <a:endParaRPr lang="en-US" sz="1200" dirty="0"/>
          </a:p>
          <a:p>
            <a:endParaRPr lang="en-GB" dirty="0"/>
          </a:p>
        </p:txBody>
      </p:sp>
      <p:sp>
        <p:nvSpPr>
          <p:cNvPr id="3" name="Text Placeholder 2">
            <a:extLst>
              <a:ext uri="{FF2B5EF4-FFF2-40B4-BE49-F238E27FC236}">
                <a16:creationId xmlns:a16="http://schemas.microsoft.com/office/drawing/2014/main" id="{686FC752-BF25-0EB4-BFF1-3E921DFD1B43}"/>
              </a:ext>
            </a:extLst>
          </p:cNvPr>
          <p:cNvSpPr>
            <a:spLocks noGrp="1"/>
          </p:cNvSpPr>
          <p:nvPr>
            <p:ph type="body" sz="quarter" idx="11"/>
          </p:nvPr>
        </p:nvSpPr>
        <p:spPr>
          <a:xfrm>
            <a:off x="381000" y="1409700"/>
            <a:ext cx="8486776" cy="4438650"/>
          </a:xfrm>
        </p:spPr>
        <p:txBody>
          <a:bodyPr>
            <a:normAutofit/>
          </a:bodyPr>
          <a:lstStyle/>
          <a:p>
            <a:pPr algn="l" fontAlgn="base"/>
            <a:r>
              <a:rPr lang="en-GB" sz="1800" b="1" i="0" dirty="0">
                <a:effectLst/>
              </a:rPr>
              <a:t>Learning zone</a:t>
            </a:r>
            <a:r>
              <a:rPr lang="en-GB" sz="1800" b="0" i="0" dirty="0">
                <a:effectLst/>
              </a:rPr>
              <a:t>: In a learning zone, team members experience high accountability and high psychological safety. This is the ideal learning environment for innovation and growth, because even though members are responsible for their actions, their team offers continuous support.</a:t>
            </a:r>
          </a:p>
          <a:p>
            <a:pPr algn="l" fontAlgn="base"/>
            <a:r>
              <a:rPr lang="en-GB" sz="1800" b="1" i="0" dirty="0">
                <a:effectLst/>
              </a:rPr>
              <a:t>Comfort zone: </a:t>
            </a:r>
            <a:r>
              <a:rPr lang="en-GB" sz="1800" b="0" i="0" dirty="0">
                <a:effectLst/>
              </a:rPr>
              <a:t>Team members have high psychological safety and low accountability. While this zone is more relaxed, almost like a vacation, there is no push for creativity and growth.</a:t>
            </a:r>
          </a:p>
          <a:p>
            <a:pPr algn="l" fontAlgn="base"/>
            <a:r>
              <a:rPr lang="en-GB" sz="1800" b="1" i="0" dirty="0">
                <a:effectLst/>
              </a:rPr>
              <a:t>Apathy zone: </a:t>
            </a:r>
            <a:r>
              <a:rPr lang="en-GB" sz="1800" b="0" i="0" dirty="0">
                <a:effectLst/>
              </a:rPr>
              <a:t>With low psychological safety and low accountability, team members fall into the apathy zone. There are no repercussions for mistakes, teams lack adequate communication and support, and individuals struggle to care about their work.  </a:t>
            </a:r>
          </a:p>
          <a:p>
            <a:pPr algn="l" fontAlgn="base"/>
            <a:r>
              <a:rPr lang="en-GB" sz="1800" b="1" i="0" dirty="0">
                <a:effectLst/>
              </a:rPr>
              <a:t>Anxiety zone</a:t>
            </a:r>
            <a:r>
              <a:rPr lang="en-GB" sz="1800" b="0" i="0" dirty="0">
                <a:effectLst/>
              </a:rPr>
              <a:t>: Team members experience low psychological safety and high accountability. Communication breaks down and when mistakes are made, people are often too scared of punishment or humiliation to take responsibility. Opportunities for learning and innovation are scarce.</a:t>
            </a:r>
          </a:p>
          <a:p>
            <a:endParaRPr lang="en-GB" dirty="0"/>
          </a:p>
        </p:txBody>
      </p:sp>
      <p:pic>
        <p:nvPicPr>
          <p:cNvPr id="4" name="Picture 3">
            <a:extLst>
              <a:ext uri="{FF2B5EF4-FFF2-40B4-BE49-F238E27FC236}">
                <a16:creationId xmlns:a16="http://schemas.microsoft.com/office/drawing/2014/main" id="{A279EB70-8299-B38A-FD66-83C66151EC65}"/>
              </a:ext>
            </a:extLst>
          </p:cNvPr>
          <p:cNvPicPr>
            <a:picLocks noChangeAspect="1"/>
          </p:cNvPicPr>
          <p:nvPr/>
        </p:nvPicPr>
        <p:blipFill>
          <a:blip r:embed="rId2"/>
          <a:stretch>
            <a:fillRect/>
          </a:stretch>
        </p:blipFill>
        <p:spPr>
          <a:xfrm>
            <a:off x="8639176" y="1162050"/>
            <a:ext cx="3324224" cy="2266950"/>
          </a:xfrm>
          <a:prstGeom prst="rect">
            <a:avLst/>
          </a:prstGeom>
        </p:spPr>
      </p:pic>
    </p:spTree>
    <p:extLst>
      <p:ext uri="{BB962C8B-B14F-4D97-AF65-F5344CB8AC3E}">
        <p14:creationId xmlns:p14="http://schemas.microsoft.com/office/powerpoint/2010/main" val="2957735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5" ma:contentTypeDescription="Create a new document." ma:contentTypeScope="" ma:versionID="bd21a24313035f7e6caa0777cecdc35a">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6c2647b927ca6e2f5977eb83130542a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4E676C-74D7-4145-80F6-47CF0D6B8A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552AA6-1159-439E-8AFD-6AF0A43ED38C}">
  <ds:schemaRefs>
    <ds:schemaRef ds:uri="http://schemas.microsoft.com/sharepoint/v3/contenttype/forms"/>
  </ds:schemaRefs>
</ds:datastoreItem>
</file>

<file path=customXml/itemProps3.xml><?xml version="1.0" encoding="utf-8"?>
<ds:datastoreItem xmlns:ds="http://schemas.openxmlformats.org/officeDocument/2006/customXml" ds:itemID="{1936894E-0469-4BBF-9894-C12C9DDC0A6E}">
  <ds:schemaRefs>
    <ds:schemaRef ds:uri="http://www.w3.org/XML/1998/namespace"/>
    <ds:schemaRef ds:uri="http://purl.org/dc/dcmitype/"/>
    <ds:schemaRef ds:uri="http://schemas.microsoft.com/office/2006/metadata/properties"/>
    <ds:schemaRef ds:uri="6f2dd751-0861-4bce-9be2-37e466fae4e5"/>
    <ds:schemaRef ds:uri="http://purl.org/dc/elements/1.1/"/>
    <ds:schemaRef ds:uri="6f05cde9-ed0f-4143-94ba-df20b77b3424"/>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TotalTime>
  <Words>186</Words>
  <Application>Microsoft Office PowerPoint</Application>
  <PresentationFormat>Widescreen</PresentationFormat>
  <Paragraphs>8</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East London NHS Foundation Trust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BAKER, Lisa (EAST LONDON NHS FOUNDATION TRUST)</dc:creator>
  <cp:lastModifiedBy>BAKER, Lisa (EAST LONDON NHS FOUNDATION TRUST)</cp:lastModifiedBy>
  <cp:revision>1</cp:revision>
  <dcterms:created xsi:type="dcterms:W3CDTF">2024-01-17T16:14:01Z</dcterms:created>
  <dcterms:modified xsi:type="dcterms:W3CDTF">2024-01-17T16:16:23Z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ies>
</file>