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1611" autoAdjust="0"/>
  </p:normalViewPr>
  <p:slideViewPr>
    <p:cSldViewPr snapToGrid="0">
      <p:cViewPr varScale="1">
        <p:scale>
          <a:sx n="49" d="100"/>
          <a:sy n="49" d="100"/>
        </p:scale>
        <p:origin x="869" y="43"/>
      </p:cViewPr>
      <p:guideLst/>
    </p:cSldViewPr>
  </p:slideViewPr>
  <p:notesTextViewPr>
    <p:cViewPr>
      <p:scale>
        <a:sx n="1" d="1"/>
        <a:sy n="1" d="1"/>
      </p:scale>
      <p:origin x="0" y="-677"/>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ER, Lisa (EAST LONDON NHS FOUNDATION TRUST)" userId="a6cf1b36-3461-4ba9-b07a-12b2aaf38caf" providerId="ADAL" clId="{546B6186-7AFE-4D10-8A67-B56CE0849DB6}"/>
    <pc:docChg chg="custSel modSld">
      <pc:chgData name="BAKER, Lisa (EAST LONDON NHS FOUNDATION TRUST)" userId="a6cf1b36-3461-4ba9-b07a-12b2aaf38caf" providerId="ADAL" clId="{546B6186-7AFE-4D10-8A67-B56CE0849DB6}" dt="2024-02-24T11:45:32.947" v="100" actId="2711"/>
      <pc:docMkLst>
        <pc:docMk/>
      </pc:docMkLst>
      <pc:sldChg chg="addSp delSp modSp mod modNotesTx">
        <pc:chgData name="BAKER, Lisa (EAST LONDON NHS FOUNDATION TRUST)" userId="a6cf1b36-3461-4ba9-b07a-12b2aaf38caf" providerId="ADAL" clId="{546B6186-7AFE-4D10-8A67-B56CE0849DB6}" dt="2024-02-24T11:45:32.947" v="100" actId="2711"/>
        <pc:sldMkLst>
          <pc:docMk/>
          <pc:sldMk cId="3595818782" sldId="275"/>
        </pc:sldMkLst>
        <pc:spChg chg="mod">
          <ac:chgData name="BAKER, Lisa (EAST LONDON NHS FOUNDATION TRUST)" userId="a6cf1b36-3461-4ba9-b07a-12b2aaf38caf" providerId="ADAL" clId="{546B6186-7AFE-4D10-8A67-B56CE0849DB6}" dt="2024-02-24T11:45:32.947" v="100" actId="2711"/>
          <ac:spMkLst>
            <pc:docMk/>
            <pc:sldMk cId="3595818782" sldId="275"/>
            <ac:spMk id="5" creationId="{3AD4FD79-53B8-4633-AB23-D9F1B330F83A}"/>
          </ac:spMkLst>
        </pc:spChg>
        <pc:spChg chg="mod">
          <ac:chgData name="BAKER, Lisa (EAST LONDON NHS FOUNDATION TRUST)" userId="a6cf1b36-3461-4ba9-b07a-12b2aaf38caf" providerId="ADAL" clId="{546B6186-7AFE-4D10-8A67-B56CE0849DB6}" dt="2024-02-24T11:42:08.906" v="47" actId="27636"/>
          <ac:spMkLst>
            <pc:docMk/>
            <pc:sldMk cId="3595818782" sldId="275"/>
            <ac:spMk id="6" creationId="{A379DD66-6565-400B-90C3-9B3C676BC0C8}"/>
          </ac:spMkLst>
        </pc:spChg>
        <pc:picChg chg="del">
          <ac:chgData name="BAKER, Lisa (EAST LONDON NHS FOUNDATION TRUST)" userId="a6cf1b36-3461-4ba9-b07a-12b2aaf38caf" providerId="ADAL" clId="{546B6186-7AFE-4D10-8A67-B56CE0849DB6}" dt="2024-02-24T11:42:27.913" v="48" actId="478"/>
          <ac:picMkLst>
            <pc:docMk/>
            <pc:sldMk cId="3595818782" sldId="275"/>
            <ac:picMk id="3" creationId="{FC70B36B-1E81-4E07-FDFE-39D205E1A3E8}"/>
          </ac:picMkLst>
        </pc:picChg>
        <pc:picChg chg="add mod">
          <ac:chgData name="BAKER, Lisa (EAST LONDON NHS FOUNDATION TRUST)" userId="a6cf1b36-3461-4ba9-b07a-12b2aaf38caf" providerId="ADAL" clId="{546B6186-7AFE-4D10-8A67-B56CE0849DB6}" dt="2024-02-24T11:45:27.935" v="99" actId="14100"/>
          <ac:picMkLst>
            <pc:docMk/>
            <pc:sldMk cId="3595818782" sldId="275"/>
            <ac:picMk id="9" creationId="{734688E6-6A37-3DD3-D81E-0142AB4E23A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8B9A8-DF15-4D59-A0E0-44B65091D3DD}" type="datetimeFigureOut">
              <a:rPr lang="en-GB" smtClean="0"/>
              <a:t>24/02/2024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310F1-C5DA-4F2E-BCF3-2C37448425EE}" type="slidenum">
              <a:rPr lang="en-GB" smtClean="0"/>
              <a:t>‹#›</a:t>
            </a:fld>
            <a:endParaRPr lang="en-GB"/>
          </a:p>
        </p:txBody>
      </p:sp>
    </p:spTree>
    <p:extLst>
      <p:ext uri="{BB962C8B-B14F-4D97-AF65-F5344CB8AC3E}">
        <p14:creationId xmlns:p14="http://schemas.microsoft.com/office/powerpoint/2010/main" val="1160368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33333"/>
                </a:solidFill>
                <a:effectLst/>
                <a:latin typeface="Arial" panose="020B0604020202020204" pitchFamily="34" charset="0"/>
              </a:rPr>
              <a:t>Another simple model was developed by Driscoll in the mid-1990s. Driscoll based his model of the 3 What's on the key questions asked by Terry </a:t>
            </a:r>
            <a:r>
              <a:rPr lang="en-US" b="0" i="0" dirty="0" err="1">
                <a:solidFill>
                  <a:srgbClr val="333333"/>
                </a:solidFill>
                <a:effectLst/>
                <a:latin typeface="Arial" panose="020B0604020202020204" pitchFamily="34" charset="0"/>
              </a:rPr>
              <a:t>Borton</a:t>
            </a:r>
            <a:r>
              <a:rPr lang="en-US" b="0" i="0" dirty="0">
                <a:solidFill>
                  <a:srgbClr val="333333"/>
                </a:solidFill>
                <a:effectLst/>
                <a:latin typeface="Arial" panose="020B0604020202020204" pitchFamily="34" charset="0"/>
              </a:rPr>
              <a:t> in the 1970s:</a:t>
            </a:r>
          </a:p>
          <a:p>
            <a:pPr algn="l">
              <a:buFont typeface="Arial" panose="020B0604020202020204" pitchFamily="34" charset="0"/>
              <a:buChar char="•"/>
            </a:pPr>
            <a:r>
              <a:rPr lang="en-US" b="0" i="0" dirty="0">
                <a:solidFill>
                  <a:srgbClr val="333333"/>
                </a:solidFill>
                <a:effectLst/>
                <a:latin typeface="Arial" panose="020B0604020202020204" pitchFamily="34" charset="0"/>
              </a:rPr>
              <a:t>What?</a:t>
            </a:r>
          </a:p>
          <a:p>
            <a:pPr algn="l">
              <a:buFont typeface="Arial" panose="020B0604020202020204" pitchFamily="34" charset="0"/>
              <a:buChar char="•"/>
            </a:pPr>
            <a:r>
              <a:rPr lang="en-US" b="0" i="0" dirty="0">
                <a:solidFill>
                  <a:srgbClr val="333333"/>
                </a:solidFill>
                <a:effectLst/>
                <a:latin typeface="Arial" panose="020B0604020202020204" pitchFamily="34" charset="0"/>
              </a:rPr>
              <a:t>So what?</a:t>
            </a:r>
          </a:p>
          <a:p>
            <a:pPr algn="l">
              <a:buFont typeface="Arial" panose="020B0604020202020204" pitchFamily="34" charset="0"/>
              <a:buChar char="•"/>
            </a:pPr>
            <a:r>
              <a:rPr lang="en-US" b="0" i="0" dirty="0">
                <a:solidFill>
                  <a:srgbClr val="333333"/>
                </a:solidFill>
                <a:effectLst/>
                <a:latin typeface="Arial" panose="020B0604020202020204" pitchFamily="34" charset="0"/>
              </a:rPr>
              <a:t>Now what?</a:t>
            </a:r>
          </a:p>
          <a:p>
            <a:pPr algn="l"/>
            <a:r>
              <a:rPr lang="en-US" b="0" i="0" dirty="0">
                <a:solidFill>
                  <a:srgbClr val="333333"/>
                </a:solidFill>
                <a:effectLst/>
                <a:latin typeface="Arial" panose="020B0604020202020204" pitchFamily="34" charset="0"/>
              </a:rPr>
              <a:t>By asking ourselves these three simple questions we can begin to </a:t>
            </a:r>
            <a:r>
              <a:rPr lang="en-US" b="0" i="0" dirty="0" err="1">
                <a:solidFill>
                  <a:srgbClr val="333333"/>
                </a:solidFill>
                <a:effectLst/>
                <a:latin typeface="Arial" panose="020B0604020202020204" pitchFamily="34" charset="0"/>
              </a:rPr>
              <a:t>analyse</a:t>
            </a:r>
            <a:r>
              <a:rPr lang="en-US" b="0" i="0" dirty="0">
                <a:solidFill>
                  <a:srgbClr val="333333"/>
                </a:solidFill>
                <a:effectLst/>
                <a:latin typeface="Arial" panose="020B0604020202020204" pitchFamily="34" charset="0"/>
              </a:rPr>
              <a:t> and learn from our experiences. Firstly we should describe what the situation or experience was to set it in context. This gives us a clear idea of what we are dealing with. We should then reflect on the experience by asking 'so what?' - what did we learn as a result of the experience? The final stage asks us to think about the action we will take as a result of this reflection. Will we change a behavior, try something new or carry on as we are? It is important to remember that there may be no changes as the result of reflection and that we feel that we are doing everything as we should. This is equally valid as an outcome and you should not worry if you can't think of something to change. </a:t>
            </a:r>
          </a:p>
          <a:p>
            <a:endParaRPr lang="en-GB" dirty="0"/>
          </a:p>
        </p:txBody>
      </p:sp>
      <p:sp>
        <p:nvSpPr>
          <p:cNvPr id="4" name="Slide Number Placeholder 3"/>
          <p:cNvSpPr>
            <a:spLocks noGrp="1"/>
          </p:cNvSpPr>
          <p:nvPr>
            <p:ph type="sldNum" sz="quarter" idx="5"/>
          </p:nvPr>
        </p:nvSpPr>
        <p:spPr/>
        <p:txBody>
          <a:bodyPr/>
          <a:lstStyle/>
          <a:p>
            <a:fld id="{071310F1-C5DA-4F2E-BCF3-2C37448425EE}" type="slidenum">
              <a:rPr lang="en-GB" smtClean="0"/>
              <a:t>1</a:t>
            </a:fld>
            <a:endParaRPr lang="en-GB"/>
          </a:p>
        </p:txBody>
      </p:sp>
    </p:spTree>
    <p:extLst>
      <p:ext uri="{BB962C8B-B14F-4D97-AF65-F5344CB8AC3E}">
        <p14:creationId xmlns:p14="http://schemas.microsoft.com/office/powerpoint/2010/main" val="113855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D67DD-3795-CACB-66FF-34E792C5B3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4E2F8DD-02FC-42AF-5D3F-50F6827723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FFB0BC-220D-61F9-DB39-0C46B0D935D6}"/>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E295E8B4-7D16-3FCE-0825-7A3B67AE25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06A314-7A20-9633-73DE-128E52D1BB5B}"/>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32616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BC29-D9EB-2E77-54EA-4A02DE6A07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4EE19-CEDE-8600-73CC-591F9D9F52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ABC43E-B328-1CD2-EF2B-2DDAEC681A39}"/>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F14C479A-DF7D-80BB-63A3-C5F6516F8E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98BF67-DE90-2D4A-FEAB-11D12562CE9E}"/>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612736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6B216D-9BAA-2580-F535-972D5F91E4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6BBF64-A347-53BF-DED8-E7750455EE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DDB760-B252-AC37-A7E0-421BF4CAD8DA}"/>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03188904-0B42-74D9-E41F-549690F88C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56F32C-658A-A141-A5F5-253BD56AA805}"/>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3345438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8" name="Picture 7" descr="Text&#10;&#10;Description automatically generated with low confidence">
            <a:extLst>
              <a:ext uri="{FF2B5EF4-FFF2-40B4-BE49-F238E27FC236}">
                <a16:creationId xmlns:a16="http://schemas.microsoft.com/office/drawing/2014/main" id="{83400AE1-494C-2F41-8C8C-5EDAEA322113}"/>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4" name="Text Placeholder 5">
            <a:extLst>
              <a:ext uri="{FF2B5EF4-FFF2-40B4-BE49-F238E27FC236}">
                <a16:creationId xmlns:a16="http://schemas.microsoft.com/office/drawing/2014/main" id="{E36A0934-E77B-CD45-A334-A5AEE9F0DADE}"/>
              </a:ext>
            </a:extLst>
          </p:cNvPr>
          <p:cNvSpPr>
            <a:spLocks noGrp="1"/>
          </p:cNvSpPr>
          <p:nvPr>
            <p:ph type="body" sz="quarter" idx="11" hasCustomPrompt="1"/>
          </p:nvPr>
        </p:nvSpPr>
        <p:spPr>
          <a:xfrm>
            <a:off x="812279" y="1883900"/>
            <a:ext cx="3651414" cy="3206771"/>
          </a:xfrm>
        </p:spPr>
        <p:txBody>
          <a:bodyPr>
            <a:normAutofit/>
          </a:bodyPr>
          <a:lstStyle>
            <a:lvl1pPr marL="285750" marR="0" indent="-285750" algn="l" defTabSz="914400" rtl="0" eaLnBrk="1" fontAlgn="auto" latinLnBrk="0" hangingPunct="1">
              <a:lnSpc>
                <a:spcPct val="100000"/>
              </a:lnSpc>
              <a:spcBef>
                <a:spcPts val="0"/>
              </a:spcBef>
              <a:spcAft>
                <a:spcPts val="600"/>
              </a:spcAft>
              <a:buClr>
                <a:srgbClr val="0067A5"/>
              </a:buClr>
              <a:buSzTx/>
              <a:buFont typeface="Arial" panose="020B0604020202020204" pitchFamily="34" charset="0"/>
              <a:buChar char="•"/>
              <a:tabLst/>
              <a:defRPr lang="en-GB" sz="1600" kern="1200" dirty="0">
                <a:solidFill>
                  <a:schemeClr val="tx1"/>
                </a:solidFill>
                <a:effectLst/>
                <a:latin typeface="+mn-lt"/>
                <a:ea typeface="+mn-ea"/>
                <a:cs typeface="+mn-cs"/>
              </a:defRPr>
            </a:lvl1pPr>
          </a:lstStyle>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1</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2</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3</a:t>
            </a:r>
          </a:p>
        </p:txBody>
      </p:sp>
    </p:spTree>
    <p:extLst>
      <p:ext uri="{BB962C8B-B14F-4D97-AF65-F5344CB8AC3E}">
        <p14:creationId xmlns:p14="http://schemas.microsoft.com/office/powerpoint/2010/main" val="280258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1514C-1E47-3B1B-5B73-0CACD1DF05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662C18-072A-98FC-E3A0-1ADF570C30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D1ACF3-39AA-1B45-0DAD-CBAF8826B1C8}"/>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0BFF14DD-F064-B789-C30F-E996B2D8D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9B3AD2-3334-51EB-13A3-56BE3AB5929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169458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0A3A-7F75-9D56-891B-281AFED93B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E22375-EB52-6460-32FA-9401310E03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A5138-EC03-0E8B-7DCB-1429614D9572}"/>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9C133100-E3D2-55DC-9C0D-7114F421A3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56A6C3-E01F-34E4-5EC3-CAEFC54CE14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80787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EA3F-532D-D3CD-C517-AFC2E654FA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0ED4BAF-950C-B446-77AE-C89FFBE920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55E16EB-1B36-1325-126F-536C0F05BD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DDA6B3-0D55-553F-5510-466B0A8D2531}"/>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0039C238-0D44-F4D0-80A3-53FF04541F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9ED5E1-D72D-F61A-30B4-711343F701C9}"/>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67393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87440-0113-2811-3A37-1C3B28888A7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A4837A-EEBD-6471-FC3F-B9B49F9377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B0C01B-FB49-7D65-8CA6-9DA4F714ED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3E4D17F-7A28-7C4A-572D-A2B3CEB076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3B22F2-F5C0-8D62-04BF-14134038A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5C3B89C-FEA9-5118-D41B-7007E10EE016}"/>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8" name="Footer Placeholder 7">
            <a:extLst>
              <a:ext uri="{FF2B5EF4-FFF2-40B4-BE49-F238E27FC236}">
                <a16:creationId xmlns:a16="http://schemas.microsoft.com/office/drawing/2014/main" id="{DD1A78DA-144F-0973-0066-D8082809D9F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EF06C8-B65A-13D3-0B17-451E09164713}"/>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3638477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D3F89-3F34-AD2A-BD82-A26C82FA2C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53C9F8B-D2FA-618C-1813-EE8DE49FBA28}"/>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4" name="Footer Placeholder 3">
            <a:extLst>
              <a:ext uri="{FF2B5EF4-FFF2-40B4-BE49-F238E27FC236}">
                <a16:creationId xmlns:a16="http://schemas.microsoft.com/office/drawing/2014/main" id="{356F0F58-4C53-3643-7716-2ACEE33D5EF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A903D4-E999-6600-D688-71CE48BEE0C8}"/>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211577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79373-78D3-0F2F-F2C9-C4DC6D34065A}"/>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3" name="Footer Placeholder 2">
            <a:extLst>
              <a:ext uri="{FF2B5EF4-FFF2-40B4-BE49-F238E27FC236}">
                <a16:creationId xmlns:a16="http://schemas.microsoft.com/office/drawing/2014/main" id="{40B63515-AED5-E62C-F34C-859BD0F061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026BA67-2A8D-978C-9005-6584AF78D162}"/>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6578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40E8F-6D61-79A2-E413-3F2CD8C605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A49EAC-3142-5A6F-8BAB-BBF27119B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7BD4E7-FF8D-0F4B-8AA0-7D1975721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1C7264-7628-E241-94AC-D3AB35554C1B}"/>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AD309339-D130-09B2-8B7E-340935750D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15C609-CFA5-F780-4E00-6C61F556F935}"/>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1626604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7926C-AEB4-FF69-D86D-F37F629739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4BB3A8-2C44-58FB-A15D-18E9EAAB6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543FDBE-F210-8BF4-0B5C-E9E0DA7856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1486B2-C001-0A0F-06F8-0D59A5D12561}"/>
              </a:ext>
            </a:extLst>
          </p:cNvPr>
          <p:cNvSpPr>
            <a:spLocks noGrp="1"/>
          </p:cNvSpPr>
          <p:nvPr>
            <p:ph type="dt" sz="half" idx="10"/>
          </p:nvPr>
        </p:nvSpPr>
        <p:spPr/>
        <p:txBody>
          <a:bodyPr/>
          <a:lstStyle/>
          <a:p>
            <a:fld id="{EAA6857A-FA99-4E5B-900A-296A54E401D3}" type="datetimeFigureOut">
              <a:rPr lang="en-GB" smtClean="0"/>
              <a:t>24/02/2024</a:t>
            </a:fld>
            <a:endParaRPr lang="en-GB"/>
          </a:p>
        </p:txBody>
      </p:sp>
      <p:sp>
        <p:nvSpPr>
          <p:cNvPr id="6" name="Footer Placeholder 5">
            <a:extLst>
              <a:ext uri="{FF2B5EF4-FFF2-40B4-BE49-F238E27FC236}">
                <a16:creationId xmlns:a16="http://schemas.microsoft.com/office/drawing/2014/main" id="{646F470D-9F76-D664-6BF2-87445DAD21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E73D5C-2F76-1768-726B-1A2348429124}"/>
              </a:ext>
            </a:extLst>
          </p:cNvPr>
          <p:cNvSpPr>
            <a:spLocks noGrp="1"/>
          </p:cNvSpPr>
          <p:nvPr>
            <p:ph type="sldNum" sz="quarter" idx="12"/>
          </p:nvPr>
        </p:nvSpPr>
        <p:spPr/>
        <p:txBody>
          <a:bodyPr/>
          <a:lstStyle/>
          <a:p>
            <a:fld id="{47AA0323-651C-456F-A6CF-51AEBF5D7D9B}" type="slidenum">
              <a:rPr lang="en-GB" smtClean="0"/>
              <a:t>‹#›</a:t>
            </a:fld>
            <a:endParaRPr lang="en-GB"/>
          </a:p>
        </p:txBody>
      </p:sp>
    </p:spTree>
    <p:extLst>
      <p:ext uri="{BB962C8B-B14F-4D97-AF65-F5344CB8AC3E}">
        <p14:creationId xmlns:p14="http://schemas.microsoft.com/office/powerpoint/2010/main" val="276248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230388-2711-7DD2-D0FA-1BE1BF0D2C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8D77AB-1F87-761E-3158-4B3F6A5429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6A04BF-2B06-6797-BA4B-B66342B462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6857A-FA99-4E5B-900A-296A54E401D3}" type="datetimeFigureOut">
              <a:rPr lang="en-GB" smtClean="0"/>
              <a:t>24/02/2024</a:t>
            </a:fld>
            <a:endParaRPr lang="en-GB"/>
          </a:p>
        </p:txBody>
      </p:sp>
      <p:sp>
        <p:nvSpPr>
          <p:cNvPr id="5" name="Footer Placeholder 4">
            <a:extLst>
              <a:ext uri="{FF2B5EF4-FFF2-40B4-BE49-F238E27FC236}">
                <a16:creationId xmlns:a16="http://schemas.microsoft.com/office/drawing/2014/main" id="{A99307AA-F901-1E69-86F3-DB9D2ADDCB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50F01B-6CA2-2FBF-C5CB-4532CAD9B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A0323-651C-456F-A6CF-51AEBF5D7D9B}" type="slidenum">
              <a:rPr lang="en-GB" smtClean="0"/>
              <a:t>‹#›</a:t>
            </a:fld>
            <a:endParaRPr lang="en-GB"/>
          </a:p>
        </p:txBody>
      </p:sp>
    </p:spTree>
    <p:extLst>
      <p:ext uri="{BB962C8B-B14F-4D97-AF65-F5344CB8AC3E}">
        <p14:creationId xmlns:p14="http://schemas.microsoft.com/office/powerpoint/2010/main" val="3569108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8" y="371445"/>
            <a:ext cx="5694029" cy="642424"/>
          </a:xfrm>
        </p:spPr>
        <p:txBody>
          <a:bodyPr>
            <a:normAutofit/>
          </a:bodyPr>
          <a:lstStyle/>
          <a:p>
            <a:r>
              <a:rPr lang="en-GB" sz="3200" b="1" dirty="0">
                <a:latin typeface="+mn-lt"/>
              </a:rPr>
              <a:t>Driscoll’s What Reflection Model</a:t>
            </a: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4650829" y="1415272"/>
            <a:ext cx="7147034" cy="4953997"/>
          </a:xfrm>
        </p:spPr>
        <p:txBody>
          <a:bodyPr>
            <a:normAutofit fontScale="62500" lnSpcReduction="20000"/>
          </a:bodyPr>
          <a:lstStyle/>
          <a:p>
            <a:pPr algn="l"/>
            <a:r>
              <a:rPr lang="en-US" sz="2800" b="0" i="0" dirty="0">
                <a:solidFill>
                  <a:srgbClr val="333333"/>
                </a:solidFill>
                <a:effectLst/>
              </a:rPr>
              <a:t>Driscoll based his model of the 3 What's on the key questions asked by Terry </a:t>
            </a:r>
            <a:r>
              <a:rPr lang="en-US" sz="2800" b="0" i="0" dirty="0" err="1">
                <a:solidFill>
                  <a:srgbClr val="333333"/>
                </a:solidFill>
                <a:effectLst/>
              </a:rPr>
              <a:t>Borton</a:t>
            </a:r>
            <a:r>
              <a:rPr lang="en-US" sz="2800" b="0" i="0" dirty="0">
                <a:solidFill>
                  <a:srgbClr val="333333"/>
                </a:solidFill>
                <a:effectLst/>
              </a:rPr>
              <a:t> in the 1970s:</a:t>
            </a:r>
          </a:p>
          <a:p>
            <a:pPr algn="l"/>
            <a:endParaRPr lang="en-US" sz="2800" b="0" i="0" dirty="0">
              <a:solidFill>
                <a:srgbClr val="333333"/>
              </a:solidFill>
              <a:effectLst/>
            </a:endParaRPr>
          </a:p>
          <a:p>
            <a:pPr marL="914400" lvl="1" indent="-514350">
              <a:buFont typeface="+mj-lt"/>
              <a:buAutoNum type="arabicPeriod"/>
            </a:pPr>
            <a:r>
              <a:rPr lang="en-US" sz="2900" b="1" i="0" dirty="0">
                <a:solidFill>
                  <a:srgbClr val="333333"/>
                </a:solidFill>
                <a:effectLst/>
              </a:rPr>
              <a:t>What? </a:t>
            </a:r>
            <a:r>
              <a:rPr lang="en-US" sz="2800" b="0" i="0" dirty="0">
                <a:solidFill>
                  <a:srgbClr val="333333"/>
                </a:solidFill>
                <a:effectLst/>
              </a:rPr>
              <a:t>Firstly we should describe what the situation or experience was to set it in context. This gives us a clear idea of what we are dealing with. </a:t>
            </a:r>
          </a:p>
          <a:p>
            <a:pPr marL="914400" lvl="1" indent="-514350">
              <a:buFont typeface="+mj-lt"/>
              <a:buAutoNum type="arabicPeriod"/>
            </a:pPr>
            <a:endParaRPr lang="en-US" sz="2900" b="1" i="0" dirty="0">
              <a:solidFill>
                <a:srgbClr val="333333"/>
              </a:solidFill>
              <a:effectLst/>
            </a:endParaRPr>
          </a:p>
          <a:p>
            <a:pPr marL="914400" lvl="1" indent="-514350">
              <a:buFont typeface="+mj-lt"/>
              <a:buAutoNum type="arabicPeriod"/>
            </a:pPr>
            <a:r>
              <a:rPr lang="en-US" sz="2900" b="1" i="0" dirty="0">
                <a:solidFill>
                  <a:srgbClr val="333333"/>
                </a:solidFill>
                <a:effectLst/>
              </a:rPr>
              <a:t>So what? </a:t>
            </a:r>
            <a:r>
              <a:rPr lang="en-US" sz="3200" b="0" i="0" dirty="0">
                <a:solidFill>
                  <a:srgbClr val="333333"/>
                </a:solidFill>
                <a:effectLst/>
              </a:rPr>
              <a:t>We should then reflect on the experience by asking 'so what?' - what did we learn as a result of the experience? </a:t>
            </a:r>
          </a:p>
          <a:p>
            <a:pPr marL="914400" lvl="1" indent="-514350">
              <a:buFont typeface="+mj-lt"/>
              <a:buAutoNum type="arabicPeriod"/>
            </a:pPr>
            <a:endParaRPr lang="en-US" sz="2900" b="1" i="0" dirty="0">
              <a:solidFill>
                <a:srgbClr val="333333"/>
              </a:solidFill>
              <a:effectLst/>
            </a:endParaRPr>
          </a:p>
          <a:p>
            <a:pPr marL="914400" lvl="1" indent="-514350">
              <a:buFont typeface="+mj-lt"/>
              <a:buAutoNum type="arabicPeriod"/>
            </a:pPr>
            <a:r>
              <a:rPr lang="en-US" sz="2900" b="1" i="0" dirty="0">
                <a:solidFill>
                  <a:srgbClr val="333333"/>
                </a:solidFill>
                <a:effectLst/>
              </a:rPr>
              <a:t>Now what? </a:t>
            </a:r>
            <a:r>
              <a:rPr lang="en-US" sz="2800" b="0" i="0" dirty="0">
                <a:solidFill>
                  <a:srgbClr val="333333"/>
                </a:solidFill>
                <a:effectLst/>
              </a:rPr>
              <a:t>The final stage asks us to think about the action we will take as a result of this reflection. Will we change a behavior, try something new or carry on as we are? </a:t>
            </a:r>
          </a:p>
          <a:p>
            <a:pPr marL="914400" lvl="1" indent="-514350">
              <a:buFont typeface="+mj-lt"/>
              <a:buAutoNum type="arabicPeriod"/>
            </a:pPr>
            <a:endParaRPr lang="en-US" sz="2800" b="0" i="0" dirty="0">
              <a:solidFill>
                <a:srgbClr val="333333"/>
              </a:solidFill>
              <a:effectLst/>
            </a:endParaRPr>
          </a:p>
          <a:p>
            <a:pPr algn="l"/>
            <a:r>
              <a:rPr lang="en-US" sz="2800" b="0" i="0" dirty="0">
                <a:solidFill>
                  <a:srgbClr val="333333"/>
                </a:solidFill>
                <a:effectLst/>
              </a:rPr>
              <a:t>It is important to remember that there may be no changes as the result of reflection and that we feel that we are doing everything as we should. This is equally valid as an outcome and you should not worry if you can't think of something to change. </a:t>
            </a:r>
          </a:p>
          <a:p>
            <a:endParaRPr lang="en-GB" dirty="0"/>
          </a:p>
        </p:txBody>
      </p:sp>
      <p:pic>
        <p:nvPicPr>
          <p:cNvPr id="9" name="Picture 8">
            <a:extLst>
              <a:ext uri="{FF2B5EF4-FFF2-40B4-BE49-F238E27FC236}">
                <a16:creationId xmlns:a16="http://schemas.microsoft.com/office/drawing/2014/main" id="{734688E6-6A37-3DD3-D81E-0142AB4E23AD}"/>
              </a:ext>
            </a:extLst>
          </p:cNvPr>
          <p:cNvPicPr>
            <a:picLocks noChangeAspect="1"/>
          </p:cNvPicPr>
          <p:nvPr/>
        </p:nvPicPr>
        <p:blipFill>
          <a:blip r:embed="rId3"/>
          <a:stretch>
            <a:fillRect/>
          </a:stretch>
        </p:blipFill>
        <p:spPr>
          <a:xfrm>
            <a:off x="220718" y="1415272"/>
            <a:ext cx="4193627" cy="4354907"/>
          </a:xfrm>
          <a:prstGeom prst="rect">
            <a:avLst/>
          </a:prstGeom>
        </p:spPr>
      </p:pic>
    </p:spTree>
    <p:extLst>
      <p:ext uri="{BB962C8B-B14F-4D97-AF65-F5344CB8AC3E}">
        <p14:creationId xmlns:p14="http://schemas.microsoft.com/office/powerpoint/2010/main" val="3595818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846B97-2F69-48E9-BA3C-8BE17DD939FD}">
  <ds:schemaRefs>
    <ds:schemaRef ds:uri="http://schemas.microsoft.com/sharepoint/v3/contenttype/forms"/>
  </ds:schemaRefs>
</ds:datastoreItem>
</file>

<file path=customXml/itemProps2.xml><?xml version="1.0" encoding="utf-8"?>
<ds:datastoreItem xmlns:ds="http://schemas.openxmlformats.org/officeDocument/2006/customXml" ds:itemID="{6764BCEE-CDEA-42AB-AAED-9C9F17034163}">
  <ds:schemaRefs>
    <ds:schemaRef ds:uri="http://schemas.microsoft.com/office/2006/documentManagement/types"/>
    <ds:schemaRef ds:uri="6f05cde9-ed0f-4143-94ba-df20b77b3424"/>
    <ds:schemaRef ds:uri="http://schemas.microsoft.com/office/2006/metadata/properties"/>
    <ds:schemaRef ds:uri="http://www.w3.org/XML/1998/namespace"/>
    <ds:schemaRef ds:uri="http://purl.org/dc/terms/"/>
    <ds:schemaRef ds:uri="http://purl.org/dc/elements/1.1/"/>
    <ds:schemaRef ds:uri="http://purl.org/dc/dcmitype/"/>
    <ds:schemaRef ds:uri="http://schemas.microsoft.com/office/infopath/2007/PartnerControls"/>
    <ds:schemaRef ds:uri="http://schemas.openxmlformats.org/package/2006/metadata/core-properties"/>
    <ds:schemaRef ds:uri="6f2dd751-0861-4bce-9be2-37e466fae4e5"/>
  </ds:schemaRefs>
</ds:datastoreItem>
</file>

<file path=customXml/itemProps3.xml><?xml version="1.0" encoding="utf-8"?>
<ds:datastoreItem xmlns:ds="http://schemas.openxmlformats.org/officeDocument/2006/customXml" ds:itemID="{9B1E492F-7E68-47FA-BB74-C0FF8AF3FD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12</TotalTime>
  <Words>368</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Lisa Baker</cp:lastModifiedBy>
  <cp:revision>2</cp:revision>
  <dcterms:created xsi:type="dcterms:W3CDTF">2024-02-24T11:33:25Z</dcterms:created>
  <dcterms:modified xsi:type="dcterms:W3CDTF">2024-02-24T11:45:35Z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