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7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7B79D3-AF47-4841-ABD7-61A21EA61F6D}" v="2" dt="2024-02-24T11:41:15.8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1611" autoAdjust="0"/>
  </p:normalViewPr>
  <p:slideViewPr>
    <p:cSldViewPr snapToGrid="0">
      <p:cViewPr varScale="1">
        <p:scale>
          <a:sx n="44" d="100"/>
          <a:sy n="44" d="100"/>
        </p:scale>
        <p:origin x="106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D8B9A8-DF15-4D59-A0E0-44B65091D3DD}" type="datetimeFigureOut">
              <a:rPr lang="en-GB" smtClean="0"/>
              <a:t>24/02/2024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1310F1-C5DA-4F2E-BCF3-2C37448425EE}" type="slidenum">
              <a:rPr lang="en-GB" smtClean="0"/>
              <a:t>‹#›</a:t>
            </a:fld>
            <a:endParaRPr lang="en-GB"/>
          </a:p>
        </p:txBody>
      </p:sp>
    </p:spTree>
    <p:extLst>
      <p:ext uri="{BB962C8B-B14F-4D97-AF65-F5344CB8AC3E}">
        <p14:creationId xmlns:p14="http://schemas.microsoft.com/office/powerpoint/2010/main" val="1160368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333333"/>
                </a:solidFill>
                <a:effectLst/>
                <a:latin typeface="Arial" panose="020B0604020202020204" pitchFamily="34" charset="0"/>
              </a:rPr>
              <a:t>The ERA cycle (Jasper, 2013) is one of the most simple models of reflection and contains only three stages:</a:t>
            </a:r>
          </a:p>
          <a:p>
            <a:pPr algn="l">
              <a:buFont typeface="Arial" panose="020B0604020202020204" pitchFamily="34" charset="0"/>
              <a:buChar char="•"/>
            </a:pPr>
            <a:r>
              <a:rPr lang="en-US" b="0" i="0" dirty="0">
                <a:solidFill>
                  <a:srgbClr val="333333"/>
                </a:solidFill>
                <a:effectLst/>
                <a:latin typeface="Arial" panose="020B0604020202020204" pitchFamily="34" charset="0"/>
              </a:rPr>
              <a:t>Experience</a:t>
            </a:r>
          </a:p>
          <a:p>
            <a:pPr algn="l">
              <a:buFont typeface="Arial" panose="020B0604020202020204" pitchFamily="34" charset="0"/>
              <a:buChar char="•"/>
            </a:pPr>
            <a:r>
              <a:rPr lang="en-US" b="0" i="0" dirty="0">
                <a:solidFill>
                  <a:srgbClr val="333333"/>
                </a:solidFill>
                <a:effectLst/>
                <a:latin typeface="Arial" panose="020B0604020202020204" pitchFamily="34" charset="0"/>
              </a:rPr>
              <a:t>Reflection </a:t>
            </a:r>
          </a:p>
          <a:p>
            <a:pPr algn="l">
              <a:buFont typeface="Arial" panose="020B0604020202020204" pitchFamily="34" charset="0"/>
              <a:buChar char="•"/>
            </a:pPr>
            <a:r>
              <a:rPr lang="en-US" b="0" i="0" dirty="0">
                <a:solidFill>
                  <a:srgbClr val="333333"/>
                </a:solidFill>
                <a:effectLst/>
                <a:latin typeface="Arial" panose="020B0604020202020204" pitchFamily="34" charset="0"/>
              </a:rPr>
              <a:t>Action</a:t>
            </a:r>
          </a:p>
          <a:p>
            <a:pPr algn="l"/>
            <a:r>
              <a:rPr lang="en-US" b="0" i="0" dirty="0">
                <a:solidFill>
                  <a:srgbClr val="333333"/>
                </a:solidFill>
                <a:effectLst/>
                <a:latin typeface="Arial" panose="020B0604020202020204" pitchFamily="34" charset="0"/>
              </a:rPr>
              <a:t>The cycle shows that we will start with an experience, either something we have been through before or something completely new to us. This experience can be positive or negative and may be related to our work or something else. Once something has been experienced we will start to reflect on what happened. This will allow us to think through the experience, examine our feelings about what happened and decide on the next steps. This leads to the final element of the cycle - taking an action. What we do as a result of an experience will be different depending on the individual. This action will result in another experience and the cycle will continue. </a:t>
            </a:r>
          </a:p>
          <a:p>
            <a:pPr algn="l"/>
            <a:r>
              <a:rPr lang="en-US" b="0" i="0" dirty="0">
                <a:solidFill>
                  <a:srgbClr val="333333"/>
                </a:solidFill>
                <a:effectLst/>
                <a:latin typeface="Arial" panose="020B0604020202020204" pitchFamily="34" charset="0"/>
              </a:rPr>
              <a:t>Jasper, M. (2013). Beginning Reflective Practice. Andover: Cengage Learning.</a:t>
            </a:r>
          </a:p>
          <a:p>
            <a:endParaRPr lang="en-GB" dirty="0"/>
          </a:p>
        </p:txBody>
      </p:sp>
      <p:sp>
        <p:nvSpPr>
          <p:cNvPr id="4" name="Slide Number Placeholder 3"/>
          <p:cNvSpPr>
            <a:spLocks noGrp="1"/>
          </p:cNvSpPr>
          <p:nvPr>
            <p:ph type="sldNum" sz="quarter" idx="5"/>
          </p:nvPr>
        </p:nvSpPr>
        <p:spPr/>
        <p:txBody>
          <a:bodyPr/>
          <a:lstStyle/>
          <a:p>
            <a:fld id="{071310F1-C5DA-4F2E-BCF3-2C37448425EE}" type="slidenum">
              <a:rPr lang="en-GB" smtClean="0"/>
              <a:t>1</a:t>
            </a:fld>
            <a:endParaRPr lang="en-GB"/>
          </a:p>
        </p:txBody>
      </p:sp>
    </p:spTree>
    <p:extLst>
      <p:ext uri="{BB962C8B-B14F-4D97-AF65-F5344CB8AC3E}">
        <p14:creationId xmlns:p14="http://schemas.microsoft.com/office/powerpoint/2010/main" val="1138555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D67DD-3795-CACB-66FF-34E792C5B3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4E2F8DD-02FC-42AF-5D3F-50F6827723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1FFB0BC-220D-61F9-DB39-0C46B0D935D6}"/>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5" name="Footer Placeholder 4">
            <a:extLst>
              <a:ext uri="{FF2B5EF4-FFF2-40B4-BE49-F238E27FC236}">
                <a16:creationId xmlns:a16="http://schemas.microsoft.com/office/drawing/2014/main" id="{E295E8B4-7D16-3FCE-0825-7A3B67AE25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06A314-7A20-9633-73DE-128E52D1BB5B}"/>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1326163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EBC29-D9EB-2E77-54EA-4A02DE6A077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C4EE19-CEDE-8600-73CC-591F9D9F52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ABC43E-B328-1CD2-EF2B-2DDAEC681A39}"/>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5" name="Footer Placeholder 4">
            <a:extLst>
              <a:ext uri="{FF2B5EF4-FFF2-40B4-BE49-F238E27FC236}">
                <a16:creationId xmlns:a16="http://schemas.microsoft.com/office/drawing/2014/main" id="{F14C479A-DF7D-80BB-63A3-C5F6516F8E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98BF67-DE90-2D4A-FEAB-11D12562CE9E}"/>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1612736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6B216D-9BAA-2580-F535-972D5F91E45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26BBF64-A347-53BF-DED8-E7750455EE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DDB760-B252-AC37-A7E0-421BF4CAD8DA}"/>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5" name="Footer Placeholder 4">
            <a:extLst>
              <a:ext uri="{FF2B5EF4-FFF2-40B4-BE49-F238E27FC236}">
                <a16:creationId xmlns:a16="http://schemas.microsoft.com/office/drawing/2014/main" id="{03188904-0B42-74D9-E41F-549690F88C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56F32C-658A-A141-A5F5-253BD56AA805}"/>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3345438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Vertical Tex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9D019B4-697B-1E42-92B9-1831D658E78C}"/>
              </a:ext>
            </a:extLst>
          </p:cNvPr>
          <p:cNvSpPr txBox="1"/>
          <p:nvPr userDrawn="1"/>
        </p:nvSpPr>
        <p:spPr>
          <a:xfrm>
            <a:off x="10210799" y="6299200"/>
            <a:ext cx="1667934" cy="33855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kern="1200" dirty="0" err="1">
                <a:solidFill>
                  <a:srgbClr val="0067A5"/>
                </a:solidFill>
                <a:effectLst/>
                <a:latin typeface="Arial" panose="020B0604020202020204" pitchFamily="34" charset="0"/>
                <a:ea typeface="+mn-ea"/>
                <a:cs typeface="Arial" panose="020B0604020202020204" pitchFamily="34" charset="0"/>
              </a:rPr>
              <a:t>elft.nhs.uk</a:t>
            </a:r>
            <a:endParaRPr lang="en-GB" sz="1600" kern="1200" dirty="0">
              <a:solidFill>
                <a:srgbClr val="0067A5"/>
              </a:solidFill>
              <a:effectLst/>
              <a:latin typeface="Arial" panose="020B0604020202020204" pitchFamily="34" charset="0"/>
              <a:ea typeface="+mn-ea"/>
              <a:cs typeface="Arial" panose="020B0604020202020204" pitchFamily="34" charset="0"/>
            </a:endParaRPr>
          </a:p>
        </p:txBody>
      </p:sp>
      <p:pic>
        <p:nvPicPr>
          <p:cNvPr id="8" name="Picture 7" descr="Text&#10;&#10;Description automatically generated with low confidence">
            <a:extLst>
              <a:ext uri="{FF2B5EF4-FFF2-40B4-BE49-F238E27FC236}">
                <a16:creationId xmlns:a16="http://schemas.microsoft.com/office/drawing/2014/main" id="{83400AE1-494C-2F41-8C8C-5EDAEA322113}"/>
              </a:ext>
            </a:extLst>
          </p:cNvPr>
          <p:cNvPicPr>
            <a:picLocks noChangeAspect="1"/>
          </p:cNvPicPr>
          <p:nvPr userDrawn="1"/>
        </p:nvPicPr>
        <p:blipFill>
          <a:blip r:embed="rId2"/>
          <a:stretch>
            <a:fillRect/>
          </a:stretch>
        </p:blipFill>
        <p:spPr>
          <a:xfrm>
            <a:off x="372536" y="5943666"/>
            <a:ext cx="1964267" cy="677140"/>
          </a:xfrm>
          <a:prstGeom prst="rect">
            <a:avLst/>
          </a:prstGeom>
        </p:spPr>
      </p:pic>
      <p:sp>
        <p:nvSpPr>
          <p:cNvPr id="9" name="Rectangle 8">
            <a:extLst>
              <a:ext uri="{FF2B5EF4-FFF2-40B4-BE49-F238E27FC236}">
                <a16:creationId xmlns:a16="http://schemas.microsoft.com/office/drawing/2014/main" id="{B1BE6C46-1CED-194F-8E5F-5AF412A2D058}"/>
              </a:ext>
            </a:extLst>
          </p:cNvPr>
          <p:cNvSpPr/>
          <p:nvPr userDrawn="1"/>
        </p:nvSpPr>
        <p:spPr>
          <a:xfrm>
            <a:off x="0" y="0"/>
            <a:ext cx="12192000" cy="1041400"/>
          </a:xfrm>
          <a:prstGeom prst="rect">
            <a:avLst/>
          </a:prstGeom>
          <a:solidFill>
            <a:srgbClr val="0067A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ext&#10;&#10;Description automatically generated with medium confidence">
            <a:extLst>
              <a:ext uri="{FF2B5EF4-FFF2-40B4-BE49-F238E27FC236}">
                <a16:creationId xmlns:a16="http://schemas.microsoft.com/office/drawing/2014/main" id="{76205BC2-E895-7B4A-9F73-E5C3294E2F93}"/>
              </a:ext>
            </a:extLst>
          </p:cNvPr>
          <p:cNvPicPr>
            <a:picLocks noChangeAspect="1"/>
          </p:cNvPicPr>
          <p:nvPr userDrawn="1"/>
        </p:nvPicPr>
        <p:blipFill>
          <a:blip r:embed="rId3"/>
          <a:stretch>
            <a:fillRect/>
          </a:stretch>
        </p:blipFill>
        <p:spPr>
          <a:xfrm>
            <a:off x="10176929" y="133349"/>
            <a:ext cx="1572683" cy="802131"/>
          </a:xfrm>
          <a:prstGeom prst="rect">
            <a:avLst/>
          </a:prstGeom>
        </p:spPr>
      </p:pic>
      <p:sp>
        <p:nvSpPr>
          <p:cNvPr id="11" name="Text Placeholder 5">
            <a:extLst>
              <a:ext uri="{FF2B5EF4-FFF2-40B4-BE49-F238E27FC236}">
                <a16:creationId xmlns:a16="http://schemas.microsoft.com/office/drawing/2014/main" id="{C6327FCB-ED4F-0746-B6EE-C0DFA3DFD070}"/>
              </a:ext>
            </a:extLst>
          </p:cNvPr>
          <p:cNvSpPr>
            <a:spLocks noGrp="1"/>
          </p:cNvSpPr>
          <p:nvPr>
            <p:ph type="body" sz="quarter" idx="12" hasCustomPrompt="1"/>
          </p:nvPr>
        </p:nvSpPr>
        <p:spPr>
          <a:xfrm>
            <a:off x="812279" y="371445"/>
            <a:ext cx="4862808" cy="642424"/>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defRPr lang="en-GB" sz="1600" kern="1200" dirty="0">
                <a:solidFill>
                  <a:schemeClr val="bg1"/>
                </a:solidFill>
                <a:effectLst/>
                <a:latin typeface="Arial" panose="020B0604020202020204" pitchFamily="34" charset="0"/>
                <a:ea typeface="+mn-ea"/>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bg1"/>
                </a:solidFill>
                <a:effectLst/>
                <a:latin typeface="Arial" panose="020B0604020202020204" pitchFamily="34" charset="0"/>
                <a:ea typeface="+mn-ea"/>
                <a:cs typeface="Arial" panose="020B0604020202020204" pitchFamily="34" charset="0"/>
              </a:rPr>
              <a:t>Heading</a:t>
            </a:r>
          </a:p>
        </p:txBody>
      </p:sp>
      <p:sp>
        <p:nvSpPr>
          <p:cNvPr id="14" name="Text Placeholder 5">
            <a:extLst>
              <a:ext uri="{FF2B5EF4-FFF2-40B4-BE49-F238E27FC236}">
                <a16:creationId xmlns:a16="http://schemas.microsoft.com/office/drawing/2014/main" id="{E36A0934-E77B-CD45-A334-A5AEE9F0DADE}"/>
              </a:ext>
            </a:extLst>
          </p:cNvPr>
          <p:cNvSpPr>
            <a:spLocks noGrp="1"/>
          </p:cNvSpPr>
          <p:nvPr>
            <p:ph type="body" sz="quarter" idx="11" hasCustomPrompt="1"/>
          </p:nvPr>
        </p:nvSpPr>
        <p:spPr>
          <a:xfrm>
            <a:off x="812279" y="1883900"/>
            <a:ext cx="3651414" cy="3206771"/>
          </a:xfrm>
        </p:spPr>
        <p:txBody>
          <a:bodyPr>
            <a:normAutofit/>
          </a:bodyPr>
          <a:lstStyle>
            <a:lvl1pPr marL="285750" marR="0" indent="-285750" algn="l" defTabSz="914400" rtl="0" eaLnBrk="1" fontAlgn="auto" latinLnBrk="0" hangingPunct="1">
              <a:lnSpc>
                <a:spcPct val="100000"/>
              </a:lnSpc>
              <a:spcBef>
                <a:spcPts val="0"/>
              </a:spcBef>
              <a:spcAft>
                <a:spcPts val="600"/>
              </a:spcAft>
              <a:buClr>
                <a:srgbClr val="0067A5"/>
              </a:buClr>
              <a:buSzTx/>
              <a:buFont typeface="Arial" panose="020B0604020202020204" pitchFamily="34" charset="0"/>
              <a:buChar char="•"/>
              <a:tabLst/>
              <a:defRPr lang="en-GB" sz="1600" kern="1200" dirty="0">
                <a:solidFill>
                  <a:schemeClr val="tx1"/>
                </a:solidFill>
                <a:effectLst/>
                <a:latin typeface="+mn-lt"/>
                <a:ea typeface="+mn-ea"/>
                <a:cs typeface="+mn-cs"/>
              </a:defRPr>
            </a:lvl1pPr>
          </a:lstStyle>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1</a:t>
            </a:r>
          </a:p>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2</a:t>
            </a:r>
          </a:p>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3</a:t>
            </a:r>
          </a:p>
        </p:txBody>
      </p:sp>
    </p:spTree>
    <p:extLst>
      <p:ext uri="{BB962C8B-B14F-4D97-AF65-F5344CB8AC3E}">
        <p14:creationId xmlns:p14="http://schemas.microsoft.com/office/powerpoint/2010/main" val="2802584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1514C-1E47-3B1B-5B73-0CACD1DF058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662C18-072A-98FC-E3A0-1ADF570C30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D1ACF3-39AA-1B45-0DAD-CBAF8826B1C8}"/>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5" name="Footer Placeholder 4">
            <a:extLst>
              <a:ext uri="{FF2B5EF4-FFF2-40B4-BE49-F238E27FC236}">
                <a16:creationId xmlns:a16="http://schemas.microsoft.com/office/drawing/2014/main" id="{0BFF14DD-F064-B789-C30F-E996B2D8D5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9B3AD2-3334-51EB-13A3-56BE3AB59292}"/>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2169458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60A3A-7F75-9D56-891B-281AFED93B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BE22375-EB52-6460-32FA-9401310E03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0A5138-EC03-0E8B-7DCB-1429614D9572}"/>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5" name="Footer Placeholder 4">
            <a:extLst>
              <a:ext uri="{FF2B5EF4-FFF2-40B4-BE49-F238E27FC236}">
                <a16:creationId xmlns:a16="http://schemas.microsoft.com/office/drawing/2014/main" id="{9C133100-E3D2-55DC-9C0D-7114F421A3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56A6C3-E01F-34E4-5EC3-CAEFC54CE142}"/>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807870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8EA3F-532D-D3CD-C517-AFC2E654FAB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0ED4BAF-950C-B446-77AE-C89FFBE920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55E16EB-1B36-1325-126F-536C0F05BD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3DDA6B3-0D55-553F-5510-466B0A8D2531}"/>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6" name="Footer Placeholder 5">
            <a:extLst>
              <a:ext uri="{FF2B5EF4-FFF2-40B4-BE49-F238E27FC236}">
                <a16:creationId xmlns:a16="http://schemas.microsoft.com/office/drawing/2014/main" id="{0039C238-0D44-F4D0-80A3-53FF04541FF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9ED5E1-D72D-F61A-30B4-711343F701C9}"/>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267393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87440-0113-2811-3A37-1C3B28888A7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1A4837A-EEBD-6471-FC3F-B9B49F9377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B0C01B-FB49-7D65-8CA6-9DA4F714EDA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3E4D17F-7A28-7C4A-572D-A2B3CEB076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3B22F2-F5C0-8D62-04BF-14134038AD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5C3B89C-FEA9-5118-D41B-7007E10EE016}"/>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8" name="Footer Placeholder 7">
            <a:extLst>
              <a:ext uri="{FF2B5EF4-FFF2-40B4-BE49-F238E27FC236}">
                <a16:creationId xmlns:a16="http://schemas.microsoft.com/office/drawing/2014/main" id="{DD1A78DA-144F-0973-0066-D8082809D9F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EEF06C8-B65A-13D3-0B17-451E09164713}"/>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3638477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D3F89-3F34-AD2A-BD82-A26C82FA2C0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53C9F8B-D2FA-618C-1813-EE8DE49FBA28}"/>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4" name="Footer Placeholder 3">
            <a:extLst>
              <a:ext uri="{FF2B5EF4-FFF2-40B4-BE49-F238E27FC236}">
                <a16:creationId xmlns:a16="http://schemas.microsoft.com/office/drawing/2014/main" id="{356F0F58-4C53-3643-7716-2ACEE33D5EF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DA903D4-E999-6600-D688-71CE48BEE0C8}"/>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2211577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379373-78D3-0F2F-F2C9-C4DC6D34065A}"/>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3" name="Footer Placeholder 2">
            <a:extLst>
              <a:ext uri="{FF2B5EF4-FFF2-40B4-BE49-F238E27FC236}">
                <a16:creationId xmlns:a16="http://schemas.microsoft.com/office/drawing/2014/main" id="{40B63515-AED5-E62C-F34C-859BD0F0611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026BA67-2A8D-978C-9005-6584AF78D162}"/>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65787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40E8F-6D61-79A2-E413-3F2CD8C605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6A49EAC-3142-5A6F-8BAB-BBF27119B4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D7BD4E7-FF8D-0F4B-8AA0-7D19757217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1C7264-7628-E241-94AC-D3AB35554C1B}"/>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6" name="Footer Placeholder 5">
            <a:extLst>
              <a:ext uri="{FF2B5EF4-FFF2-40B4-BE49-F238E27FC236}">
                <a16:creationId xmlns:a16="http://schemas.microsoft.com/office/drawing/2014/main" id="{AD309339-D130-09B2-8B7E-340935750D0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15C609-CFA5-F780-4E00-6C61F556F935}"/>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1626604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7926C-AEB4-FF69-D86D-F37F629739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E4BB3A8-2C44-58FB-A15D-18E9EAAB65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543FDBE-F210-8BF4-0B5C-E9E0DA7856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1486B2-C001-0A0F-06F8-0D59A5D12561}"/>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6" name="Footer Placeholder 5">
            <a:extLst>
              <a:ext uri="{FF2B5EF4-FFF2-40B4-BE49-F238E27FC236}">
                <a16:creationId xmlns:a16="http://schemas.microsoft.com/office/drawing/2014/main" id="{646F470D-9F76-D664-6BF2-87445DAD21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E73D5C-2F76-1768-726B-1A2348429124}"/>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2762484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230388-2711-7DD2-D0FA-1BE1BF0D2C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8D77AB-1F87-761E-3158-4B3F6A5429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6A04BF-2B06-6797-BA4B-B66342B462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6857A-FA99-4E5B-900A-296A54E401D3}" type="datetimeFigureOut">
              <a:rPr lang="en-GB" smtClean="0"/>
              <a:t>24/02/2024</a:t>
            </a:fld>
            <a:endParaRPr lang="en-GB"/>
          </a:p>
        </p:txBody>
      </p:sp>
      <p:sp>
        <p:nvSpPr>
          <p:cNvPr id="5" name="Footer Placeholder 4">
            <a:extLst>
              <a:ext uri="{FF2B5EF4-FFF2-40B4-BE49-F238E27FC236}">
                <a16:creationId xmlns:a16="http://schemas.microsoft.com/office/drawing/2014/main" id="{A99307AA-F901-1E69-86F3-DB9D2ADDCB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F50F01B-6CA2-2FBF-C5CB-4532CAD9B4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AA0323-651C-456F-A6CF-51AEBF5D7D9B}" type="slidenum">
              <a:rPr lang="en-GB" smtClean="0"/>
              <a:t>‹#›</a:t>
            </a:fld>
            <a:endParaRPr lang="en-GB"/>
          </a:p>
        </p:txBody>
      </p:sp>
    </p:spTree>
    <p:extLst>
      <p:ext uri="{BB962C8B-B14F-4D97-AF65-F5344CB8AC3E}">
        <p14:creationId xmlns:p14="http://schemas.microsoft.com/office/powerpoint/2010/main" val="3569108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379DD66-6565-400B-90C3-9B3C676BC0C8}"/>
              </a:ext>
            </a:extLst>
          </p:cNvPr>
          <p:cNvSpPr>
            <a:spLocks noGrp="1"/>
          </p:cNvSpPr>
          <p:nvPr>
            <p:ph type="body" sz="quarter" idx="12"/>
          </p:nvPr>
        </p:nvSpPr>
        <p:spPr/>
        <p:txBody>
          <a:bodyPr>
            <a:normAutofit fontScale="70000" lnSpcReduction="20000"/>
          </a:bodyPr>
          <a:lstStyle/>
          <a:p>
            <a:r>
              <a:rPr lang="en-GB" sz="3200" b="1" dirty="0">
                <a:latin typeface="+mn-lt"/>
              </a:rPr>
              <a:t>ERA Reflection Model (Jasper, 2013)</a:t>
            </a:r>
          </a:p>
        </p:txBody>
      </p:sp>
      <p:sp>
        <p:nvSpPr>
          <p:cNvPr id="5" name="Text Placeholder 4">
            <a:extLst>
              <a:ext uri="{FF2B5EF4-FFF2-40B4-BE49-F238E27FC236}">
                <a16:creationId xmlns:a16="http://schemas.microsoft.com/office/drawing/2014/main" id="{3AD4FD79-53B8-4633-AB23-D9F1B330F83A}"/>
              </a:ext>
            </a:extLst>
          </p:cNvPr>
          <p:cNvSpPr>
            <a:spLocks noGrp="1"/>
          </p:cNvSpPr>
          <p:nvPr>
            <p:ph type="body" sz="quarter" idx="11"/>
          </p:nvPr>
        </p:nvSpPr>
        <p:spPr>
          <a:xfrm>
            <a:off x="5451231" y="1415272"/>
            <a:ext cx="6346631" cy="4651419"/>
          </a:xfrm>
        </p:spPr>
        <p:txBody>
          <a:bodyPr>
            <a:normAutofit/>
          </a:bodyPr>
          <a:lstStyle/>
          <a:p>
            <a:pPr marL="0" indent="0">
              <a:buNone/>
            </a:pPr>
            <a:r>
              <a:rPr lang="en-US" sz="2400" dirty="0"/>
              <a:t>One of the simplest methods of reflection</a:t>
            </a:r>
          </a:p>
          <a:p>
            <a:pPr marL="457200" indent="-457200">
              <a:buFont typeface="+mj-lt"/>
              <a:buAutoNum type="arabicPeriod"/>
            </a:pPr>
            <a:r>
              <a:rPr lang="en-US" sz="2400" dirty="0"/>
              <a:t>We start with an experience (positive or negative). </a:t>
            </a:r>
          </a:p>
          <a:p>
            <a:pPr marL="457200" indent="-457200">
              <a:buFont typeface="+mj-lt"/>
              <a:buAutoNum type="arabicPeriod"/>
            </a:pPr>
            <a:r>
              <a:rPr lang="en-US" sz="2400" dirty="0"/>
              <a:t>We reflect on this (think through the experience, examine our feelings and decide on next steps)</a:t>
            </a:r>
          </a:p>
          <a:p>
            <a:pPr marL="457200" indent="-457200">
              <a:buFont typeface="+mj-lt"/>
              <a:buAutoNum type="arabicPeriod"/>
            </a:pPr>
            <a:r>
              <a:rPr lang="en-US" sz="2400" dirty="0"/>
              <a:t>Action – what we do as a result of the experience depends on us all as individual.</a:t>
            </a:r>
          </a:p>
          <a:p>
            <a:pPr marL="0" indent="0">
              <a:buNone/>
            </a:pPr>
            <a:endParaRPr lang="en-US" sz="2400" dirty="0"/>
          </a:p>
          <a:p>
            <a:pPr marL="0" indent="0">
              <a:buNone/>
            </a:pPr>
            <a:r>
              <a:rPr lang="en-US" sz="2400" dirty="0"/>
              <a:t>This action will result in another experience and the cycle will continue</a:t>
            </a:r>
          </a:p>
          <a:p>
            <a:endParaRPr lang="en-GB" dirty="0"/>
          </a:p>
        </p:txBody>
      </p:sp>
      <p:pic>
        <p:nvPicPr>
          <p:cNvPr id="3" name="Picture 2">
            <a:extLst>
              <a:ext uri="{FF2B5EF4-FFF2-40B4-BE49-F238E27FC236}">
                <a16:creationId xmlns:a16="http://schemas.microsoft.com/office/drawing/2014/main" id="{FC70B36B-1E81-4E07-FDFE-39D205E1A3E8}"/>
              </a:ext>
            </a:extLst>
          </p:cNvPr>
          <p:cNvPicPr>
            <a:picLocks noChangeAspect="1"/>
          </p:cNvPicPr>
          <p:nvPr/>
        </p:nvPicPr>
        <p:blipFill>
          <a:blip r:embed="rId3"/>
          <a:stretch>
            <a:fillRect/>
          </a:stretch>
        </p:blipFill>
        <p:spPr>
          <a:xfrm>
            <a:off x="394138" y="1415274"/>
            <a:ext cx="4662886" cy="3917091"/>
          </a:xfrm>
          <a:prstGeom prst="rect">
            <a:avLst/>
          </a:prstGeom>
        </p:spPr>
      </p:pic>
    </p:spTree>
    <p:extLst>
      <p:ext uri="{BB962C8B-B14F-4D97-AF65-F5344CB8AC3E}">
        <p14:creationId xmlns:p14="http://schemas.microsoft.com/office/powerpoint/2010/main" val="3595818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f05cde9-ed0f-4143-94ba-df20b77b342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534B430FA86BD4298751F8079EF342C" ma:contentTypeVersion="12" ma:contentTypeDescription="Create a new document." ma:contentTypeScope="" ma:versionID="a9b9a830d08ab399114139987b71039c">
  <xsd:schema xmlns:xsd="http://www.w3.org/2001/XMLSchema" xmlns:xs="http://www.w3.org/2001/XMLSchema" xmlns:p="http://schemas.microsoft.com/office/2006/metadata/properties" xmlns:ns2="6f05cde9-ed0f-4143-94ba-df20b77b3424" xmlns:ns3="6f2dd751-0861-4bce-9be2-37e466fae4e5" targetNamespace="http://schemas.microsoft.com/office/2006/metadata/properties" ma:root="true" ma:fieldsID="c371673724ddd434e5c5f9f3df601829" ns2:_="" ns3:_="">
    <xsd:import namespace="6f05cde9-ed0f-4143-94ba-df20b77b3424"/>
    <xsd:import namespace="6f2dd751-0861-4bce-9be2-37e466fae4e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05cde9-ed0f-4143-94ba-df20b77b3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f2dd751-0861-4bce-9be2-37e466fae4e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846B97-2F69-48E9-BA3C-8BE17DD939FD}">
  <ds:schemaRefs>
    <ds:schemaRef ds:uri="http://schemas.microsoft.com/sharepoint/v3/contenttype/forms"/>
  </ds:schemaRefs>
</ds:datastoreItem>
</file>

<file path=customXml/itemProps2.xml><?xml version="1.0" encoding="utf-8"?>
<ds:datastoreItem xmlns:ds="http://schemas.openxmlformats.org/officeDocument/2006/customXml" ds:itemID="{6764BCEE-CDEA-42AB-AAED-9C9F17034163}">
  <ds:schemaRefs>
    <ds:schemaRef ds:uri="6f05cde9-ed0f-4143-94ba-df20b77b3424"/>
    <ds:schemaRef ds:uri="http://schemas.microsoft.com/office/infopath/2007/PartnerControls"/>
    <ds:schemaRef ds:uri="http://purl.org/dc/dcmitype/"/>
    <ds:schemaRef ds:uri="http://www.w3.org/XML/1998/namespace"/>
    <ds:schemaRef ds:uri="http://purl.org/dc/terms/"/>
    <ds:schemaRef ds:uri="http://purl.org/dc/elements/1.1/"/>
    <ds:schemaRef ds:uri="http://schemas.microsoft.com/office/2006/documentManagement/types"/>
    <ds:schemaRef ds:uri="http://schemas.openxmlformats.org/package/2006/metadata/core-properties"/>
    <ds:schemaRef ds:uri="6f2dd751-0861-4bce-9be2-37e466fae4e5"/>
    <ds:schemaRef ds:uri="http://schemas.microsoft.com/office/2006/metadata/properties"/>
  </ds:schemaRefs>
</ds:datastoreItem>
</file>

<file path=customXml/itemProps3.xml><?xml version="1.0" encoding="utf-8"?>
<ds:datastoreItem xmlns:ds="http://schemas.openxmlformats.org/officeDocument/2006/customXml" ds:itemID="{9B1E492F-7E68-47FA-BB74-C0FF8AF3FD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05cde9-ed0f-4143-94ba-df20b77b3424"/>
    <ds:schemaRef ds:uri="6f2dd751-0861-4bce-9be2-37e466fae4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TotalTime>
  <Words>241</Words>
  <Application>Microsoft Office PowerPoint</Application>
  <PresentationFormat>Widescreen</PresentationFormat>
  <Paragraphs>14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Baker</dc:creator>
  <cp:lastModifiedBy>BAKER, Lisa (EAST LONDON NHS FOUNDATION TRUST)</cp:lastModifiedBy>
  <cp:revision>2</cp:revision>
  <dcterms:created xsi:type="dcterms:W3CDTF">2024-02-24T11:33:25Z</dcterms:created>
  <dcterms:modified xsi:type="dcterms:W3CDTF">2024-02-24T11:41:17Z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0x0101006534B430FA86BD4298751F8079EF342C</vt:lpwstr>
  </property>
  <property fmtid="{D5CDD505-2E9C-101B-9397-08002B2CF9AE}" pid="3" name="MediaServiceImageTags">
    <vt:lpwstr/>
  </property>
</Properties>
</file>