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1267" r:id="rId5"/>
    <p:sldId id="308" r:id="rId6"/>
    <p:sldId id="309" r:id="rId7"/>
    <p:sldId id="1271" r:id="rId8"/>
    <p:sldId id="1272" r:id="rId9"/>
    <p:sldId id="301" r:id="rId10"/>
    <p:sldId id="289" r:id="rId11"/>
    <p:sldId id="305" r:id="rId12"/>
    <p:sldId id="265" r:id="rId13"/>
    <p:sldId id="1273" r:id="rId14"/>
    <p:sldId id="298" r:id="rId15"/>
    <p:sldId id="1274"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D647F-23D0-1116-8C05-29C80B36BA7C}" v="1" dt="2023-11-14T12:49:56.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ZENBY, Katharine (EAST LONDON NHS FOUNDATION TRUST)" userId="S::katharine.lazenby1@nhs.net::6ff39731-e190-4f42-9462-f17a4a582380" providerId="AD" clId="Web-{191D647F-23D0-1116-8C05-29C80B36BA7C}"/>
    <pc:docChg chg="sldOrd">
      <pc:chgData name="LAZENBY, Katharine (EAST LONDON NHS FOUNDATION TRUST)" userId="S::katharine.lazenby1@nhs.net::6ff39731-e190-4f42-9462-f17a4a582380" providerId="AD" clId="Web-{191D647F-23D0-1116-8C05-29C80B36BA7C}" dt="2023-11-14T12:49:56.926" v="0"/>
      <pc:docMkLst>
        <pc:docMk/>
      </pc:docMkLst>
      <pc:sldChg chg="ord">
        <pc:chgData name="LAZENBY, Katharine (EAST LONDON NHS FOUNDATION TRUST)" userId="S::katharine.lazenby1@nhs.net::6ff39731-e190-4f42-9462-f17a4a582380" providerId="AD" clId="Web-{191D647F-23D0-1116-8C05-29C80B36BA7C}" dt="2023-11-14T12:49:56.926" v="0"/>
        <pc:sldMkLst>
          <pc:docMk/>
          <pc:sldMk cId="1335899374" sldId="1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71520-3DBD-49F5-A520-371B5C8FB0DA}" type="datetimeFigureOut">
              <a:rPr lang="en-GB" smtClean="0"/>
              <a:t>14/11/2023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63745-F97A-4065-B73E-21FA1DA5FA28}" type="slidenum">
              <a:rPr lang="en-GB" smtClean="0"/>
              <a:t>‹#›</a:t>
            </a:fld>
            <a:endParaRPr lang="en-GB"/>
          </a:p>
        </p:txBody>
      </p:sp>
    </p:spTree>
    <p:extLst>
      <p:ext uri="{BB962C8B-B14F-4D97-AF65-F5344CB8AC3E}">
        <p14:creationId xmlns:p14="http://schemas.microsoft.com/office/powerpoint/2010/main" val="2492585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5911CE2-A79F-4700-9DD7-B54883B39751}" type="slidenum">
              <a:rPr lang="en-GB" smtClean="0"/>
              <a:t>1</a:t>
            </a:fld>
            <a:endParaRPr lang="en-GB"/>
          </a:p>
        </p:txBody>
      </p:sp>
    </p:spTree>
    <p:extLst>
      <p:ext uri="{BB962C8B-B14F-4D97-AF65-F5344CB8AC3E}">
        <p14:creationId xmlns:p14="http://schemas.microsoft.com/office/powerpoint/2010/main" val="143793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Ask the whole group to line up on one line (stick the long line of white solid tape on the floor).</a:t>
            </a:r>
          </a:p>
          <a:p>
            <a:r>
              <a:rPr lang="en-GB" sz="1200" kern="1200">
                <a:solidFill>
                  <a:schemeClr val="tx1"/>
                </a:solidFill>
                <a:effectLst/>
                <a:latin typeface="+mn-lt"/>
                <a:ea typeface="+mn-ea"/>
                <a:cs typeface="+mn-cs"/>
              </a:rPr>
              <a:t>Then ask them to line up in the order of their birth dates</a:t>
            </a:r>
            <a:r>
              <a:rPr lang="en-GB" sz="1200" kern="1200" baseline="0">
                <a:solidFill>
                  <a:schemeClr val="tx1"/>
                </a:solidFill>
                <a:effectLst/>
                <a:latin typeface="+mn-lt"/>
                <a:ea typeface="+mn-ea"/>
                <a:cs typeface="+mn-cs"/>
              </a:rPr>
              <a:t> (date and month).</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 group are not allowed to talk or move from the line.</a:t>
            </a:r>
          </a:p>
          <a:p>
            <a:r>
              <a:rPr lang="en-GB" sz="1200" kern="1200">
                <a:solidFill>
                  <a:schemeClr val="tx1"/>
                </a:solidFill>
                <a:effectLst/>
                <a:latin typeface="+mn-lt"/>
                <a:ea typeface="+mn-ea"/>
                <a:cs typeface="+mn-cs"/>
              </a:rPr>
              <a:t>Give 30 seconds for them to line up.</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Discuss how well that went and what lessons can be learned in terms of:</a:t>
            </a:r>
          </a:p>
          <a:p>
            <a:pPr lvl="0"/>
            <a:endParaRPr lang="en-GB" sz="1200" kern="120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a:solidFill>
                  <a:schemeClr val="tx1"/>
                </a:solidFill>
                <a:effectLst/>
                <a:latin typeface="+mn-lt"/>
                <a:ea typeface="+mn-ea"/>
                <a:cs typeface="+mn-cs"/>
              </a:rPr>
              <a:t>Team work</a:t>
            </a:r>
          </a:p>
          <a:p>
            <a:pPr marL="171450" lvl="0" indent="-171450">
              <a:buFont typeface="Arial" panose="020B0604020202020204" pitchFamily="34" charset="0"/>
              <a:buChar char="•"/>
            </a:pPr>
            <a:r>
              <a:rPr lang="en-GB" sz="1200" kern="1200">
                <a:solidFill>
                  <a:schemeClr val="tx1"/>
                </a:solidFill>
                <a:effectLst/>
                <a:latin typeface="+mn-lt"/>
                <a:ea typeface="+mn-ea"/>
                <a:cs typeface="+mn-cs"/>
              </a:rPr>
              <a:t>Collaboration</a:t>
            </a:r>
          </a:p>
          <a:p>
            <a:pPr marL="171450" indent="-171450">
              <a:buFont typeface="Arial" panose="020B0604020202020204" pitchFamily="34" charset="0"/>
              <a:buChar char="•"/>
            </a:pPr>
            <a:r>
              <a:rPr lang="en-GB" sz="1200" kern="1200">
                <a:solidFill>
                  <a:schemeClr val="tx1"/>
                </a:solidFill>
                <a:effectLst/>
                <a:latin typeface="+mn-lt"/>
                <a:ea typeface="+mn-ea"/>
                <a:cs typeface="+mn-cs"/>
              </a:rPr>
              <a:t>Creativity</a:t>
            </a:r>
          </a:p>
          <a:p>
            <a:pPr marL="171450" indent="-171450">
              <a:buFont typeface="Arial" panose="020B0604020202020204" pitchFamily="34" charset="0"/>
              <a:buChar char="•"/>
            </a:pPr>
            <a:r>
              <a:rPr lang="en-GB" sz="1200" kern="1200">
                <a:solidFill>
                  <a:schemeClr val="tx1"/>
                </a:solidFill>
                <a:effectLst/>
                <a:latin typeface="+mn-lt"/>
                <a:ea typeface="+mn-ea"/>
                <a:cs typeface="+mn-cs"/>
              </a:rPr>
              <a:t>Communication</a:t>
            </a:r>
            <a:endParaRPr lang="en-GB"/>
          </a:p>
        </p:txBody>
      </p:sp>
      <p:sp>
        <p:nvSpPr>
          <p:cNvPr id="4" name="Slide Number Placeholder 3"/>
          <p:cNvSpPr>
            <a:spLocks noGrp="1"/>
          </p:cNvSpPr>
          <p:nvPr>
            <p:ph type="sldNum" sz="quarter" idx="10"/>
          </p:nvPr>
        </p:nvSpPr>
        <p:spPr/>
        <p:txBody>
          <a:bodyPr/>
          <a:lstStyle/>
          <a:p>
            <a:fld id="{A8493BCC-4505-4648-AF13-4560CB4AFF2A}" type="slidenum">
              <a:rPr lang="en-GB" smtClean="0"/>
              <a:t>6</a:t>
            </a:fld>
            <a:endParaRPr lang="en-GB"/>
          </a:p>
        </p:txBody>
      </p:sp>
    </p:spTree>
    <p:extLst>
      <p:ext uri="{BB962C8B-B14F-4D97-AF65-F5344CB8AC3E}">
        <p14:creationId xmlns:p14="http://schemas.microsoft.com/office/powerpoint/2010/main" val="189538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a:t>
            </a:r>
            <a:r>
              <a:rPr lang="en-GB" baseline="0"/>
              <a:t> the slide – ask the group to reflect on their own experiences of groups and feedback any experiences that reflect these stages of development.</a:t>
            </a:r>
          </a:p>
          <a:p>
            <a:endParaRPr lang="en-GB" baseline="0"/>
          </a:p>
          <a:p>
            <a:endParaRPr lang="en-GB" baseline="0"/>
          </a:p>
        </p:txBody>
      </p:sp>
      <p:sp>
        <p:nvSpPr>
          <p:cNvPr id="4" name="Slide Number Placeholder 3"/>
          <p:cNvSpPr>
            <a:spLocks noGrp="1"/>
          </p:cNvSpPr>
          <p:nvPr>
            <p:ph type="sldNum" sz="quarter" idx="10"/>
          </p:nvPr>
        </p:nvSpPr>
        <p:spPr/>
        <p:txBody>
          <a:bodyPr/>
          <a:lstStyle/>
          <a:p>
            <a:fld id="{15911CE2-A79F-4700-9DD7-B54883B39751}" type="slidenum">
              <a:rPr lang="en-GB" smtClean="0"/>
              <a:t>7</a:t>
            </a:fld>
            <a:endParaRPr lang="en-GB"/>
          </a:p>
        </p:txBody>
      </p:sp>
    </p:spTree>
    <p:extLst>
      <p:ext uri="{BB962C8B-B14F-4D97-AF65-F5344CB8AC3E}">
        <p14:creationId xmlns:p14="http://schemas.microsoft.com/office/powerpoint/2010/main" val="220261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Iceberg metaphor helpful for understanding groups – whilst what we</a:t>
            </a:r>
            <a:r>
              <a:rPr lang="en-GB" baseline="0"/>
              <a:t> see above the surface there is a lot going on under the surface with groups and group dynamics.</a:t>
            </a:r>
            <a:endParaRPr lang="en-GB"/>
          </a:p>
          <a:p>
            <a:endParaRPr lang="en-GB" b="1">
              <a:effectLst/>
            </a:endParaRPr>
          </a:p>
          <a:p>
            <a:r>
              <a:rPr lang="en-GB" b="1">
                <a:effectLst/>
              </a:rPr>
              <a:t>What do we see ?</a:t>
            </a:r>
            <a:br>
              <a:rPr lang="en-GB">
                <a:effectLst/>
              </a:rPr>
            </a:br>
            <a:r>
              <a:rPr lang="en-GB">
                <a:effectLst/>
              </a:rPr>
              <a:t>Age, clothes, our gender, language, physical characteristics</a:t>
            </a:r>
            <a:br>
              <a:rPr lang="en-GB">
                <a:effectLst/>
              </a:rPr>
            </a:br>
            <a:br>
              <a:rPr lang="en-GB">
                <a:effectLst/>
              </a:rPr>
            </a:br>
            <a:r>
              <a:rPr lang="en-GB">
                <a:effectLst/>
              </a:rPr>
              <a:t>What is less visible?</a:t>
            </a:r>
          </a:p>
          <a:p>
            <a:r>
              <a:rPr lang="en-GB">
                <a:effectLst/>
              </a:rPr>
              <a:t>List some of the above i.e. social skills, </a:t>
            </a:r>
            <a:r>
              <a:rPr lang="en-GB" err="1">
                <a:effectLst/>
              </a:rPr>
              <a:t>nationaility</a:t>
            </a:r>
            <a:r>
              <a:rPr lang="en-GB">
                <a:effectLst/>
              </a:rPr>
              <a:t>, heritage, wealth, patterns of speech.</a:t>
            </a:r>
          </a:p>
          <a:p>
            <a:endParaRPr lang="en-GB">
              <a:effectLst/>
            </a:endParaRPr>
          </a:p>
          <a:p>
            <a:r>
              <a:rPr lang="en-GB">
                <a:effectLst/>
              </a:rPr>
              <a:t>What is invisible to us?</a:t>
            </a:r>
          </a:p>
          <a:p>
            <a:r>
              <a:rPr lang="en-GB">
                <a:effectLst/>
              </a:rPr>
              <a:t>World view, family attitudes, personal values, personal beliefs, our world view etc.</a:t>
            </a:r>
          </a:p>
          <a:p>
            <a:endParaRPr lang="en-GB" b="1">
              <a:effectLst/>
            </a:endParaRPr>
          </a:p>
          <a:p>
            <a:r>
              <a:rPr lang="en-GB" b="1">
                <a:effectLst/>
              </a:rPr>
              <a:t>An iceberg is the perfect relation with culture. You cannot see everything just with a look. It is important to analyse the whole background.</a:t>
            </a:r>
            <a:br>
              <a:rPr lang="en-GB">
                <a:effectLst/>
              </a:rPr>
            </a:br>
            <a:endParaRPr lang="en-GB"/>
          </a:p>
        </p:txBody>
      </p:sp>
      <p:sp>
        <p:nvSpPr>
          <p:cNvPr id="4" name="Slide Number Placeholder 3"/>
          <p:cNvSpPr>
            <a:spLocks noGrp="1"/>
          </p:cNvSpPr>
          <p:nvPr>
            <p:ph type="sldNum" sz="quarter" idx="10"/>
          </p:nvPr>
        </p:nvSpPr>
        <p:spPr/>
        <p:txBody>
          <a:bodyPr/>
          <a:lstStyle/>
          <a:p>
            <a:fld id="{15911CE2-A79F-4700-9DD7-B54883B39751}" type="slidenum">
              <a:rPr lang="en-GB" smtClean="0"/>
              <a:t>9</a:t>
            </a:fld>
            <a:endParaRPr lang="en-GB"/>
          </a:p>
        </p:txBody>
      </p:sp>
    </p:spTree>
    <p:extLst>
      <p:ext uri="{BB962C8B-B14F-4D97-AF65-F5344CB8AC3E}">
        <p14:creationId xmlns:p14="http://schemas.microsoft.com/office/powerpoint/2010/main" val="245712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000000"/>
                </a:solidFill>
                <a:effectLst/>
                <a:latin typeface="Open Sans" panose="020B0606030504020204" pitchFamily="34" charset="0"/>
              </a:rPr>
              <a:t>Ask each person to draw the above diagram on a blank piece of paper. </a:t>
            </a:r>
          </a:p>
          <a:p>
            <a:r>
              <a:rPr lang="en-GB" b="0" i="0">
                <a:solidFill>
                  <a:srgbClr val="000000"/>
                </a:solidFill>
                <a:effectLst/>
                <a:latin typeface="Open Sans" panose="020B0606030504020204" pitchFamily="34" charset="0"/>
              </a:rPr>
              <a:t>Ask them to draw a picture of their physical appearance above the water </a:t>
            </a:r>
            <a:r>
              <a:rPr lang="en-GB" b="0" i="0">
                <a:solidFill>
                  <a:srgbClr val="545445"/>
                </a:solidFill>
                <a:effectLst/>
                <a:latin typeface="Open Sans" panose="020B0606030504020204" pitchFamily="34" charset="0"/>
              </a:rPr>
              <a:t>line on the culture diagram.</a:t>
            </a:r>
          </a:p>
          <a:p>
            <a:pPr algn="l">
              <a:buFont typeface="Arial" panose="020B0604020202020204" pitchFamily="34" charset="0"/>
              <a:buNone/>
            </a:pPr>
            <a:r>
              <a:rPr lang="en-GB" b="0" i="0">
                <a:solidFill>
                  <a:srgbClr val="545445"/>
                </a:solidFill>
                <a:effectLst/>
                <a:latin typeface="Open Sans" panose="020B0606030504020204" pitchFamily="34" charset="0"/>
              </a:rPr>
              <a:t>Below the water line, ask each person to write words or draw pictures to show </a:t>
            </a:r>
            <a:r>
              <a:rPr lang="en-GB" b="0" i="0">
                <a:solidFill>
                  <a:srgbClr val="000000"/>
                </a:solidFill>
                <a:effectLst/>
                <a:latin typeface="Open Sans" panose="020B0606030504020204" pitchFamily="34" charset="0"/>
              </a:rPr>
              <a:t>some of the hidden elements of their lives as described in the previous slide.</a:t>
            </a:r>
          </a:p>
          <a:p>
            <a:pPr algn="l">
              <a:buFont typeface="Arial" panose="020B0604020202020204" pitchFamily="34" charset="0"/>
              <a:buNone/>
            </a:pPr>
            <a:r>
              <a:rPr lang="en-GB" b="0" i="0">
                <a:solidFill>
                  <a:srgbClr val="000000"/>
                </a:solidFill>
                <a:effectLst/>
                <a:latin typeface="Open Sans" panose="020B0606030504020204" pitchFamily="34" charset="0"/>
              </a:rPr>
              <a:t>Then ask them to circle 5 items on their own Cultural Iceberg below the water line which </a:t>
            </a:r>
            <a:r>
              <a:rPr lang="en-GB" b="0" i="0">
                <a:solidFill>
                  <a:srgbClr val="545445"/>
                </a:solidFill>
                <a:effectLst/>
                <a:latin typeface="Open Sans" panose="020B0606030504020204" pitchFamily="34" charset="0"/>
              </a:rPr>
              <a:t>they would be comfortable with the team knowing about them.</a:t>
            </a:r>
          </a:p>
          <a:p>
            <a:pPr algn="l">
              <a:buFont typeface="Arial" panose="020B0604020202020204" pitchFamily="34" charset="0"/>
              <a:buNone/>
            </a:pPr>
            <a:r>
              <a:rPr lang="en-GB" b="0" i="0">
                <a:solidFill>
                  <a:srgbClr val="545445"/>
                </a:solidFill>
                <a:effectLst/>
                <a:latin typeface="Open Sans" panose="020B0606030504020204" pitchFamily="34" charset="0"/>
              </a:rPr>
              <a:t>In pairs, share their diagrams. Ask them to try to discover 5 things they didn’t know about the other person before, or 5 things they found interesting to learn and discover.</a:t>
            </a:r>
          </a:p>
          <a:p>
            <a:endParaRPr lang="en-GB" b="1"/>
          </a:p>
        </p:txBody>
      </p:sp>
      <p:sp>
        <p:nvSpPr>
          <p:cNvPr id="4" name="Slide Number Placeholder 3"/>
          <p:cNvSpPr>
            <a:spLocks noGrp="1"/>
          </p:cNvSpPr>
          <p:nvPr>
            <p:ph type="sldNum" sz="quarter" idx="10"/>
          </p:nvPr>
        </p:nvSpPr>
        <p:spPr/>
        <p:txBody>
          <a:bodyPr/>
          <a:lstStyle/>
          <a:p>
            <a:fld id="{15911CE2-A79F-4700-9DD7-B54883B39751}" type="slidenum">
              <a:rPr lang="en-GB" smtClean="0"/>
              <a:t>10</a:t>
            </a:fld>
            <a:endParaRPr lang="en-GB"/>
          </a:p>
        </p:txBody>
      </p:sp>
    </p:spTree>
    <p:extLst>
      <p:ext uri="{BB962C8B-B14F-4D97-AF65-F5344CB8AC3E}">
        <p14:creationId xmlns:p14="http://schemas.microsoft.com/office/powerpoint/2010/main" val="131623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a:solidFill>
                  <a:schemeClr val="tx1"/>
                </a:solidFill>
                <a:effectLst/>
                <a:latin typeface="+mn-lt"/>
                <a:ea typeface="+mn-ea"/>
                <a:cs typeface="+mn-cs"/>
              </a:rPr>
              <a:t>The Johari window was created by two American psychologists, </a:t>
            </a:r>
            <a:r>
              <a:rPr lang="en-GB" sz="1200" b="1" kern="1200">
                <a:solidFill>
                  <a:schemeClr val="tx1"/>
                </a:solidFill>
                <a:effectLst/>
                <a:latin typeface="+mn-lt"/>
                <a:ea typeface="+mn-ea"/>
                <a:cs typeface="+mn-cs"/>
              </a:rPr>
              <a:t>Joseph </a:t>
            </a:r>
            <a:r>
              <a:rPr lang="en-GB" sz="1200" b="1" kern="1200" err="1">
                <a:solidFill>
                  <a:schemeClr val="tx1"/>
                </a:solidFill>
                <a:effectLst/>
                <a:latin typeface="+mn-lt"/>
                <a:ea typeface="+mn-ea"/>
                <a:cs typeface="+mn-cs"/>
              </a:rPr>
              <a:t>Luft</a:t>
            </a:r>
            <a:r>
              <a:rPr lang="en-GB" sz="1200" b="0" kern="1200">
                <a:solidFill>
                  <a:schemeClr val="tx1"/>
                </a:solidFill>
                <a:effectLst/>
                <a:latin typeface="+mn-lt"/>
                <a:ea typeface="+mn-ea"/>
                <a:cs typeface="+mn-cs"/>
              </a:rPr>
              <a:t> (1916–2014) and </a:t>
            </a:r>
            <a:r>
              <a:rPr lang="en-GB" sz="1200" b="1" kern="1200">
                <a:solidFill>
                  <a:schemeClr val="tx1"/>
                </a:solidFill>
                <a:effectLst/>
                <a:latin typeface="+mn-lt"/>
                <a:ea typeface="+mn-ea"/>
                <a:cs typeface="+mn-cs"/>
              </a:rPr>
              <a:t>Harrington Ingham </a:t>
            </a:r>
            <a:r>
              <a:rPr lang="en-GB" sz="1200" b="0" kern="1200">
                <a:solidFill>
                  <a:schemeClr val="tx1"/>
                </a:solidFill>
                <a:effectLst/>
                <a:latin typeface="+mn-lt"/>
                <a:ea typeface="+mn-ea"/>
                <a:cs typeface="+mn-cs"/>
              </a:rPr>
              <a:t>(1914–1995) in 1955 and is a technique used to help people better understand their relationship with themselves as well as others.</a:t>
            </a:r>
          </a:p>
          <a:p>
            <a:endParaRPr lang="en-GB" sz="1200" b="0" kern="1200">
              <a:solidFill>
                <a:schemeClr val="tx1"/>
              </a:solidFill>
              <a:effectLst/>
              <a:latin typeface="+mn-lt"/>
              <a:ea typeface="+mn-ea"/>
              <a:cs typeface="+mn-cs"/>
            </a:endParaRPr>
          </a:p>
          <a:p>
            <a:pPr algn="l"/>
            <a:r>
              <a:rPr lang="en-GB" b="0" i="0">
                <a:solidFill>
                  <a:srgbClr val="111111"/>
                </a:solidFill>
                <a:effectLst/>
                <a:latin typeface="Georgia" panose="02040502050405020303" pitchFamily="18" charset="0"/>
              </a:rPr>
              <a:t>1. </a:t>
            </a:r>
            <a:r>
              <a:rPr lang="en-GB" b="1" i="0">
                <a:solidFill>
                  <a:srgbClr val="111111"/>
                </a:solidFill>
                <a:effectLst/>
                <a:latin typeface="Georgia" panose="02040502050405020303" pitchFamily="18" charset="0"/>
              </a:rPr>
              <a:t>Open/self-area or arena </a:t>
            </a:r>
            <a:r>
              <a:rPr lang="en-GB" b="0" i="0">
                <a:solidFill>
                  <a:srgbClr val="111111"/>
                </a:solidFill>
                <a:effectLst/>
                <a:latin typeface="Georgia" panose="02040502050405020303" pitchFamily="18" charset="0"/>
              </a:rPr>
              <a:t>– Here the information about the persons attitudes, behaviour, emotions, feelings, skills and views will be known by the person as well as by others. This is mainly the area where all the communications occur and the larger the arena becomes the more effectual and dynamic the relationship will be. ‘Feedback solicitation’ is a process which occurs by understanding and listening to the feedback from another person. Through this way the open area can be increased horizontally decreasing the blind spot. The size of the arena can also be increased downwards and thus by reducing the hidden and unknown areas through revealing one’s feelings to other person.</a:t>
            </a:r>
          </a:p>
          <a:p>
            <a:pPr algn="l"/>
            <a:r>
              <a:rPr lang="en-GB" b="0" i="0">
                <a:solidFill>
                  <a:srgbClr val="111111"/>
                </a:solidFill>
                <a:effectLst/>
                <a:latin typeface="Georgia" panose="02040502050405020303" pitchFamily="18" charset="0"/>
              </a:rPr>
              <a:t>2. </a:t>
            </a:r>
            <a:r>
              <a:rPr lang="en-GB" b="1" i="0">
                <a:solidFill>
                  <a:srgbClr val="111111"/>
                </a:solidFill>
                <a:effectLst/>
                <a:latin typeface="Georgia" panose="02040502050405020303" pitchFamily="18" charset="0"/>
              </a:rPr>
              <a:t>Blind self or blind spot</a:t>
            </a:r>
            <a:r>
              <a:rPr lang="en-GB" b="0" i="0">
                <a:solidFill>
                  <a:srgbClr val="111111"/>
                </a:solidFill>
                <a:effectLst/>
                <a:latin typeface="Georgia" panose="02040502050405020303" pitchFamily="18" charset="0"/>
              </a:rPr>
              <a:t> – Information about yourselves that others know in a group but you will be unaware of it. Others may interpret yourselves differently than you expect. The blind spot is reduced for an efficient communication through seeking feedback from others.</a:t>
            </a:r>
          </a:p>
          <a:p>
            <a:pPr algn="l"/>
            <a:r>
              <a:rPr lang="en-GB" b="0" i="0">
                <a:solidFill>
                  <a:srgbClr val="111111"/>
                </a:solidFill>
                <a:effectLst/>
                <a:latin typeface="Georgia" panose="02040502050405020303" pitchFamily="18" charset="0"/>
              </a:rPr>
              <a:t>3. </a:t>
            </a:r>
            <a:r>
              <a:rPr lang="en-GB" b="1" i="0">
                <a:solidFill>
                  <a:srgbClr val="111111"/>
                </a:solidFill>
                <a:effectLst/>
                <a:latin typeface="Georgia" panose="02040502050405020303" pitchFamily="18" charset="0"/>
              </a:rPr>
              <a:t>Hidden area or façade</a:t>
            </a:r>
            <a:r>
              <a:rPr lang="en-GB" b="0" i="0">
                <a:solidFill>
                  <a:srgbClr val="111111"/>
                </a:solidFill>
                <a:effectLst/>
                <a:latin typeface="Georgia" panose="02040502050405020303" pitchFamily="18" charset="0"/>
              </a:rPr>
              <a:t> – Information that is known to you but will be kept unknown from others. This can be any personal information which you feel reluctant to reveal. This includes feelings, past experiences, fears, secrets etc. we keep some of our feelings and information as private as it affects the relationships and thus the hidden area must be reduced by moving the information to the open areas.</a:t>
            </a:r>
          </a:p>
          <a:p>
            <a:pPr algn="l"/>
            <a:r>
              <a:rPr lang="en-GB" b="0" i="0">
                <a:solidFill>
                  <a:srgbClr val="111111"/>
                </a:solidFill>
                <a:effectLst/>
                <a:latin typeface="Georgia" panose="02040502050405020303" pitchFamily="18" charset="0"/>
              </a:rPr>
              <a:t>4. </a:t>
            </a:r>
            <a:r>
              <a:rPr lang="en-GB" b="1" i="0">
                <a:solidFill>
                  <a:srgbClr val="111111"/>
                </a:solidFill>
                <a:effectLst/>
                <a:latin typeface="Georgia" panose="02040502050405020303" pitchFamily="18" charset="0"/>
              </a:rPr>
              <a:t>Unknown area </a:t>
            </a:r>
            <a:r>
              <a:rPr lang="en-GB" b="0" i="0">
                <a:solidFill>
                  <a:srgbClr val="111111"/>
                </a:solidFill>
                <a:effectLst/>
                <a:latin typeface="Georgia" panose="02040502050405020303" pitchFamily="18" charset="0"/>
              </a:rPr>
              <a:t>– The Information which are unaware to yourselves as well as others. This includes the information, feelings, capabilities, talents etc. This can be due to traumatic past experiences or events which can be unknown for a lifetime. The person will be unaware till he discovers his hidden qualities and capabilities or through observation of others. Open communication is also an effective way to decrease the unknown area and thus to communicate effectively.</a:t>
            </a:r>
          </a:p>
          <a:p>
            <a:endParaRPr lang="en-GB" sz="1200" b="0" kern="1200">
              <a:solidFill>
                <a:schemeClr val="tx1"/>
              </a:solidFill>
              <a:effectLst/>
              <a:latin typeface="+mn-lt"/>
              <a:ea typeface="+mn-ea"/>
              <a:cs typeface="+mn-cs"/>
            </a:endParaRPr>
          </a:p>
          <a:p>
            <a:r>
              <a:rPr lang="en-GB"/>
              <a:t>“There are known knowns. These are things we know that we know. There are known unknowns. That is to say, there are things that we know we don't know. But there are also unknown unknowns. There are things we don't know we don't know”.</a:t>
            </a:r>
            <a:r>
              <a:rPr lang="en-GB" baseline="0"/>
              <a:t> </a:t>
            </a:r>
            <a:r>
              <a:rPr lang="en-GB" b="1"/>
              <a:t>Donald Rumsfeld</a:t>
            </a:r>
          </a:p>
          <a:p>
            <a:endParaRPr lang="en-GB"/>
          </a:p>
          <a:p>
            <a:r>
              <a:rPr lang="en-GB"/>
              <a:t>Building trust:</a:t>
            </a:r>
          </a:p>
          <a:p>
            <a:endParaRPr lang="en-GB"/>
          </a:p>
          <a:p>
            <a:pPr marL="171450" indent="-171450">
              <a:buFont typeface="Arial" panose="020B0604020202020204" pitchFamily="34" charset="0"/>
              <a:buChar char="•"/>
            </a:pPr>
            <a:r>
              <a:rPr lang="en-GB"/>
              <a:t>Lead by example</a:t>
            </a:r>
          </a:p>
          <a:p>
            <a:pPr marL="171450" indent="-171450">
              <a:buFont typeface="Arial" panose="020B0604020202020204" pitchFamily="34" charset="0"/>
              <a:buChar char="•"/>
            </a:pPr>
            <a:r>
              <a:rPr lang="en-GB"/>
              <a:t>Communicate openly</a:t>
            </a:r>
          </a:p>
          <a:p>
            <a:pPr marL="171450" indent="-171450">
              <a:buFont typeface="Arial" panose="020B0604020202020204" pitchFamily="34" charset="0"/>
              <a:buChar char="•"/>
            </a:pPr>
            <a:r>
              <a:rPr lang="en-GB"/>
              <a:t>Know each other personally</a:t>
            </a:r>
          </a:p>
          <a:p>
            <a:pPr marL="171450" indent="-171450">
              <a:buFont typeface="Arial" panose="020B0604020202020204" pitchFamily="34" charset="0"/>
              <a:buChar char="•"/>
            </a:pPr>
            <a:r>
              <a:rPr lang="en-GB"/>
              <a:t>Don’t place blame</a:t>
            </a:r>
          </a:p>
          <a:p>
            <a:pPr marL="171450" indent="-171450">
              <a:buFont typeface="Arial" panose="020B0604020202020204" pitchFamily="34" charset="0"/>
              <a:buChar char="•"/>
            </a:pPr>
            <a:r>
              <a:rPr lang="en-GB"/>
              <a:t>Discourage cliques</a:t>
            </a:r>
          </a:p>
          <a:p>
            <a:pPr marL="171450" indent="-171450">
              <a:buFont typeface="Arial" panose="020B0604020202020204" pitchFamily="34" charset="0"/>
              <a:buChar char="•"/>
            </a:pPr>
            <a:r>
              <a:rPr lang="en-GB"/>
              <a:t>Discuss trust issues</a:t>
            </a:r>
          </a:p>
          <a:p>
            <a:pPr marL="171450" indent="-171450">
              <a:buFont typeface="Arial" panose="020B0604020202020204" pitchFamily="34" charset="0"/>
              <a:buChar char="•"/>
            </a:pPr>
            <a:r>
              <a:rPr lang="en-GB"/>
              <a:t>Be honest, useful, curious</a:t>
            </a:r>
          </a:p>
          <a:p>
            <a:pPr marL="171450" indent="-171450">
              <a:buFont typeface="Arial" panose="020B0604020202020204" pitchFamily="34" charset="0"/>
              <a:buChar char="•"/>
            </a:pPr>
            <a:r>
              <a:rPr lang="en-GB"/>
              <a:t>Etc. – discuss what other actions/processes</a:t>
            </a:r>
            <a:r>
              <a:rPr lang="en-GB" baseline="0"/>
              <a:t> can lead to building trust in groups</a:t>
            </a:r>
            <a:endParaRPr lang="en-GB"/>
          </a:p>
        </p:txBody>
      </p:sp>
      <p:sp>
        <p:nvSpPr>
          <p:cNvPr id="4" name="Slide Number Placeholder 3"/>
          <p:cNvSpPr>
            <a:spLocks noGrp="1"/>
          </p:cNvSpPr>
          <p:nvPr>
            <p:ph type="sldNum" sz="quarter" idx="10"/>
          </p:nvPr>
        </p:nvSpPr>
        <p:spPr/>
        <p:txBody>
          <a:bodyPr/>
          <a:lstStyle/>
          <a:p>
            <a:fld id="{15911CE2-A79F-4700-9DD7-B54883B39751}" type="slidenum">
              <a:rPr lang="en-GB" smtClean="0"/>
              <a:t>11</a:t>
            </a:fld>
            <a:endParaRPr lang="en-GB"/>
          </a:p>
        </p:txBody>
      </p:sp>
    </p:spTree>
    <p:extLst>
      <p:ext uri="{BB962C8B-B14F-4D97-AF65-F5344CB8AC3E}">
        <p14:creationId xmlns:p14="http://schemas.microsoft.com/office/powerpoint/2010/main" val="397214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Spend time reflecting on the above as a wider group</a:t>
            </a:r>
          </a:p>
        </p:txBody>
      </p:sp>
      <p:sp>
        <p:nvSpPr>
          <p:cNvPr id="4" name="Slide Number Placeholder 3"/>
          <p:cNvSpPr>
            <a:spLocks noGrp="1"/>
          </p:cNvSpPr>
          <p:nvPr>
            <p:ph type="sldNum" sz="quarter" idx="10"/>
          </p:nvPr>
        </p:nvSpPr>
        <p:spPr/>
        <p:txBody>
          <a:bodyPr/>
          <a:lstStyle/>
          <a:p>
            <a:fld id="{15911CE2-A79F-4700-9DD7-B54883B39751}" type="slidenum">
              <a:rPr lang="en-GB" smtClean="0"/>
              <a:t>12</a:t>
            </a:fld>
            <a:endParaRPr lang="en-GB"/>
          </a:p>
        </p:txBody>
      </p:sp>
    </p:spTree>
    <p:extLst>
      <p:ext uri="{BB962C8B-B14F-4D97-AF65-F5344CB8AC3E}">
        <p14:creationId xmlns:p14="http://schemas.microsoft.com/office/powerpoint/2010/main" val="2479042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a:t>
            </a:r>
            <a:r>
              <a:rPr lang="en-GB" baseline="0"/>
              <a:t> an A4 piece of paper write down inclusion and place it in the middle of the room, ask the group to form a circle around the room around. </a:t>
            </a:r>
          </a:p>
          <a:p>
            <a:endParaRPr lang="en-GB" baseline="0"/>
          </a:p>
          <a:p>
            <a:r>
              <a:rPr lang="en-GB" baseline="0"/>
              <a:t>Ask the group to think about themselves as a cohort of nurses that have been learning together for a while now. Explain that you will read some statements and while you are reading the statements you would like them to move closer to or farther away from the ‘centre’ depending on how true the statement is in regards to them. So if they really agree they should move as close as possible, if they do not agree they should step back. Read through a few questions and let them show their position in the ‘system’.</a:t>
            </a:r>
          </a:p>
          <a:p>
            <a:endParaRPr lang="en-GB" baseline="0"/>
          </a:p>
          <a:p>
            <a:pPr marL="228600" indent="-228600">
              <a:buAutoNum type="arabicParenR"/>
            </a:pPr>
            <a:r>
              <a:rPr lang="en-GB" baseline="0"/>
              <a:t>Everyone’s ideas are heard and included – step towards the centre if you agree, away if you don’t</a:t>
            </a:r>
          </a:p>
          <a:p>
            <a:pPr marL="228600" indent="-228600">
              <a:buAutoNum type="arabicParenR"/>
            </a:pPr>
            <a:r>
              <a:rPr lang="en-GB" baseline="0"/>
              <a:t>I feel included in this group – again step towards or away</a:t>
            </a:r>
          </a:p>
          <a:p>
            <a:pPr marL="228600" indent="-228600">
              <a:buAutoNum type="arabicParenR"/>
            </a:pPr>
            <a:r>
              <a:rPr lang="en-GB"/>
              <a:t>Everyone talks to each other in this group – again step towards or away</a:t>
            </a:r>
          </a:p>
          <a:p>
            <a:pPr marL="228600" indent="-228600">
              <a:buAutoNum type="arabicParenR"/>
            </a:pPr>
            <a:r>
              <a:rPr lang="en-GB"/>
              <a:t>My successes are noticed</a:t>
            </a:r>
            <a:r>
              <a:rPr lang="en-GB" baseline="0"/>
              <a:t> and celebrated in this group – again step towards or away</a:t>
            </a:r>
          </a:p>
          <a:p>
            <a:pPr marL="228600" indent="-228600">
              <a:buAutoNum type="arabicParenR"/>
            </a:pPr>
            <a:r>
              <a:rPr lang="en-GB" baseline="0"/>
              <a:t>I feel supported by others in this group</a:t>
            </a:r>
          </a:p>
          <a:p>
            <a:pPr marL="0" indent="0">
              <a:buNone/>
            </a:pPr>
            <a:endParaRPr lang="en-GB" baseline="0"/>
          </a:p>
          <a:p>
            <a:pPr marL="0" indent="0">
              <a:buNone/>
            </a:pPr>
            <a:r>
              <a:rPr lang="en-GB" baseline="0"/>
              <a:t>Once the shape has revealed itself – facilitate a conversation around were you surprised by this shape? Let them talk to each other a bit. Where are the similarities and differences? What is it like to work with each other (in same group) and those furthest away. </a:t>
            </a:r>
          </a:p>
          <a:p>
            <a:pPr marL="0" indent="0">
              <a:buNone/>
            </a:pPr>
            <a:endParaRPr lang="en-GB" baseline="0"/>
          </a:p>
          <a:p>
            <a:pPr marL="0" indent="0">
              <a:buNone/>
            </a:pPr>
            <a:r>
              <a:rPr lang="en-GB" baseline="0"/>
              <a:t>As a next step you could ask them to form groups of no more than 3 and write down what they think would be the most important issue to improve. Then chose one or two that they want to work on as a group.</a:t>
            </a:r>
            <a:endParaRPr lang="en-GB"/>
          </a:p>
          <a:p>
            <a:pPr marL="228600" indent="-228600">
              <a:buAutoNum type="arabicParenR"/>
            </a:pPr>
            <a:endParaRPr lang="en-GB"/>
          </a:p>
        </p:txBody>
      </p:sp>
      <p:sp>
        <p:nvSpPr>
          <p:cNvPr id="4" name="Slide Number Placeholder 3"/>
          <p:cNvSpPr>
            <a:spLocks noGrp="1"/>
          </p:cNvSpPr>
          <p:nvPr>
            <p:ph type="sldNum" sz="quarter" idx="10"/>
          </p:nvPr>
        </p:nvSpPr>
        <p:spPr/>
        <p:txBody>
          <a:bodyPr/>
          <a:lstStyle/>
          <a:p>
            <a:fld id="{15911CE2-A79F-4700-9DD7-B54883B39751}" type="slidenum">
              <a:rPr lang="en-GB" smtClean="0"/>
              <a:t>13</a:t>
            </a:fld>
            <a:endParaRPr lang="en-GB"/>
          </a:p>
        </p:txBody>
      </p:sp>
    </p:spTree>
    <p:extLst>
      <p:ext uri="{BB962C8B-B14F-4D97-AF65-F5344CB8AC3E}">
        <p14:creationId xmlns:p14="http://schemas.microsoft.com/office/powerpoint/2010/main" val="402003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67AA5-2B3F-BB1B-3F67-3A913385D0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E627D08-7502-3330-BAE7-5F5AD79A73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F9A58C-A9E2-B2D0-238B-CFD450D3CB72}"/>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5" name="Footer Placeholder 4">
            <a:extLst>
              <a:ext uri="{FF2B5EF4-FFF2-40B4-BE49-F238E27FC236}">
                <a16:creationId xmlns:a16="http://schemas.microsoft.com/office/drawing/2014/main" id="{296D511A-8342-2CDC-E209-C5158261AE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C6F3E3-9764-239B-05D7-BF2444D80C3D}"/>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3540026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3D3DD-3B85-53DF-68FA-98170FF641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73FD49A-C58E-5C1D-298C-DD5DA444B7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CBED13-E857-C9EC-34C0-E6FABA9B970E}"/>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5" name="Footer Placeholder 4">
            <a:extLst>
              <a:ext uri="{FF2B5EF4-FFF2-40B4-BE49-F238E27FC236}">
                <a16:creationId xmlns:a16="http://schemas.microsoft.com/office/drawing/2014/main" id="{46FE0533-0093-C2C2-78BE-CA045B0316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D2DCA6-CE53-B32E-BBF5-A93643DFAA18}"/>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316166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D74501-BA02-75B5-4AB3-5D4C858389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A6EED4-11F4-5743-84E6-DBDE853E37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C5E5F3-571D-72E2-71CA-5F13705C0C5C}"/>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5" name="Footer Placeholder 4">
            <a:extLst>
              <a:ext uri="{FF2B5EF4-FFF2-40B4-BE49-F238E27FC236}">
                <a16:creationId xmlns:a16="http://schemas.microsoft.com/office/drawing/2014/main" id="{24E811A1-A7D8-102F-E6C1-0A5E7E54ED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95057D-4194-071F-8867-765BF9C3EB8D}"/>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216923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47A80-60FB-5E9B-1C65-2DB127058C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5A8F38E-C0E8-FE1A-43ED-B3E2B3EB26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27A7D1-9BC6-54A8-BAA9-11A9F80BA1D2}"/>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5" name="Footer Placeholder 4">
            <a:extLst>
              <a:ext uri="{FF2B5EF4-FFF2-40B4-BE49-F238E27FC236}">
                <a16:creationId xmlns:a16="http://schemas.microsoft.com/office/drawing/2014/main" id="{70D8B072-8796-DFC4-31A9-A4D12D5E59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E84C5-3FCD-1853-17A3-469C7049E199}"/>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70958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B1D8D-8A29-9D80-F23C-6FD8BCA780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97C9671-2F5F-1DA2-2F0E-230CEBA049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91EC12-C130-7926-91A4-99138885AF96}"/>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5" name="Footer Placeholder 4">
            <a:extLst>
              <a:ext uri="{FF2B5EF4-FFF2-40B4-BE49-F238E27FC236}">
                <a16:creationId xmlns:a16="http://schemas.microsoft.com/office/drawing/2014/main" id="{E149FAC5-1847-2E3D-A020-669F47DD7E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C08E7-0B2F-44F8-4FBA-09F1283A95BD}"/>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384653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5ECC3-0BFC-CA73-5EF8-CE49CA0C7B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1676D2-A6A6-0011-F1FD-1A842D831D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FCC9DD-3858-2DF2-D0E5-3BC2A8D1F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FE61CB7-038B-D828-ECBC-2BC406AE69B7}"/>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6" name="Footer Placeholder 5">
            <a:extLst>
              <a:ext uri="{FF2B5EF4-FFF2-40B4-BE49-F238E27FC236}">
                <a16:creationId xmlns:a16="http://schemas.microsoft.com/office/drawing/2014/main" id="{DA8BA78E-9F38-E220-067C-D39E0517FD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A295A9-DD75-F1A2-4427-36F53335B43E}"/>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424212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B070-8711-1484-BC0A-384B004088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A4F45-FCF6-0760-B5E6-9EA1708839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58BD9C-1190-5C9A-4375-01940F8C04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FACF56-4BB4-E959-D136-308672BE8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5DCD63-2D81-ABD5-AA0B-5891B1AAC7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D834B5-FEAA-BE26-89E1-C21CF4091C4B}"/>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8" name="Footer Placeholder 7">
            <a:extLst>
              <a:ext uri="{FF2B5EF4-FFF2-40B4-BE49-F238E27FC236}">
                <a16:creationId xmlns:a16="http://schemas.microsoft.com/office/drawing/2014/main" id="{779EA8DF-1FB5-CE27-B6B4-EAFC43A150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8B042B-8002-F2F6-AA68-52D548F49E86}"/>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37002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756F-E740-CC9D-724E-45B5D3A35DC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B03A3B6-AF3D-7E6F-19A2-FDE2700E451B}"/>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4" name="Footer Placeholder 3">
            <a:extLst>
              <a:ext uri="{FF2B5EF4-FFF2-40B4-BE49-F238E27FC236}">
                <a16:creationId xmlns:a16="http://schemas.microsoft.com/office/drawing/2014/main" id="{5FD94880-EBFF-3DDC-9B60-67E8C9E0C9B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11862B-93E9-DA81-FE10-30753C3306EF}"/>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1410615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B176F-3771-DC60-80DE-9E519B088078}"/>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3" name="Footer Placeholder 2">
            <a:extLst>
              <a:ext uri="{FF2B5EF4-FFF2-40B4-BE49-F238E27FC236}">
                <a16:creationId xmlns:a16="http://schemas.microsoft.com/office/drawing/2014/main" id="{803A7564-C518-53BC-BD59-C1DD6E01111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E6CA1CA-674C-66A7-A231-4A1AA1690CC9}"/>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2093530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21EA-2239-EAAD-D083-67B95AE3C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9C2959-C56D-D534-CA29-E64EF40D52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BA3C96-EA90-1B78-5816-017EF1F74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B71FE1-2875-28AC-8108-BFEA0B98CD8D}"/>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6" name="Footer Placeholder 5">
            <a:extLst>
              <a:ext uri="{FF2B5EF4-FFF2-40B4-BE49-F238E27FC236}">
                <a16:creationId xmlns:a16="http://schemas.microsoft.com/office/drawing/2014/main" id="{C9EFB852-6DBF-5D2A-F7B1-04A48C5516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2450F9-EEF7-0EF0-8480-BC0A88EDD08C}"/>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121926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22FE3-CC78-CCDE-9F80-2A6C251412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AC36AD-1137-CE0C-B0EB-4778F3340D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B97FCE-5AF1-935D-D53E-9C6C54F71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C2821-AFDD-17FA-3EA7-0FAC75AF7486}"/>
              </a:ext>
            </a:extLst>
          </p:cNvPr>
          <p:cNvSpPr>
            <a:spLocks noGrp="1"/>
          </p:cNvSpPr>
          <p:nvPr>
            <p:ph type="dt" sz="half" idx="10"/>
          </p:nvPr>
        </p:nvSpPr>
        <p:spPr/>
        <p:txBody>
          <a:bodyPr/>
          <a:lstStyle/>
          <a:p>
            <a:fld id="{3AD1F65A-A25E-41E9-97C8-54E5FD8166F0}" type="datetimeFigureOut">
              <a:rPr lang="en-GB" smtClean="0"/>
              <a:t>14/11/2023</a:t>
            </a:fld>
            <a:endParaRPr lang="en-GB"/>
          </a:p>
        </p:txBody>
      </p:sp>
      <p:sp>
        <p:nvSpPr>
          <p:cNvPr id="6" name="Footer Placeholder 5">
            <a:extLst>
              <a:ext uri="{FF2B5EF4-FFF2-40B4-BE49-F238E27FC236}">
                <a16:creationId xmlns:a16="http://schemas.microsoft.com/office/drawing/2014/main" id="{9BE3B300-001E-5B45-A27C-981C6FD44A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663F0B-9CAB-7E8D-C5A8-C428257BC012}"/>
              </a:ext>
            </a:extLst>
          </p:cNvPr>
          <p:cNvSpPr>
            <a:spLocks noGrp="1"/>
          </p:cNvSpPr>
          <p:nvPr>
            <p:ph type="sldNum" sz="quarter" idx="12"/>
          </p:nvPr>
        </p:nvSpPr>
        <p:spPr/>
        <p:txBody>
          <a:bodyPr/>
          <a:lstStyle/>
          <a:p>
            <a:fld id="{FF82154F-72B6-40C3-9924-1CA0441F7BA7}" type="slidenum">
              <a:rPr lang="en-GB" smtClean="0"/>
              <a:t>‹#›</a:t>
            </a:fld>
            <a:endParaRPr lang="en-GB"/>
          </a:p>
        </p:txBody>
      </p:sp>
    </p:spTree>
    <p:extLst>
      <p:ext uri="{BB962C8B-B14F-4D97-AF65-F5344CB8AC3E}">
        <p14:creationId xmlns:p14="http://schemas.microsoft.com/office/powerpoint/2010/main" val="266944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D8779-5763-2FA9-6FDD-8FE5AAB484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5EA682-C80A-0152-85F8-7A781642A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899D1C-7065-8DAF-DB0A-6FDEBD8C9C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D1F65A-A25E-41E9-97C8-54E5FD8166F0}" type="datetimeFigureOut">
              <a:rPr lang="en-GB" smtClean="0"/>
              <a:t>14/11/2023</a:t>
            </a:fld>
            <a:endParaRPr lang="en-GB"/>
          </a:p>
        </p:txBody>
      </p:sp>
      <p:sp>
        <p:nvSpPr>
          <p:cNvPr id="5" name="Footer Placeholder 4">
            <a:extLst>
              <a:ext uri="{FF2B5EF4-FFF2-40B4-BE49-F238E27FC236}">
                <a16:creationId xmlns:a16="http://schemas.microsoft.com/office/drawing/2014/main" id="{B3634F58-0FB6-2AC9-1932-166498C2AA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1864744-2B5C-8DDB-DEB7-E6BF392AC8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2154F-72B6-40C3-9924-1CA0441F7BA7}" type="slidenum">
              <a:rPr lang="en-GB" smtClean="0"/>
              <a:t>‹#›</a:t>
            </a:fld>
            <a:endParaRPr lang="en-GB"/>
          </a:p>
        </p:txBody>
      </p:sp>
    </p:spTree>
    <p:extLst>
      <p:ext uri="{BB962C8B-B14F-4D97-AF65-F5344CB8AC3E}">
        <p14:creationId xmlns:p14="http://schemas.microsoft.com/office/powerpoint/2010/main" val="2402407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researchoutreach.org/articles/what-team-communication-can-tell-us-about-team-effectivenes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0"/>
            <a:ext cx="77724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algn="l"/>
            <a:r>
              <a:rPr lang="en-GB" sz="3600" b="1">
                <a:latin typeface="Calibri" panose="020F0502020204030204" pitchFamily="34" charset="0"/>
                <a:cs typeface="Calibri" panose="020F0502020204030204" pitchFamily="34" charset="0"/>
              </a:rPr>
              <a:t>Group Dynamics Workshop</a:t>
            </a:r>
          </a:p>
        </p:txBody>
      </p:sp>
      <p:pic>
        <p:nvPicPr>
          <p:cNvPr id="5" name="Content Placeholder 4" descr="Icon&#10;&#10;Description automatically generated">
            <a:extLst>
              <a:ext uri="{FF2B5EF4-FFF2-40B4-BE49-F238E27FC236}">
                <a16:creationId xmlns:a16="http://schemas.microsoft.com/office/drawing/2014/main" id="{84029F47-6103-4784-A223-F8ADD37AF59D}"/>
              </a:ext>
            </a:extLst>
          </p:cNvPr>
          <p:cNvPicPr>
            <a:picLocks noGrp="1" noChangeAspect="1"/>
          </p:cNvPicPr>
          <p:nvPr>
            <p:ph sz="half"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09800" y="2114358"/>
            <a:ext cx="2133600" cy="3600643"/>
          </a:xfrm>
          <a:noFill/>
        </p:spPr>
      </p:pic>
      <p:sp>
        <p:nvSpPr>
          <p:cNvPr id="8" name="TextBox 7">
            <a:extLst>
              <a:ext uri="{FF2B5EF4-FFF2-40B4-BE49-F238E27FC236}">
                <a16:creationId xmlns:a16="http://schemas.microsoft.com/office/drawing/2014/main" id="{55EFD03F-CD8A-4D2B-86F4-EEA40A8ED826}"/>
              </a:ext>
            </a:extLst>
          </p:cNvPr>
          <p:cNvSpPr txBox="1"/>
          <p:nvPr/>
        </p:nvSpPr>
        <p:spPr bwMode="auto">
          <a:xfrm>
            <a:off x="4851400" y="1905000"/>
            <a:ext cx="5359400" cy="4114800"/>
          </a:xfrm>
          <a:prstGeom prst="rect">
            <a:avLst/>
          </a:prstGeom>
          <a:noFill/>
          <a:ln>
            <a:noFill/>
          </a:ln>
          <a:effectLst/>
        </p:spPr>
        <p:txBody>
          <a:bodyPr vert="horz" wrap="square" lIns="91440" tIns="45720" rIns="91440" bIns="45720" numCol="1" anchor="t" anchorCtr="0" compatLnSpc="1">
            <a:prstTxWarp prst="textNoShape">
              <a:avLst/>
            </a:prstTxWarp>
            <a:normAutofit/>
          </a:bodyPr>
          <a:lstStyle/>
          <a:p>
            <a:pPr marL="342900" indent="-342900" fontAlgn="base">
              <a:lnSpc>
                <a:spcPct val="90000"/>
              </a:lnSpc>
              <a:spcBef>
                <a:spcPct val="20000"/>
              </a:spcBef>
              <a:spcAft>
                <a:spcPct val="0"/>
              </a:spcAft>
              <a:buFont typeface="Arial" panose="020B0604020202020204" pitchFamily="34" charset="0"/>
              <a:buChar char="•"/>
            </a:pPr>
            <a:r>
              <a:rPr lang="en-GB" sz="2400">
                <a:latin typeface="Calibri" panose="020F0502020204030204" pitchFamily="34" charset="0"/>
                <a:cs typeface="Calibri" panose="020F0502020204030204" pitchFamily="34" charset="0"/>
              </a:rPr>
              <a:t>To understand groups a bit better</a:t>
            </a:r>
          </a:p>
          <a:p>
            <a:pPr marL="342900" indent="-342900" fontAlgn="base">
              <a:lnSpc>
                <a:spcPct val="90000"/>
              </a:lnSpc>
              <a:spcBef>
                <a:spcPct val="20000"/>
              </a:spcBef>
              <a:spcAft>
                <a:spcPct val="0"/>
              </a:spcAft>
              <a:buFont typeface="Arial" panose="020B0604020202020204" pitchFamily="34" charset="0"/>
              <a:buChar char="•"/>
            </a:pPr>
            <a:r>
              <a:rPr lang="en-GB" sz="2400">
                <a:latin typeface="Calibri" panose="020F0502020204030204" pitchFamily="34" charset="0"/>
                <a:cs typeface="Calibri" panose="020F0502020204030204" pitchFamily="34" charset="0"/>
              </a:rPr>
              <a:t>To understand ourselves a bit better </a:t>
            </a:r>
          </a:p>
          <a:p>
            <a:pPr marL="342900" indent="-342900" fontAlgn="base">
              <a:lnSpc>
                <a:spcPct val="90000"/>
              </a:lnSpc>
              <a:spcBef>
                <a:spcPct val="20000"/>
              </a:spcBef>
              <a:spcAft>
                <a:spcPct val="0"/>
              </a:spcAft>
              <a:buFont typeface="Arial" panose="020B0604020202020204" pitchFamily="34" charset="0"/>
              <a:buChar char="•"/>
            </a:pPr>
            <a:r>
              <a:rPr lang="en-GB" sz="2400">
                <a:latin typeface="Calibri" panose="020F0502020204030204" pitchFamily="34" charset="0"/>
                <a:cs typeface="Calibri" panose="020F0502020204030204" pitchFamily="34" charset="0"/>
              </a:rPr>
              <a:t>To think about behaviour in groups:</a:t>
            </a:r>
          </a:p>
          <a:p>
            <a:pPr marL="800100" lvl="1" indent="-342900" fontAlgn="base">
              <a:lnSpc>
                <a:spcPct val="90000"/>
              </a:lnSpc>
              <a:spcBef>
                <a:spcPct val="20000"/>
              </a:spcBef>
              <a:spcAft>
                <a:spcPct val="0"/>
              </a:spcAft>
              <a:buFont typeface="Arial" panose="020B0604020202020204" pitchFamily="34" charset="0"/>
              <a:buChar char="•"/>
            </a:pPr>
            <a:r>
              <a:rPr lang="en-GB" sz="2400">
                <a:latin typeface="Calibri" panose="020F0502020204030204" pitchFamily="34" charset="0"/>
                <a:cs typeface="Calibri" panose="020F0502020204030204" pitchFamily="34" charset="0"/>
              </a:rPr>
              <a:t>By thinking about my place in a group</a:t>
            </a:r>
          </a:p>
          <a:p>
            <a:pPr marL="800100" lvl="1" indent="-342900" fontAlgn="base">
              <a:lnSpc>
                <a:spcPct val="90000"/>
              </a:lnSpc>
              <a:spcBef>
                <a:spcPct val="20000"/>
              </a:spcBef>
              <a:spcAft>
                <a:spcPct val="0"/>
              </a:spcAft>
              <a:buFont typeface="Arial" panose="020B0604020202020204" pitchFamily="34" charset="0"/>
              <a:buChar char="•"/>
            </a:pPr>
            <a:r>
              <a:rPr lang="en-GB" sz="2400">
                <a:latin typeface="Calibri" panose="020F0502020204030204" pitchFamily="34" charset="0"/>
                <a:cs typeface="Calibri" panose="020F0502020204030204" pitchFamily="34" charset="0"/>
              </a:rPr>
              <a:t>Understanding concepts of perception, preference and inference</a:t>
            </a:r>
          </a:p>
          <a:p>
            <a:pPr marL="800100" lvl="1" indent="-342900" fontAlgn="base">
              <a:lnSpc>
                <a:spcPct val="90000"/>
              </a:lnSpc>
              <a:spcBef>
                <a:spcPct val="20000"/>
              </a:spcBef>
              <a:spcAft>
                <a:spcPct val="0"/>
              </a:spcAft>
              <a:buFont typeface="Arial" panose="020B0604020202020204" pitchFamily="34" charset="0"/>
              <a:buChar char="•"/>
            </a:pPr>
            <a:r>
              <a:rPr lang="en-GB" sz="2400">
                <a:latin typeface="Calibri" panose="020F0502020204030204" pitchFamily="34" charset="0"/>
                <a:cs typeface="Calibri" panose="020F0502020204030204" pitchFamily="34" charset="0"/>
              </a:rPr>
              <a:t>Providing some models about how groups work </a:t>
            </a:r>
          </a:p>
        </p:txBody>
      </p:sp>
    </p:spTree>
    <p:extLst>
      <p:ext uri="{BB962C8B-B14F-4D97-AF65-F5344CB8AC3E}">
        <p14:creationId xmlns:p14="http://schemas.microsoft.com/office/powerpoint/2010/main" val="180372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8750"/>
            <a:ext cx="7772400" cy="1060450"/>
          </a:xfrm>
        </p:spPr>
        <p:txBody>
          <a:bodyPr/>
          <a:lstStyle/>
          <a:p>
            <a:r>
              <a:rPr lang="en-GB" sz="3600" b="1">
                <a:latin typeface="Calibri" panose="020F0502020204030204" pitchFamily="34" charset="0"/>
                <a:cs typeface="Calibri" panose="020F0502020204030204" pitchFamily="34" charset="0"/>
              </a:rPr>
              <a:t>Your Individual Iceberg</a:t>
            </a:r>
          </a:p>
        </p:txBody>
      </p:sp>
      <p:pic>
        <p:nvPicPr>
          <p:cNvPr id="4" name="Picture 4"/>
          <p:cNvPicPr>
            <a:picLocks noChangeAspect="1" noChangeArrowheads="1"/>
          </p:cNvPicPr>
          <p:nvPr/>
        </p:nvPicPr>
        <p:blipFill>
          <a:blip r:embed="rId3"/>
          <a:srcRect/>
          <a:stretch>
            <a:fillRect/>
          </a:stretch>
        </p:blipFill>
        <p:spPr bwMode="auto">
          <a:xfrm>
            <a:off x="1524000" y="5824934"/>
            <a:ext cx="9144000" cy="1060450"/>
          </a:xfrm>
          <a:prstGeom prst="rect">
            <a:avLst/>
          </a:prstGeom>
          <a:noFill/>
        </p:spPr>
      </p:pic>
      <p:pic>
        <p:nvPicPr>
          <p:cNvPr id="8" name="Picture 7">
            <a:extLst>
              <a:ext uri="{FF2B5EF4-FFF2-40B4-BE49-F238E27FC236}">
                <a16:creationId xmlns:a16="http://schemas.microsoft.com/office/drawing/2014/main" id="{AA80375C-847F-451C-A258-6A6D846BCFE4}"/>
              </a:ext>
            </a:extLst>
          </p:cNvPr>
          <p:cNvPicPr>
            <a:picLocks noChangeAspect="1"/>
          </p:cNvPicPr>
          <p:nvPr/>
        </p:nvPicPr>
        <p:blipFill>
          <a:blip r:embed="rId4"/>
          <a:stretch>
            <a:fillRect/>
          </a:stretch>
        </p:blipFill>
        <p:spPr>
          <a:xfrm>
            <a:off x="2362200" y="1219200"/>
            <a:ext cx="7162800" cy="4495800"/>
          </a:xfrm>
          <a:prstGeom prst="rect">
            <a:avLst/>
          </a:prstGeom>
        </p:spPr>
      </p:pic>
    </p:spTree>
    <p:extLst>
      <p:ext uri="{BB962C8B-B14F-4D97-AF65-F5344CB8AC3E}">
        <p14:creationId xmlns:p14="http://schemas.microsoft.com/office/powerpoint/2010/main" val="3006051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991544" y="18864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a:t>Trust - The Johari Window</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162050"/>
            <a:ext cx="5638800" cy="4533900"/>
          </a:xfrm>
          <a:prstGeom prst="rect">
            <a:avLst/>
          </a:prstGeom>
        </p:spPr>
      </p:pic>
      <p:pic>
        <p:nvPicPr>
          <p:cNvPr id="5" name="Picture 4"/>
          <p:cNvPicPr>
            <a:picLocks noChangeAspect="1" noChangeArrowheads="1"/>
          </p:cNvPicPr>
          <p:nvPr/>
        </p:nvPicPr>
        <p:blipFill>
          <a:blip r:embed="rId4"/>
          <a:srcRect/>
          <a:stretch>
            <a:fillRect/>
          </a:stretch>
        </p:blipFill>
        <p:spPr bwMode="auto">
          <a:xfrm>
            <a:off x="1524000" y="5824934"/>
            <a:ext cx="9144000" cy="1060450"/>
          </a:xfrm>
          <a:prstGeom prst="rect">
            <a:avLst/>
          </a:prstGeom>
          <a:noFill/>
        </p:spPr>
      </p:pic>
    </p:spTree>
    <p:extLst>
      <p:ext uri="{BB962C8B-B14F-4D97-AF65-F5344CB8AC3E}">
        <p14:creationId xmlns:p14="http://schemas.microsoft.com/office/powerpoint/2010/main" val="4269431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a:latin typeface="Calibri" panose="020F0502020204030204" pitchFamily="34" charset="0"/>
                <a:cs typeface="Calibri" panose="020F0502020204030204" pitchFamily="34" charset="0"/>
              </a:rPr>
              <a:t>Your Individual Iceberg</a:t>
            </a:r>
          </a:p>
        </p:txBody>
      </p:sp>
      <p:pic>
        <p:nvPicPr>
          <p:cNvPr id="4" name="Picture 4"/>
          <p:cNvPicPr>
            <a:picLocks noChangeAspect="1" noChangeArrowheads="1"/>
          </p:cNvPicPr>
          <p:nvPr/>
        </p:nvPicPr>
        <p:blipFill>
          <a:blip r:embed="rId3"/>
          <a:srcRect/>
          <a:stretch>
            <a:fillRect/>
          </a:stretch>
        </p:blipFill>
        <p:spPr bwMode="auto">
          <a:xfrm>
            <a:off x="1524000" y="5824934"/>
            <a:ext cx="9144000" cy="1060450"/>
          </a:xfrm>
          <a:prstGeom prst="rect">
            <a:avLst/>
          </a:prstGeom>
          <a:noFill/>
        </p:spPr>
      </p:pic>
      <p:pic>
        <p:nvPicPr>
          <p:cNvPr id="8" name="Picture 7">
            <a:extLst>
              <a:ext uri="{FF2B5EF4-FFF2-40B4-BE49-F238E27FC236}">
                <a16:creationId xmlns:a16="http://schemas.microsoft.com/office/drawing/2014/main" id="{AA80375C-847F-451C-A258-6A6D846BCFE4}"/>
              </a:ext>
            </a:extLst>
          </p:cNvPr>
          <p:cNvPicPr>
            <a:picLocks noChangeAspect="1"/>
          </p:cNvPicPr>
          <p:nvPr/>
        </p:nvPicPr>
        <p:blipFill>
          <a:blip r:embed="rId4"/>
          <a:stretch>
            <a:fillRect/>
          </a:stretch>
        </p:blipFill>
        <p:spPr>
          <a:xfrm>
            <a:off x="6858000" y="1718481"/>
            <a:ext cx="3418986" cy="3877853"/>
          </a:xfrm>
          <a:prstGeom prst="rect">
            <a:avLst/>
          </a:prstGeom>
        </p:spPr>
      </p:pic>
      <p:sp>
        <p:nvSpPr>
          <p:cNvPr id="7" name="Content Placeholder 4">
            <a:extLst>
              <a:ext uri="{FF2B5EF4-FFF2-40B4-BE49-F238E27FC236}">
                <a16:creationId xmlns:a16="http://schemas.microsoft.com/office/drawing/2014/main" id="{82FB1510-CCF3-4712-A7CF-1BA17228810A}"/>
              </a:ext>
            </a:extLst>
          </p:cNvPr>
          <p:cNvSpPr>
            <a:spLocks noGrp="1"/>
          </p:cNvSpPr>
          <p:nvPr>
            <p:ph sz="half" idx="1"/>
          </p:nvPr>
        </p:nvSpPr>
        <p:spPr>
          <a:xfrm>
            <a:off x="2209800" y="1718480"/>
            <a:ext cx="4353414" cy="4106454"/>
          </a:xfrm>
        </p:spPr>
        <p:txBody>
          <a:bodyPr/>
          <a:lstStyle/>
          <a:p>
            <a:r>
              <a:rPr lang="en-GB" sz="2400">
                <a:latin typeface="Calibri" panose="020F0502020204030204" pitchFamily="34" charset="0"/>
                <a:cs typeface="Calibri" panose="020F0502020204030204" pitchFamily="34" charset="0"/>
              </a:rPr>
              <a:t>Anyone brave enough to share?</a:t>
            </a:r>
          </a:p>
          <a:p>
            <a:r>
              <a:rPr lang="en-GB" sz="2400">
                <a:solidFill>
                  <a:srgbClr val="000000"/>
                </a:solidFill>
                <a:latin typeface="Calibri" panose="020F0502020204030204" pitchFamily="34" charset="0"/>
                <a:cs typeface="Calibri" panose="020F0502020204030204" pitchFamily="34" charset="0"/>
              </a:rPr>
              <a:t>Reflect on what you have learned about yourselves and other people. </a:t>
            </a:r>
          </a:p>
          <a:p>
            <a:r>
              <a:rPr lang="en-GB" sz="2400">
                <a:solidFill>
                  <a:srgbClr val="000000"/>
                </a:solidFill>
                <a:latin typeface="Calibri" panose="020F0502020204030204" pitchFamily="34" charset="0"/>
                <a:cs typeface="Calibri" panose="020F0502020204030204" pitchFamily="34" charset="0"/>
              </a:rPr>
              <a:t>How did it feel to have others show some form of appreciation for your unique qualities, and your personal culture? </a:t>
            </a:r>
            <a:endParaRPr lang="en-GB" sz="2400">
              <a:solidFill>
                <a:srgbClr val="545445"/>
              </a:solidFill>
              <a:latin typeface="Calibri" panose="020F0502020204030204" pitchFamily="34" charset="0"/>
              <a:cs typeface="Calibri" panose="020F0502020204030204" pitchFamily="34" charset="0"/>
            </a:endParaRPr>
          </a:p>
          <a:p>
            <a:endParaRPr lang="en-GB"/>
          </a:p>
        </p:txBody>
      </p:sp>
    </p:spTree>
    <p:extLst>
      <p:ext uri="{BB962C8B-B14F-4D97-AF65-F5344CB8AC3E}">
        <p14:creationId xmlns:p14="http://schemas.microsoft.com/office/powerpoint/2010/main" val="1335899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a:latin typeface="Calibri" panose="020F0502020204030204" pitchFamily="34" charset="0"/>
                <a:cs typeface="Calibri" panose="020F0502020204030204" pitchFamily="34" charset="0"/>
              </a:rPr>
              <a:t>Inclusion, Affection and Control</a:t>
            </a:r>
          </a:p>
        </p:txBody>
      </p:sp>
      <p:pic>
        <p:nvPicPr>
          <p:cNvPr id="4" name="Picture 4"/>
          <p:cNvPicPr>
            <a:picLocks noChangeAspect="1" noChangeArrowheads="1"/>
          </p:cNvPicPr>
          <p:nvPr/>
        </p:nvPicPr>
        <p:blipFill>
          <a:blip r:embed="rId3"/>
          <a:srcRect/>
          <a:stretch>
            <a:fillRect/>
          </a:stretch>
        </p:blipFill>
        <p:spPr bwMode="auto">
          <a:xfrm>
            <a:off x="1521909" y="5824934"/>
            <a:ext cx="9144000" cy="1060450"/>
          </a:xfrm>
          <a:prstGeom prst="rect">
            <a:avLst/>
          </a:prstGeom>
          <a:noFill/>
        </p:spPr>
      </p:pic>
      <p:pic>
        <p:nvPicPr>
          <p:cNvPr id="5122" name="Picture 2" descr="H:\Facilitation\Group Dynamics\orions-be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1" y="1752600"/>
            <a:ext cx="7010399" cy="3500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856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81000"/>
            <a:ext cx="7772400" cy="762000"/>
          </a:xfrm>
        </p:spPr>
        <p:txBody>
          <a:bodyPr vert="horz" lIns="91440" tIns="45720" rIns="91440" bIns="45720" rtlCol="0" anchor="ctr">
            <a:normAutofit/>
          </a:bodyPr>
          <a:lstStyle/>
          <a:p>
            <a:pPr algn="l"/>
            <a:r>
              <a:rPr lang="en-GB" b="1">
                <a:solidFill>
                  <a:srgbClr val="00B050"/>
                </a:solidFill>
                <a:latin typeface="Calibri" panose="020F0502020204030204" pitchFamily="34" charset="0"/>
                <a:cs typeface="Calibri" panose="020F0502020204030204" pitchFamily="34" charset="0"/>
              </a:rPr>
              <a:t>What is Group Dynamics?</a:t>
            </a:r>
          </a:p>
        </p:txBody>
      </p:sp>
      <p:sp>
        <p:nvSpPr>
          <p:cNvPr id="3" name="Content Placeholder 2"/>
          <p:cNvSpPr>
            <a:spLocks noGrp="1"/>
          </p:cNvSpPr>
          <p:nvPr>
            <p:ph idx="1"/>
          </p:nvPr>
        </p:nvSpPr>
        <p:spPr>
          <a:xfrm>
            <a:off x="1981200" y="1556793"/>
            <a:ext cx="8229600" cy="4525963"/>
          </a:xfrm>
        </p:spPr>
        <p:txBody>
          <a:bodyPr>
            <a:normAutofit/>
          </a:bodyPr>
          <a:lstStyle/>
          <a:p>
            <a:pPr marL="0" indent="0">
              <a:buNone/>
            </a:pPr>
            <a:r>
              <a:rPr lang="en-GB">
                <a:latin typeface="Calibri" panose="020F0502020204030204" pitchFamily="34" charset="0"/>
                <a:cs typeface="Calibri" panose="020F0502020204030204" pitchFamily="34" charset="0"/>
              </a:rPr>
              <a:t>A </a:t>
            </a:r>
            <a:r>
              <a:rPr lang="en-GB" b="1">
                <a:latin typeface="Calibri" panose="020F0502020204030204" pitchFamily="34" charset="0"/>
                <a:cs typeface="Calibri" panose="020F0502020204030204" pitchFamily="34" charset="0"/>
              </a:rPr>
              <a:t>group can</a:t>
            </a:r>
            <a:r>
              <a:rPr lang="en-GB">
                <a:latin typeface="Calibri" panose="020F0502020204030204" pitchFamily="34" charset="0"/>
                <a:cs typeface="Calibri" panose="020F0502020204030204" pitchFamily="34" charset="0"/>
              </a:rPr>
              <a:t> be defined as several individuals who come together to accomplish a particular task or goal.</a:t>
            </a:r>
          </a:p>
          <a:p>
            <a:pPr marL="0" indent="0">
              <a:buNone/>
            </a:pPr>
            <a:endParaRPr lang="en-GB" b="1">
              <a:latin typeface="Calibri" panose="020F0502020204030204" pitchFamily="34" charset="0"/>
              <a:cs typeface="Calibri" panose="020F0502020204030204" pitchFamily="34" charset="0"/>
            </a:endParaRPr>
          </a:p>
          <a:p>
            <a:pPr marL="0" indent="0">
              <a:buNone/>
            </a:pPr>
            <a:r>
              <a:rPr lang="en-GB" b="1">
                <a:latin typeface="Calibri" panose="020F0502020204030204" pitchFamily="34" charset="0"/>
                <a:cs typeface="Calibri" panose="020F0502020204030204" pitchFamily="34" charset="0"/>
              </a:rPr>
              <a:t>Group dynamics</a:t>
            </a:r>
            <a:r>
              <a:rPr lang="en-GB">
                <a:latin typeface="Calibri" panose="020F0502020204030204" pitchFamily="34" charset="0"/>
                <a:cs typeface="Calibri" panose="020F0502020204030204" pitchFamily="34" charset="0"/>
              </a:rPr>
              <a:t> refers to the attitudinal and behavioural characteristics of a group.</a:t>
            </a:r>
          </a:p>
          <a:p>
            <a:pPr marL="0" indent="0">
              <a:buNone/>
            </a:pPr>
            <a:endParaRPr lang="en-GB" b="1">
              <a:latin typeface="Calibri" panose="020F0502020204030204" pitchFamily="34" charset="0"/>
              <a:cs typeface="Calibri" panose="020F0502020204030204" pitchFamily="34" charset="0"/>
            </a:endParaRPr>
          </a:p>
          <a:p>
            <a:pPr marL="0" indent="0">
              <a:buNone/>
            </a:pPr>
            <a:r>
              <a:rPr lang="en-GB" b="1">
                <a:latin typeface="Calibri" panose="020F0502020204030204" pitchFamily="34" charset="0"/>
                <a:cs typeface="Calibri" panose="020F0502020204030204" pitchFamily="34" charset="0"/>
              </a:rPr>
              <a:t>Group dynamics</a:t>
            </a:r>
            <a:r>
              <a:rPr lang="en-GB">
                <a:latin typeface="Calibri" panose="020F0502020204030204" pitchFamily="34" charset="0"/>
                <a:cs typeface="Calibri" panose="020F0502020204030204" pitchFamily="34" charset="0"/>
              </a:rPr>
              <a:t> concern how </a:t>
            </a:r>
            <a:r>
              <a:rPr lang="en-GB" b="1">
                <a:latin typeface="Calibri" panose="020F0502020204030204" pitchFamily="34" charset="0"/>
                <a:cs typeface="Calibri" panose="020F0502020204030204" pitchFamily="34" charset="0"/>
              </a:rPr>
              <a:t>groups</a:t>
            </a:r>
            <a:r>
              <a:rPr lang="en-GB">
                <a:latin typeface="Calibri" panose="020F0502020204030204" pitchFamily="34" charset="0"/>
                <a:cs typeface="Calibri" panose="020F0502020204030204" pitchFamily="34" charset="0"/>
              </a:rPr>
              <a:t> form, their structure and process, and how they function.</a:t>
            </a:r>
          </a:p>
        </p:txBody>
      </p:sp>
      <p:pic>
        <p:nvPicPr>
          <p:cNvPr id="4" name="Picture 4"/>
          <p:cNvPicPr>
            <a:picLocks noChangeAspect="1" noChangeArrowheads="1"/>
          </p:cNvPicPr>
          <p:nvPr/>
        </p:nvPicPr>
        <p:blipFill>
          <a:blip r:embed="rId2"/>
          <a:srcRect/>
          <a:stretch>
            <a:fillRect/>
          </a:stretch>
        </p:blipFill>
        <p:spPr bwMode="auto">
          <a:xfrm>
            <a:off x="1524000" y="5824934"/>
            <a:ext cx="9144000" cy="1060450"/>
          </a:xfrm>
          <a:prstGeom prst="rect">
            <a:avLst/>
          </a:prstGeom>
          <a:noFill/>
        </p:spPr>
      </p:pic>
    </p:spTree>
    <p:extLst>
      <p:ext uri="{BB962C8B-B14F-4D97-AF65-F5344CB8AC3E}">
        <p14:creationId xmlns:p14="http://schemas.microsoft.com/office/powerpoint/2010/main" val="42247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12777"/>
            <a:ext cx="8229600" cy="4525963"/>
          </a:xfrm>
        </p:spPr>
        <p:txBody>
          <a:bodyPr>
            <a:normAutofit fontScale="92500" lnSpcReduction="10000"/>
          </a:bodyPr>
          <a:lstStyle/>
          <a:p>
            <a:pPr marL="0" indent="0">
              <a:buNone/>
            </a:pPr>
            <a:r>
              <a:rPr lang="en-GB">
                <a:latin typeface="Calibri" panose="020F0502020204030204" pitchFamily="34" charset="0"/>
                <a:cs typeface="Calibri" panose="020F0502020204030204" pitchFamily="34" charset="0"/>
              </a:rPr>
              <a:t>Group dynamics is a more </a:t>
            </a:r>
            <a:r>
              <a:rPr lang="en-GB" b="1">
                <a:latin typeface="Calibri" panose="020F0502020204030204" pitchFamily="34" charset="0"/>
                <a:cs typeface="Calibri" panose="020F0502020204030204" pitchFamily="34" charset="0"/>
              </a:rPr>
              <a:t>complex process </a:t>
            </a:r>
            <a:r>
              <a:rPr lang="en-GB">
                <a:latin typeface="Calibri" panose="020F0502020204030204" pitchFamily="34" charset="0"/>
                <a:cs typeface="Calibri" panose="020F0502020204030204" pitchFamily="34" charset="0"/>
              </a:rPr>
              <a:t>than just summing up the individual characteristics of each group member.</a:t>
            </a:r>
          </a:p>
          <a:p>
            <a:pPr marL="0" indent="0">
              <a:buNone/>
            </a:pPr>
            <a:endParaRPr lang="en-GB">
              <a:latin typeface="Calibri" panose="020F0502020204030204" pitchFamily="34" charset="0"/>
              <a:cs typeface="Calibri" panose="020F0502020204030204" pitchFamily="34" charset="0"/>
            </a:endParaRPr>
          </a:p>
          <a:p>
            <a:pPr marL="0" indent="0">
              <a:buNone/>
            </a:pPr>
            <a:r>
              <a:rPr lang="en-GB">
                <a:latin typeface="Calibri" panose="020F0502020204030204" pitchFamily="34" charset="0"/>
                <a:cs typeface="Calibri" panose="020F0502020204030204" pitchFamily="34" charset="0"/>
              </a:rPr>
              <a:t>It is best understood by </a:t>
            </a:r>
            <a:r>
              <a:rPr lang="en-GB" b="1">
                <a:latin typeface="Calibri" panose="020F0502020204030204" pitchFamily="34" charset="0"/>
                <a:cs typeface="Calibri" panose="020F0502020204030204" pitchFamily="34" charset="0"/>
              </a:rPr>
              <a:t>combining the characteristics</a:t>
            </a:r>
            <a:r>
              <a:rPr lang="en-GB">
                <a:latin typeface="Calibri" panose="020F0502020204030204" pitchFamily="34" charset="0"/>
                <a:cs typeface="Calibri" panose="020F0502020204030204" pitchFamily="34" charset="0"/>
              </a:rPr>
              <a:t> of each group member, how each group member's actions affect the group, and how these group interactions affect each group member.</a:t>
            </a:r>
          </a:p>
          <a:p>
            <a:pPr marL="0" indent="0">
              <a:buNone/>
            </a:pPr>
            <a:endParaRPr lang="en-GB">
              <a:latin typeface="Calibri" panose="020F0502020204030204" pitchFamily="34" charset="0"/>
              <a:cs typeface="Calibri" panose="020F0502020204030204" pitchFamily="34" charset="0"/>
            </a:endParaRPr>
          </a:p>
          <a:p>
            <a:pPr marL="0" indent="0">
              <a:buNone/>
            </a:pPr>
            <a:r>
              <a:rPr lang="en-GB">
                <a:latin typeface="Calibri" panose="020F0502020204030204" pitchFamily="34" charset="0"/>
                <a:cs typeface="Calibri" panose="020F0502020204030204" pitchFamily="34" charset="0"/>
              </a:rPr>
              <a:t>This creates a </a:t>
            </a:r>
            <a:r>
              <a:rPr lang="en-GB" b="1">
                <a:latin typeface="Calibri" panose="020F0502020204030204" pitchFamily="34" charset="0"/>
                <a:cs typeface="Calibri" panose="020F0502020204030204" pitchFamily="34" charset="0"/>
              </a:rPr>
              <a:t>circular feedback loop </a:t>
            </a:r>
            <a:r>
              <a:rPr lang="en-GB">
                <a:latin typeface="Calibri" panose="020F0502020204030204" pitchFamily="34" charset="0"/>
                <a:cs typeface="Calibri" panose="020F0502020204030204" pitchFamily="34" charset="0"/>
              </a:rPr>
              <a:t>which simultaneously impacts all group members and all group members' relationships. </a:t>
            </a:r>
          </a:p>
        </p:txBody>
      </p:sp>
      <p:sp>
        <p:nvSpPr>
          <p:cNvPr id="4" name="Title 1"/>
          <p:cNvSpPr>
            <a:spLocks noGrp="1"/>
          </p:cNvSpPr>
          <p:nvPr>
            <p:ph type="title"/>
          </p:nvPr>
        </p:nvSpPr>
        <p:spPr>
          <a:xfrm>
            <a:off x="1981200" y="116632"/>
            <a:ext cx="8229600" cy="1143000"/>
          </a:xfrm>
        </p:spPr>
        <p:txBody>
          <a:bodyPr vert="horz" lIns="91440" tIns="45720" rIns="91440" bIns="45720" rtlCol="0" anchor="ctr">
            <a:normAutofit/>
          </a:bodyPr>
          <a:lstStyle/>
          <a:p>
            <a:pPr algn="l"/>
            <a:r>
              <a:rPr lang="en-GB" b="1">
                <a:solidFill>
                  <a:srgbClr val="00B050"/>
                </a:solidFill>
                <a:latin typeface="Calibri" panose="020F0502020204030204" pitchFamily="34" charset="0"/>
                <a:cs typeface="Calibri" panose="020F0502020204030204" pitchFamily="34" charset="0"/>
              </a:rPr>
              <a:t>What is Group Dynamics?</a:t>
            </a:r>
          </a:p>
        </p:txBody>
      </p:sp>
      <p:pic>
        <p:nvPicPr>
          <p:cNvPr id="5" name="Picture 4"/>
          <p:cNvPicPr>
            <a:picLocks noChangeAspect="1" noChangeArrowheads="1"/>
          </p:cNvPicPr>
          <p:nvPr/>
        </p:nvPicPr>
        <p:blipFill>
          <a:blip r:embed="rId2"/>
          <a:srcRect/>
          <a:stretch>
            <a:fillRect/>
          </a:stretch>
        </p:blipFill>
        <p:spPr bwMode="auto">
          <a:xfrm>
            <a:off x="1524000" y="5824934"/>
            <a:ext cx="9144000" cy="1060450"/>
          </a:xfrm>
          <a:prstGeom prst="rect">
            <a:avLst/>
          </a:prstGeom>
          <a:noFill/>
        </p:spPr>
      </p:pic>
    </p:spTree>
    <p:extLst>
      <p:ext uri="{BB962C8B-B14F-4D97-AF65-F5344CB8AC3E}">
        <p14:creationId xmlns:p14="http://schemas.microsoft.com/office/powerpoint/2010/main" val="247101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12777"/>
            <a:ext cx="8229600" cy="4525963"/>
          </a:xfrm>
        </p:spPr>
        <p:txBody>
          <a:bodyPr>
            <a:normAutofit lnSpcReduction="10000"/>
          </a:bodyPr>
          <a:lstStyle/>
          <a:p>
            <a:pPr algn="l"/>
            <a:r>
              <a:rPr lang="en-GB" b="1" i="0">
                <a:solidFill>
                  <a:srgbClr val="212529"/>
                </a:solidFill>
                <a:effectLst/>
                <a:latin typeface="sofia-pro"/>
              </a:rPr>
              <a:t>Some signs that your team is showing positive team dynamics include:</a:t>
            </a:r>
            <a:endParaRPr lang="en-GB" b="0" i="0">
              <a:solidFill>
                <a:srgbClr val="212529"/>
              </a:solidFill>
              <a:effectLst/>
              <a:latin typeface="sofia-pro"/>
            </a:endParaRPr>
          </a:p>
          <a:p>
            <a:pPr algn="l">
              <a:buFont typeface="Arial" panose="020B0604020202020204" pitchFamily="34" charset="0"/>
              <a:buChar char="•"/>
            </a:pPr>
            <a:r>
              <a:rPr lang="en-GB" b="0" i="0">
                <a:solidFill>
                  <a:srgbClr val="212529"/>
                </a:solidFill>
                <a:effectLst/>
                <a:latin typeface="sofia-pro"/>
              </a:rPr>
              <a:t>Respectful debates, even when people heavily disagree.</a:t>
            </a:r>
          </a:p>
          <a:p>
            <a:pPr algn="l">
              <a:buFont typeface="Arial" panose="020B0604020202020204" pitchFamily="34" charset="0"/>
              <a:buChar char="•"/>
            </a:pPr>
            <a:r>
              <a:rPr lang="en-GB" b="0" i="0">
                <a:solidFill>
                  <a:srgbClr val="212529"/>
                </a:solidFill>
                <a:effectLst/>
                <a:latin typeface="sofia-pro"/>
              </a:rPr>
              <a:t>Meetings feel productive, team members leave feeling invigorated and have a list of clear goals and takeaways.</a:t>
            </a:r>
          </a:p>
          <a:p>
            <a:pPr algn="l">
              <a:buFont typeface="Arial" panose="020B0604020202020204" pitchFamily="34" charset="0"/>
              <a:buChar char="•"/>
            </a:pPr>
            <a:r>
              <a:rPr lang="en-GB" b="0" i="0">
                <a:solidFill>
                  <a:srgbClr val="212529"/>
                </a:solidFill>
                <a:effectLst/>
                <a:latin typeface="sofia-pro"/>
              </a:rPr>
              <a:t>Team members show awareness of how their behaviours impact others.</a:t>
            </a:r>
          </a:p>
          <a:p>
            <a:pPr algn="l">
              <a:buFont typeface="Arial" panose="020B0604020202020204" pitchFamily="34" charset="0"/>
              <a:buChar char="•"/>
            </a:pPr>
            <a:r>
              <a:rPr lang="en-GB" b="0" i="0">
                <a:solidFill>
                  <a:srgbClr val="212529"/>
                </a:solidFill>
                <a:effectLst/>
                <a:latin typeface="sofia-pro"/>
              </a:rPr>
              <a:t>Team members understand that each role is an important cog in the project machine.</a:t>
            </a:r>
          </a:p>
        </p:txBody>
      </p:sp>
      <p:sp>
        <p:nvSpPr>
          <p:cNvPr id="4" name="Title 1"/>
          <p:cNvSpPr>
            <a:spLocks noGrp="1"/>
          </p:cNvSpPr>
          <p:nvPr>
            <p:ph type="title"/>
          </p:nvPr>
        </p:nvSpPr>
        <p:spPr>
          <a:xfrm>
            <a:off x="1981200" y="116632"/>
            <a:ext cx="8229600" cy="1143000"/>
          </a:xfrm>
        </p:spPr>
        <p:txBody>
          <a:bodyPr vert="horz" lIns="91440" tIns="45720" rIns="91440" bIns="45720" rtlCol="0" anchor="ctr">
            <a:normAutofit fontScale="90000"/>
          </a:bodyPr>
          <a:lstStyle/>
          <a:p>
            <a:pPr algn="l"/>
            <a:r>
              <a:rPr lang="en-GB" b="1">
                <a:solidFill>
                  <a:srgbClr val="00B050"/>
                </a:solidFill>
                <a:latin typeface="Calibri" panose="020F0502020204030204" pitchFamily="34" charset="0"/>
                <a:cs typeface="Calibri" panose="020F0502020204030204" pitchFamily="34" charset="0"/>
              </a:rPr>
              <a:t>What do positive team dynamics look like?</a:t>
            </a:r>
          </a:p>
        </p:txBody>
      </p:sp>
      <p:pic>
        <p:nvPicPr>
          <p:cNvPr id="5" name="Picture 4"/>
          <p:cNvPicPr>
            <a:picLocks noChangeAspect="1" noChangeArrowheads="1"/>
          </p:cNvPicPr>
          <p:nvPr/>
        </p:nvPicPr>
        <p:blipFill>
          <a:blip r:embed="rId2"/>
          <a:srcRect/>
          <a:stretch>
            <a:fillRect/>
          </a:stretch>
        </p:blipFill>
        <p:spPr bwMode="auto">
          <a:xfrm>
            <a:off x="1524000" y="5824934"/>
            <a:ext cx="9144000" cy="1060450"/>
          </a:xfrm>
          <a:prstGeom prst="rect">
            <a:avLst/>
          </a:prstGeom>
          <a:noFill/>
        </p:spPr>
      </p:pic>
    </p:spTree>
    <p:extLst>
      <p:ext uri="{BB962C8B-B14F-4D97-AF65-F5344CB8AC3E}">
        <p14:creationId xmlns:p14="http://schemas.microsoft.com/office/powerpoint/2010/main" val="306453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12777"/>
            <a:ext cx="8229600" cy="4525963"/>
          </a:xfrm>
        </p:spPr>
        <p:txBody>
          <a:bodyPr>
            <a:normAutofit lnSpcReduction="10000"/>
          </a:bodyPr>
          <a:lstStyle/>
          <a:p>
            <a:pPr algn="l"/>
            <a:r>
              <a:rPr lang="en-GB" b="1" i="0">
                <a:solidFill>
                  <a:srgbClr val="212529"/>
                </a:solidFill>
                <a:effectLst/>
                <a:latin typeface="sofia-pro"/>
              </a:rPr>
              <a:t>Conversely, poor or negative team dynamics</a:t>
            </a:r>
            <a:r>
              <a:rPr lang="en-GB" b="0" i="0">
                <a:solidFill>
                  <a:srgbClr val="212529"/>
                </a:solidFill>
                <a:effectLst/>
                <a:latin typeface="sofia-pro"/>
              </a:rPr>
              <a:t> can derail a project before it ever gets off the ground.</a:t>
            </a:r>
          </a:p>
          <a:p>
            <a:pPr algn="l"/>
            <a:r>
              <a:rPr lang="en-GB" b="1" i="0">
                <a:solidFill>
                  <a:srgbClr val="212529"/>
                </a:solidFill>
                <a:effectLst/>
                <a:latin typeface="sofia-pro"/>
              </a:rPr>
              <a:t>Some warning signs of poor team dynamics include:</a:t>
            </a:r>
            <a:endParaRPr lang="en-GB" b="0" i="0">
              <a:solidFill>
                <a:srgbClr val="212529"/>
              </a:solidFill>
              <a:effectLst/>
              <a:latin typeface="sofia-pro"/>
            </a:endParaRPr>
          </a:p>
          <a:p>
            <a:pPr algn="l">
              <a:buFont typeface="Arial" panose="020B0604020202020204" pitchFamily="34" charset="0"/>
              <a:buChar char="•"/>
            </a:pPr>
            <a:r>
              <a:rPr lang="en-GB" b="0" i="0">
                <a:solidFill>
                  <a:srgbClr val="212529"/>
                </a:solidFill>
                <a:effectLst/>
                <a:latin typeface="sofia-pro"/>
              </a:rPr>
              <a:t>Poor communication, especially during disagreements.</a:t>
            </a:r>
          </a:p>
          <a:p>
            <a:pPr algn="l">
              <a:buFont typeface="Arial" panose="020B0604020202020204" pitchFamily="34" charset="0"/>
              <a:buChar char="•"/>
            </a:pPr>
            <a:r>
              <a:rPr lang="en-GB" b="0" i="0">
                <a:solidFill>
                  <a:srgbClr val="212529"/>
                </a:solidFill>
                <a:effectLst/>
                <a:latin typeface="sofia-pro"/>
              </a:rPr>
              <a:t>Team members walk out of meetings unsure of what was accomplished.</a:t>
            </a:r>
          </a:p>
          <a:p>
            <a:pPr algn="l">
              <a:buFont typeface="Arial" panose="020B0604020202020204" pitchFamily="34" charset="0"/>
              <a:buChar char="•"/>
            </a:pPr>
            <a:r>
              <a:rPr lang="en-GB" b="0" i="0">
                <a:solidFill>
                  <a:srgbClr val="212529"/>
                </a:solidFill>
                <a:effectLst/>
                <a:latin typeface="sofia-pro"/>
              </a:rPr>
              <a:t>Lack of accountability for personal performance and how that affects the team.</a:t>
            </a:r>
          </a:p>
          <a:p>
            <a:pPr algn="l">
              <a:buFont typeface="Arial" panose="020B0604020202020204" pitchFamily="34" charset="0"/>
              <a:buChar char="•"/>
            </a:pPr>
            <a:r>
              <a:rPr lang="en-GB" b="0" i="0">
                <a:solidFill>
                  <a:srgbClr val="212529"/>
                </a:solidFill>
                <a:effectLst/>
                <a:latin typeface="sofia-pro"/>
              </a:rPr>
              <a:t>Lack of respect toward other roles and the value they bring to the team.</a:t>
            </a:r>
          </a:p>
        </p:txBody>
      </p:sp>
      <p:sp>
        <p:nvSpPr>
          <p:cNvPr id="4" name="Title 1"/>
          <p:cNvSpPr>
            <a:spLocks noGrp="1"/>
          </p:cNvSpPr>
          <p:nvPr>
            <p:ph type="title"/>
          </p:nvPr>
        </p:nvSpPr>
        <p:spPr>
          <a:xfrm>
            <a:off x="1981200" y="116632"/>
            <a:ext cx="8229600" cy="1143000"/>
          </a:xfrm>
        </p:spPr>
        <p:txBody>
          <a:bodyPr vert="horz" lIns="91440" tIns="45720" rIns="91440" bIns="45720" rtlCol="0" anchor="ctr">
            <a:normAutofit fontScale="90000"/>
          </a:bodyPr>
          <a:lstStyle/>
          <a:p>
            <a:pPr algn="l"/>
            <a:r>
              <a:rPr lang="en-GB" b="1">
                <a:solidFill>
                  <a:srgbClr val="00B050"/>
                </a:solidFill>
                <a:latin typeface="Calibri" panose="020F0502020204030204" pitchFamily="34" charset="0"/>
                <a:cs typeface="Calibri" panose="020F0502020204030204" pitchFamily="34" charset="0"/>
              </a:rPr>
              <a:t>What can adverse group dynamics look like?</a:t>
            </a:r>
          </a:p>
        </p:txBody>
      </p:sp>
      <p:pic>
        <p:nvPicPr>
          <p:cNvPr id="5" name="Picture 4"/>
          <p:cNvPicPr>
            <a:picLocks noChangeAspect="1" noChangeArrowheads="1"/>
          </p:cNvPicPr>
          <p:nvPr/>
        </p:nvPicPr>
        <p:blipFill>
          <a:blip r:embed="rId2"/>
          <a:srcRect/>
          <a:stretch>
            <a:fillRect/>
          </a:stretch>
        </p:blipFill>
        <p:spPr bwMode="auto">
          <a:xfrm>
            <a:off x="1524000" y="5824934"/>
            <a:ext cx="9144000" cy="1060450"/>
          </a:xfrm>
          <a:prstGeom prst="rect">
            <a:avLst/>
          </a:prstGeom>
          <a:noFill/>
        </p:spPr>
      </p:pic>
    </p:spTree>
    <p:extLst>
      <p:ext uri="{BB962C8B-B14F-4D97-AF65-F5344CB8AC3E}">
        <p14:creationId xmlns:p14="http://schemas.microsoft.com/office/powerpoint/2010/main" val="16807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9576" y="449760"/>
            <a:ext cx="8229600" cy="769441"/>
          </a:xfrm>
          <a:prstGeom prst="rect">
            <a:avLst/>
          </a:prstGeom>
          <a:noFill/>
        </p:spPr>
        <p:txBody>
          <a:bodyPr wrap="square" rtlCol="0">
            <a:spAutoFit/>
          </a:bodyPr>
          <a:lstStyle/>
          <a:p>
            <a:pPr algn="ctr"/>
            <a:r>
              <a:rPr lang="en-GB" sz="4400" b="1">
                <a:solidFill>
                  <a:prstClr val="black"/>
                </a:solidFill>
                <a:latin typeface="Calibri" panose="020F0502020204030204" pitchFamily="34" charset="0"/>
                <a:cs typeface="Calibri" panose="020F0502020204030204" pitchFamily="34" charset="0"/>
              </a:rPr>
              <a:t>Warm up Exercise</a:t>
            </a:r>
            <a:endParaRPr lang="en-GB">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206354"/>
            <a:ext cx="5267958" cy="2590799"/>
          </a:xfrm>
          <a:prstGeom prst="rect">
            <a:avLst/>
          </a:prstGeom>
        </p:spPr>
      </p:pic>
      <p:sp>
        <p:nvSpPr>
          <p:cNvPr id="7" name="Content Placeholder 2"/>
          <p:cNvSpPr>
            <a:spLocks noGrp="1"/>
          </p:cNvSpPr>
          <p:nvPr>
            <p:ph idx="1"/>
          </p:nvPr>
        </p:nvSpPr>
        <p:spPr>
          <a:xfrm>
            <a:off x="1981200" y="1412776"/>
            <a:ext cx="8229600" cy="3558380"/>
          </a:xfrm>
        </p:spPr>
        <p:txBody>
          <a:bodyPr numCol="2">
            <a:normAutofit/>
          </a:bodyPr>
          <a:lstStyle/>
          <a:p>
            <a:pPr marL="0" indent="0">
              <a:buNone/>
            </a:pPr>
            <a:r>
              <a:rPr lang="en-GB" b="1"/>
              <a:t>		</a:t>
            </a:r>
          </a:p>
          <a:p>
            <a:endParaRPr lang="en-GB"/>
          </a:p>
          <a:p>
            <a:endParaRPr lang="en-GB"/>
          </a:p>
          <a:p>
            <a:endParaRPr lang="en-GB"/>
          </a:p>
          <a:p>
            <a:endParaRPr lang="en-GB"/>
          </a:p>
          <a:p>
            <a:endParaRPr lang="en-GB"/>
          </a:p>
          <a:p>
            <a:pPr algn="r"/>
            <a:endParaRPr lang="en-GB"/>
          </a:p>
          <a:p>
            <a:pPr algn="r"/>
            <a:endParaRPr lang="en-GB"/>
          </a:p>
          <a:p>
            <a:pPr algn="r"/>
            <a:endParaRPr lang="en-GB"/>
          </a:p>
          <a:p>
            <a:pPr algn="r"/>
            <a:endParaRPr lang="en-GB">
              <a:latin typeface="Calibri" panose="020F0502020204030204" pitchFamily="34" charset="0"/>
              <a:cs typeface="Calibri" panose="020F0502020204030204" pitchFamily="34" charset="0"/>
            </a:endParaRPr>
          </a:p>
          <a:p>
            <a:pPr algn="r"/>
            <a:r>
              <a:rPr lang="en-GB">
                <a:latin typeface="Calibri" panose="020F0502020204030204" pitchFamily="34" charset="0"/>
                <a:cs typeface="Calibri" panose="020F0502020204030204" pitchFamily="34" charset="0"/>
              </a:rPr>
              <a:t>Creativity</a:t>
            </a:r>
          </a:p>
          <a:p>
            <a:pPr algn="r"/>
            <a:r>
              <a:rPr lang="en-GB">
                <a:latin typeface="Calibri" panose="020F0502020204030204" pitchFamily="34" charset="0"/>
                <a:cs typeface="Calibri" panose="020F0502020204030204" pitchFamily="34" charset="0"/>
              </a:rPr>
              <a:t>Team work</a:t>
            </a:r>
          </a:p>
          <a:p>
            <a:pPr algn="r"/>
            <a:r>
              <a:rPr lang="en-GB">
                <a:latin typeface="Calibri" panose="020F0502020204030204" pitchFamily="34" charset="0"/>
                <a:cs typeface="Calibri" panose="020F0502020204030204" pitchFamily="34" charset="0"/>
              </a:rPr>
              <a:t>Collaboration</a:t>
            </a:r>
          </a:p>
          <a:p>
            <a:pPr algn="r"/>
            <a:r>
              <a:rPr lang="en-GB">
                <a:latin typeface="Calibri" panose="020F0502020204030204" pitchFamily="34" charset="0"/>
                <a:cs typeface="Calibri" panose="020F0502020204030204" pitchFamily="34" charset="0"/>
              </a:rPr>
              <a:t>Communication</a:t>
            </a:r>
          </a:p>
        </p:txBody>
      </p:sp>
      <p:pic>
        <p:nvPicPr>
          <p:cNvPr id="8" name="Picture 4"/>
          <p:cNvPicPr>
            <a:picLocks noChangeAspect="1" noChangeArrowheads="1"/>
          </p:cNvPicPr>
          <p:nvPr/>
        </p:nvPicPr>
        <p:blipFill>
          <a:blip r:embed="rId4"/>
          <a:srcRect/>
          <a:stretch>
            <a:fillRect/>
          </a:stretch>
        </p:blipFill>
        <p:spPr bwMode="auto">
          <a:xfrm>
            <a:off x="1524000" y="5824934"/>
            <a:ext cx="9144000" cy="1060450"/>
          </a:xfrm>
          <a:prstGeom prst="rect">
            <a:avLst/>
          </a:prstGeom>
          <a:noFill/>
        </p:spPr>
      </p:pic>
    </p:spTree>
    <p:extLst>
      <p:ext uri="{BB962C8B-B14F-4D97-AF65-F5344CB8AC3E}">
        <p14:creationId xmlns:p14="http://schemas.microsoft.com/office/powerpoint/2010/main" val="2364834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09600"/>
            <a:ext cx="7772400" cy="838200"/>
          </a:xfrm>
        </p:spPr>
        <p:txBody>
          <a:bodyPr>
            <a:normAutofit fontScale="90000"/>
          </a:bodyPr>
          <a:lstStyle/>
          <a:p>
            <a:r>
              <a:rPr lang="en-GB" b="1">
                <a:latin typeface="Calibri" panose="020F0502020204030204" pitchFamily="34" charset="0"/>
                <a:cs typeface="Calibri" panose="020F0502020204030204" pitchFamily="34" charset="0"/>
              </a:rPr>
              <a:t>Tuckman’s Stages of Group Development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1" y="1905001"/>
            <a:ext cx="7836473" cy="3763963"/>
          </a:xfrm>
        </p:spPr>
      </p:pic>
    </p:spTree>
    <p:extLst>
      <p:ext uri="{BB962C8B-B14F-4D97-AF65-F5344CB8AC3E}">
        <p14:creationId xmlns:p14="http://schemas.microsoft.com/office/powerpoint/2010/main" val="82943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C:\Users\GorbaciovaO\AppData\Local\Microsoft\Windows\Temporary Internet Files\Content.IE5\ZX8PRQTC\question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676400"/>
            <a:ext cx="4038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vert="horz" lIns="91440" tIns="45720" rIns="91440" bIns="45720" rtlCol="0" anchor="ctr">
            <a:normAutofit/>
          </a:bodyPr>
          <a:lstStyle/>
          <a:p>
            <a:r>
              <a:rPr lang="en-GB" b="1">
                <a:latin typeface="Calibri" panose="020F0502020204030204" pitchFamily="34" charset="0"/>
                <a:cs typeface="Calibri" panose="020F0502020204030204" pitchFamily="34" charset="0"/>
              </a:rPr>
              <a:t>Discussion</a:t>
            </a:r>
          </a:p>
        </p:txBody>
      </p:sp>
      <p:sp>
        <p:nvSpPr>
          <p:cNvPr id="3" name="Content Placeholder 2"/>
          <p:cNvSpPr>
            <a:spLocks noGrp="1"/>
          </p:cNvSpPr>
          <p:nvPr>
            <p:ph idx="1"/>
          </p:nvPr>
        </p:nvSpPr>
        <p:spPr>
          <a:xfrm>
            <a:off x="2209800" y="2819400"/>
            <a:ext cx="6096000" cy="1371600"/>
          </a:xfrm>
        </p:spPr>
        <p:txBody>
          <a:bodyPr/>
          <a:lstStyle/>
          <a:p>
            <a:pPr marL="0" indent="0">
              <a:buNone/>
            </a:pPr>
            <a:r>
              <a:rPr lang="en-GB">
                <a:latin typeface="Calibri" panose="020F0502020204030204" pitchFamily="34" charset="0"/>
                <a:cs typeface="Calibri" panose="020F0502020204030204" pitchFamily="34" charset="0"/>
              </a:rPr>
              <a:t>What stage are we at as a team?</a:t>
            </a:r>
          </a:p>
          <a:p>
            <a:pPr marL="0" indent="0">
              <a:buNone/>
            </a:pPr>
            <a:r>
              <a:rPr lang="en-GB">
                <a:latin typeface="Calibri" panose="020F0502020204030204" pitchFamily="34" charset="0"/>
                <a:cs typeface="Calibri" panose="020F0502020204030204" pitchFamily="34" charset="0"/>
              </a:rPr>
              <a:t>Why?</a:t>
            </a:r>
          </a:p>
        </p:txBody>
      </p:sp>
      <p:pic>
        <p:nvPicPr>
          <p:cNvPr id="4" name="Picture 4"/>
          <p:cNvPicPr>
            <a:picLocks noChangeAspect="1" noChangeArrowheads="1"/>
          </p:cNvPicPr>
          <p:nvPr/>
        </p:nvPicPr>
        <p:blipFill>
          <a:blip r:embed="rId3"/>
          <a:srcRect/>
          <a:stretch>
            <a:fillRect/>
          </a:stretch>
        </p:blipFill>
        <p:spPr bwMode="auto">
          <a:xfrm>
            <a:off x="1524000" y="5824934"/>
            <a:ext cx="9144000" cy="1060450"/>
          </a:xfrm>
          <a:prstGeom prst="rect">
            <a:avLst/>
          </a:prstGeom>
          <a:noFill/>
        </p:spPr>
      </p:pic>
    </p:spTree>
    <p:extLst>
      <p:ext uri="{BB962C8B-B14F-4D97-AF65-F5344CB8AC3E}">
        <p14:creationId xmlns:p14="http://schemas.microsoft.com/office/powerpoint/2010/main" val="4192095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58750"/>
            <a:ext cx="7772400" cy="1060450"/>
          </a:xfrm>
        </p:spPr>
        <p:txBody>
          <a:bodyPr/>
          <a:lstStyle/>
          <a:p>
            <a:r>
              <a:rPr lang="en-GB" sz="3600" b="1">
                <a:latin typeface="Calibri" panose="020F0502020204030204" pitchFamily="34" charset="0"/>
                <a:cs typeface="Calibri" panose="020F0502020204030204" pitchFamily="34" charset="0"/>
              </a:rPr>
              <a:t>ICEBERG</a:t>
            </a:r>
          </a:p>
        </p:txBody>
      </p:sp>
      <p:pic>
        <p:nvPicPr>
          <p:cNvPr id="4" name="Picture 4"/>
          <p:cNvPicPr>
            <a:picLocks noChangeAspect="1" noChangeArrowheads="1"/>
          </p:cNvPicPr>
          <p:nvPr/>
        </p:nvPicPr>
        <p:blipFill>
          <a:blip r:embed="rId3"/>
          <a:srcRect/>
          <a:stretch>
            <a:fillRect/>
          </a:stretch>
        </p:blipFill>
        <p:spPr bwMode="auto">
          <a:xfrm>
            <a:off x="1524000" y="5824934"/>
            <a:ext cx="9144000" cy="1060450"/>
          </a:xfrm>
          <a:prstGeom prst="rect">
            <a:avLst/>
          </a:prstGeom>
          <a:noFill/>
        </p:spPr>
      </p:pic>
      <p:pic>
        <p:nvPicPr>
          <p:cNvPr id="5" name="Picture 4">
            <a:extLst>
              <a:ext uri="{FF2B5EF4-FFF2-40B4-BE49-F238E27FC236}">
                <a16:creationId xmlns:a16="http://schemas.microsoft.com/office/drawing/2014/main" id="{A1461027-9673-45E5-BA07-F113461BD48F}"/>
              </a:ext>
            </a:extLst>
          </p:cNvPr>
          <p:cNvPicPr>
            <a:picLocks noChangeAspect="1"/>
          </p:cNvPicPr>
          <p:nvPr/>
        </p:nvPicPr>
        <p:blipFill>
          <a:blip r:embed="rId4"/>
          <a:stretch>
            <a:fillRect/>
          </a:stretch>
        </p:blipFill>
        <p:spPr>
          <a:xfrm>
            <a:off x="2514600" y="1066801"/>
            <a:ext cx="7467600" cy="4758134"/>
          </a:xfrm>
          <a:prstGeom prst="rect">
            <a:avLst/>
          </a:prstGeom>
        </p:spPr>
      </p:pic>
    </p:spTree>
    <p:extLst>
      <p:ext uri="{BB962C8B-B14F-4D97-AF65-F5344CB8AC3E}">
        <p14:creationId xmlns:p14="http://schemas.microsoft.com/office/powerpoint/2010/main" val="1354428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f05cde9-ed0f-4143-94ba-df20b77b3424">
      <Terms xmlns="http://schemas.microsoft.com/office/infopath/2007/PartnerControls"/>
    </lcf76f155ced4ddcb4097134ff3c332f>
    <SharedWithUsers xmlns="6f2dd751-0861-4bce-9be2-37e466fae4e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34B430FA86BD4298751F8079EF342C" ma:contentTypeVersion="12" ma:contentTypeDescription="Create a new document." ma:contentTypeScope="" ma:versionID="a9b9a830d08ab399114139987b71039c">
  <xsd:schema xmlns:xsd="http://www.w3.org/2001/XMLSchema" xmlns:xs="http://www.w3.org/2001/XMLSchema" xmlns:p="http://schemas.microsoft.com/office/2006/metadata/properties" xmlns:ns2="6f05cde9-ed0f-4143-94ba-df20b77b3424" xmlns:ns3="6f2dd751-0861-4bce-9be2-37e466fae4e5" targetNamespace="http://schemas.microsoft.com/office/2006/metadata/properties" ma:root="true" ma:fieldsID="c371673724ddd434e5c5f9f3df601829" ns2:_="" ns3:_="">
    <xsd:import namespace="6f05cde9-ed0f-4143-94ba-df20b77b3424"/>
    <xsd:import namespace="6f2dd751-0861-4bce-9be2-37e466fae4e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05cde9-ed0f-4143-94ba-df20b77b3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dd751-0861-4bce-9be2-37e466fae4e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68A8C6-4E30-46A6-AE83-548533AAE4CC}">
  <ds:schemaRefs>
    <ds:schemaRef ds:uri="b556b89b-4867-42a2-a737-f0f7fb94ba86"/>
    <ds:schemaRef ds:uri="dccde9b1-292e-4409-9fca-1338264dd7dc"/>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B03CD401-5CA0-4CFB-8503-102279066CA8}"/>
</file>

<file path=customXml/itemProps3.xml><?xml version="1.0" encoding="utf-8"?>
<ds:datastoreItem xmlns:ds="http://schemas.openxmlformats.org/officeDocument/2006/customXml" ds:itemID="{3D822D0A-6B1B-441A-9E62-DC742E28E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8</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Group Dynamics Workshop</vt:lpstr>
      <vt:lpstr>What is Group Dynamics?</vt:lpstr>
      <vt:lpstr>What is Group Dynamics?</vt:lpstr>
      <vt:lpstr>What do positive team dynamics look like?</vt:lpstr>
      <vt:lpstr>What can adverse group dynamics look like?</vt:lpstr>
      <vt:lpstr>PowerPoint Presentation</vt:lpstr>
      <vt:lpstr>Tuckman’s Stages of Group Development</vt:lpstr>
      <vt:lpstr>Discussion</vt:lpstr>
      <vt:lpstr>ICEBERG</vt:lpstr>
      <vt:lpstr>Your Individual Iceberg</vt:lpstr>
      <vt:lpstr>PowerPoint Presentation</vt:lpstr>
      <vt:lpstr>Your Individual Iceberg</vt:lpstr>
      <vt:lpstr>Inclusion, Affection and Control</vt:lpstr>
    </vt:vector>
  </TitlesOfParts>
  <Company>East London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Dynamics Workshop</dc:title>
  <dc:creator>BAKER, Lisa (EAST LONDON NHS FOUNDATION TRUST)</dc:creator>
  <cp:revision>1</cp:revision>
  <dcterms:created xsi:type="dcterms:W3CDTF">2023-03-14T08:20:43Z</dcterms:created>
  <dcterms:modified xsi:type="dcterms:W3CDTF">2023-11-14T12:50:40Z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0x0101006534B430FA86BD4298751F8079EF342C</vt:lpwstr>
  </property>
  <property fmtid="{D5CDD505-2E9C-101B-9397-08002B2CF9AE}" pid="3" name="MediaServiceImageTags">
    <vt:lpwstr/>
  </property>
  <property fmtid="{D5CDD505-2E9C-101B-9397-08002B2CF9AE}" pid="4" name="Order">
    <vt:r8>663900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