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4" r:id="rId5"/>
    <p:sldId id="275" r:id="rId6"/>
    <p:sldId id="277" r:id="rId7"/>
    <p:sldId id="278" r:id="rId8"/>
    <p:sldId id="276" r:id="rId9"/>
    <p:sldId id="279"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046E3-168D-44EF-B85D-6386941296C2}" v="2" dt="2024-04-23T11:23:23.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86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ZENBY, Katharine (EAST LONDON NHS FOUNDATION TRUST)" userId="S::katharine.lazenby1@nhs.net::6ff39731-e190-4f42-9462-f17a4a582380" providerId="AD" clId="Web-{896046E3-168D-44EF-B85D-6386941296C2}"/>
    <pc:docChg chg="modSld">
      <pc:chgData name="LAZENBY, Katharine (EAST LONDON NHS FOUNDATION TRUST)" userId="S::katharine.lazenby1@nhs.net::6ff39731-e190-4f42-9462-f17a4a582380" providerId="AD" clId="Web-{896046E3-168D-44EF-B85D-6386941296C2}" dt="2024-04-23T11:23:23.006" v="1" actId="20577"/>
      <pc:docMkLst>
        <pc:docMk/>
      </pc:docMkLst>
      <pc:sldChg chg="modSp">
        <pc:chgData name="LAZENBY, Katharine (EAST LONDON NHS FOUNDATION TRUST)" userId="S::katharine.lazenby1@nhs.net::6ff39731-e190-4f42-9462-f17a4a582380" providerId="AD" clId="Web-{896046E3-168D-44EF-B85D-6386941296C2}" dt="2024-04-23T11:23:23.006" v="1" actId="20577"/>
        <pc:sldMkLst>
          <pc:docMk/>
          <pc:sldMk cId="2014951649" sldId="279"/>
        </pc:sldMkLst>
        <pc:spChg chg="mod">
          <ac:chgData name="LAZENBY, Katharine (EAST LONDON NHS FOUNDATION TRUST)" userId="S::katharine.lazenby1@nhs.net::6ff39731-e190-4f42-9462-f17a4a582380" providerId="AD" clId="Web-{896046E3-168D-44EF-B85D-6386941296C2}" dt="2024-04-23T11:23:23.006" v="1" actId="20577"/>
          <ac:spMkLst>
            <pc:docMk/>
            <pc:sldMk cId="2014951649" sldId="279"/>
            <ac:spMk id="5" creationId="{3AD4FD79-53B8-4633-AB23-D9F1B330F8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9F6F5-5340-4E34-B55E-BB0A7CDB6BA7}" type="doc">
      <dgm:prSet loTypeId="urn:microsoft.com/office/officeart/2011/layout/HexagonRadial" loCatId="cycle" qsTypeId="urn:microsoft.com/office/officeart/2005/8/quickstyle/3d1" qsCatId="3D" csTypeId="urn:microsoft.com/office/officeart/2005/8/colors/colorful5" csCatId="colorful" phldr="1"/>
      <dgm:spPr/>
      <dgm:t>
        <a:bodyPr/>
        <a:lstStyle/>
        <a:p>
          <a:endParaRPr lang="en-GB"/>
        </a:p>
      </dgm:t>
    </dgm:pt>
    <dgm:pt modelId="{ADA2C051-DC54-4C27-B6DF-C0EAC8A26DF9}">
      <dgm:prSet phldrT="[Text]"/>
      <dgm:spPr/>
      <dgm:t>
        <a:bodyPr/>
        <a:lstStyle/>
        <a:p>
          <a:r>
            <a:rPr lang="en-GB" b="1" dirty="0"/>
            <a:t>REBUILDING RESILIENCE </a:t>
          </a:r>
        </a:p>
      </dgm:t>
    </dgm:pt>
    <dgm:pt modelId="{DC7064D8-AC52-466C-A6BC-6A81BB5AACBB}" type="parTrans" cxnId="{1E5CC89F-6BC5-488E-A25D-871F8C81BBC2}">
      <dgm:prSet/>
      <dgm:spPr/>
      <dgm:t>
        <a:bodyPr/>
        <a:lstStyle/>
        <a:p>
          <a:endParaRPr lang="en-GB"/>
        </a:p>
      </dgm:t>
    </dgm:pt>
    <dgm:pt modelId="{EFD65F67-1F80-4D19-A2D5-3AEB5B3FA46C}" type="sibTrans" cxnId="{1E5CC89F-6BC5-488E-A25D-871F8C81BBC2}">
      <dgm:prSet/>
      <dgm:spPr/>
      <dgm:t>
        <a:bodyPr/>
        <a:lstStyle/>
        <a:p>
          <a:endParaRPr lang="en-GB"/>
        </a:p>
      </dgm:t>
    </dgm:pt>
    <dgm:pt modelId="{E16EC4A9-80D0-4A5A-ABCD-B8B67EB33329}">
      <dgm:prSet phldrT="[Text]"/>
      <dgm:spPr/>
      <dgm:t>
        <a:bodyPr/>
        <a:lstStyle/>
        <a:p>
          <a:r>
            <a:rPr lang="en-GB" b="1" dirty="0"/>
            <a:t>Competence (feeling successful)</a:t>
          </a:r>
        </a:p>
      </dgm:t>
    </dgm:pt>
    <dgm:pt modelId="{6BA90E2D-00DC-419A-89AF-08B700EFE43E}" type="parTrans" cxnId="{99CD053A-CDA4-485D-B739-AE1C5AB0015C}">
      <dgm:prSet/>
      <dgm:spPr/>
      <dgm:t>
        <a:bodyPr/>
        <a:lstStyle/>
        <a:p>
          <a:endParaRPr lang="en-GB"/>
        </a:p>
      </dgm:t>
    </dgm:pt>
    <dgm:pt modelId="{999A643E-898B-4826-A939-5A624D918B39}" type="sibTrans" cxnId="{99CD053A-CDA4-485D-B739-AE1C5AB0015C}">
      <dgm:prSet/>
      <dgm:spPr/>
      <dgm:t>
        <a:bodyPr/>
        <a:lstStyle/>
        <a:p>
          <a:endParaRPr lang="en-GB"/>
        </a:p>
      </dgm:t>
    </dgm:pt>
    <dgm:pt modelId="{9D94A5FE-9483-4D09-87F9-5426C0319DE9}">
      <dgm:prSet phldrT="[Text]"/>
      <dgm:spPr/>
      <dgm:t>
        <a:bodyPr/>
        <a:lstStyle/>
        <a:p>
          <a:r>
            <a:rPr lang="en-GB" b="1" dirty="0"/>
            <a:t>Belonging (feeling valued)</a:t>
          </a:r>
        </a:p>
      </dgm:t>
    </dgm:pt>
    <dgm:pt modelId="{DA39CC9B-B5ED-445B-A84D-7FD5023CEEB3}" type="parTrans" cxnId="{D16BC766-D2D9-4D43-BBA1-B5BF8845AA0F}">
      <dgm:prSet/>
      <dgm:spPr/>
      <dgm:t>
        <a:bodyPr/>
        <a:lstStyle/>
        <a:p>
          <a:endParaRPr lang="en-GB"/>
        </a:p>
      </dgm:t>
    </dgm:pt>
    <dgm:pt modelId="{824A708F-DC14-4A9B-BB74-E9927032FC13}" type="sibTrans" cxnId="{D16BC766-D2D9-4D43-BBA1-B5BF8845AA0F}">
      <dgm:prSet/>
      <dgm:spPr/>
      <dgm:t>
        <a:bodyPr/>
        <a:lstStyle/>
        <a:p>
          <a:endParaRPr lang="en-GB"/>
        </a:p>
      </dgm:t>
    </dgm:pt>
    <dgm:pt modelId="{070C72F4-93D3-438F-BBDE-22157F391939}">
      <dgm:prSet phldrT="[Text]"/>
      <dgm:spPr/>
      <dgm:t>
        <a:bodyPr/>
        <a:lstStyle/>
        <a:p>
          <a:r>
            <a:rPr lang="en-GB" b="1" dirty="0"/>
            <a:t>Usefulness (feeling needed)</a:t>
          </a:r>
        </a:p>
      </dgm:t>
    </dgm:pt>
    <dgm:pt modelId="{15E707CA-4DDE-400C-8280-29A86B0CB702}" type="parTrans" cxnId="{2D29E4FD-9BB5-4C58-AC74-E406315E97D8}">
      <dgm:prSet/>
      <dgm:spPr/>
      <dgm:t>
        <a:bodyPr/>
        <a:lstStyle/>
        <a:p>
          <a:endParaRPr lang="en-GB"/>
        </a:p>
      </dgm:t>
    </dgm:pt>
    <dgm:pt modelId="{0F2C6039-2F0C-424A-9770-811BE928549A}" type="sibTrans" cxnId="{2D29E4FD-9BB5-4C58-AC74-E406315E97D8}">
      <dgm:prSet/>
      <dgm:spPr/>
      <dgm:t>
        <a:bodyPr/>
        <a:lstStyle/>
        <a:p>
          <a:endParaRPr lang="en-GB"/>
        </a:p>
      </dgm:t>
    </dgm:pt>
    <dgm:pt modelId="{D793DB43-F675-4B57-982C-ED3125BDF575}">
      <dgm:prSet phldrT="[Text]"/>
      <dgm:spPr/>
      <dgm:t>
        <a:bodyPr/>
        <a:lstStyle/>
        <a:p>
          <a:r>
            <a:rPr lang="en-GB" b="1" dirty="0"/>
            <a:t>Potency (feeling empowered)</a:t>
          </a:r>
        </a:p>
      </dgm:t>
    </dgm:pt>
    <dgm:pt modelId="{63079A55-3012-47E9-B7E5-78DB545E071B}" type="parTrans" cxnId="{E7134C13-4247-4D07-8A1E-B54BE4567FB9}">
      <dgm:prSet/>
      <dgm:spPr/>
      <dgm:t>
        <a:bodyPr/>
        <a:lstStyle/>
        <a:p>
          <a:endParaRPr lang="en-GB"/>
        </a:p>
      </dgm:t>
    </dgm:pt>
    <dgm:pt modelId="{87F9CB8B-617A-4603-B4FF-64CB870AA2C2}" type="sibTrans" cxnId="{E7134C13-4247-4D07-8A1E-B54BE4567FB9}">
      <dgm:prSet/>
      <dgm:spPr/>
      <dgm:t>
        <a:bodyPr/>
        <a:lstStyle/>
        <a:p>
          <a:endParaRPr lang="en-GB"/>
        </a:p>
      </dgm:t>
    </dgm:pt>
    <dgm:pt modelId="{F594637F-DF19-485F-B59A-2142EAD533CE}">
      <dgm:prSet phldrT="[Text]"/>
      <dgm:spPr/>
      <dgm:t>
        <a:bodyPr/>
        <a:lstStyle/>
        <a:p>
          <a:r>
            <a:rPr lang="en-GB" b="1" dirty="0"/>
            <a:t>Optimism (feeling encouraged &amp; hopeful)</a:t>
          </a:r>
        </a:p>
      </dgm:t>
    </dgm:pt>
    <dgm:pt modelId="{BD8A4806-326E-4837-9CC6-A872A732557C}" type="sibTrans" cxnId="{65972EE1-71DA-4809-A986-030A68748C8A}">
      <dgm:prSet/>
      <dgm:spPr/>
      <dgm:t>
        <a:bodyPr/>
        <a:lstStyle/>
        <a:p>
          <a:endParaRPr lang="en-GB"/>
        </a:p>
      </dgm:t>
    </dgm:pt>
    <dgm:pt modelId="{0EDB8427-ACC3-449F-A400-E39E983CE4CB}" type="parTrans" cxnId="{65972EE1-71DA-4809-A986-030A68748C8A}">
      <dgm:prSet/>
      <dgm:spPr/>
      <dgm:t>
        <a:bodyPr/>
        <a:lstStyle/>
        <a:p>
          <a:endParaRPr lang="en-GB"/>
        </a:p>
      </dgm:t>
    </dgm:pt>
    <dgm:pt modelId="{346320EE-3AB8-45BF-B5A8-3BAEA66DFD90}" type="pres">
      <dgm:prSet presAssocID="{4A29F6F5-5340-4E34-B55E-BB0A7CDB6BA7}" presName="Name0" presStyleCnt="0">
        <dgm:presLayoutVars>
          <dgm:chMax val="1"/>
          <dgm:chPref val="1"/>
          <dgm:dir/>
          <dgm:animOne val="branch"/>
          <dgm:animLvl val="lvl"/>
        </dgm:presLayoutVars>
      </dgm:prSet>
      <dgm:spPr/>
    </dgm:pt>
    <dgm:pt modelId="{45CCFC76-9A16-4F1A-8C1D-5030549FADFD}" type="pres">
      <dgm:prSet presAssocID="{ADA2C051-DC54-4C27-B6DF-C0EAC8A26DF9}" presName="Parent" presStyleLbl="node0" presStyleIdx="0" presStyleCnt="1">
        <dgm:presLayoutVars>
          <dgm:chMax val="6"/>
          <dgm:chPref val="6"/>
        </dgm:presLayoutVars>
      </dgm:prSet>
      <dgm:spPr/>
    </dgm:pt>
    <dgm:pt modelId="{7D0B0950-4BAF-4D99-A09F-903F999DD2E1}" type="pres">
      <dgm:prSet presAssocID="{F594637F-DF19-485F-B59A-2142EAD533CE}" presName="Accent1" presStyleCnt="0"/>
      <dgm:spPr/>
    </dgm:pt>
    <dgm:pt modelId="{6CF0D8BE-743D-4915-9653-1259D54A3A06}" type="pres">
      <dgm:prSet presAssocID="{F594637F-DF19-485F-B59A-2142EAD533CE}" presName="Accent" presStyleLbl="bgShp" presStyleIdx="0" presStyleCnt="5"/>
      <dgm:spPr/>
    </dgm:pt>
    <dgm:pt modelId="{F140C884-7F52-47C7-86F7-43CF348E2AAA}" type="pres">
      <dgm:prSet presAssocID="{F594637F-DF19-485F-B59A-2142EAD533CE}" presName="Child1" presStyleLbl="node1" presStyleIdx="0" presStyleCnt="5" custLinFactNeighborX="-66972" custLinFactNeighborY="21999">
        <dgm:presLayoutVars>
          <dgm:chMax val="0"/>
          <dgm:chPref val="0"/>
          <dgm:bulletEnabled val="1"/>
        </dgm:presLayoutVars>
      </dgm:prSet>
      <dgm:spPr/>
    </dgm:pt>
    <dgm:pt modelId="{742CED35-FD08-4C9A-9779-E839D7CA4983}" type="pres">
      <dgm:prSet presAssocID="{E16EC4A9-80D0-4A5A-ABCD-B8B67EB33329}" presName="Accent2" presStyleCnt="0"/>
      <dgm:spPr/>
    </dgm:pt>
    <dgm:pt modelId="{3C2B410A-2A2B-4EC7-A9AA-05441F3721A3}" type="pres">
      <dgm:prSet presAssocID="{E16EC4A9-80D0-4A5A-ABCD-B8B67EB33329}" presName="Accent" presStyleLbl="bgShp" presStyleIdx="1" presStyleCnt="5" custLinFactX="1300000" custLinFactY="1791830" custLinFactNeighborX="1314935" custLinFactNeighborY="1800000"/>
      <dgm:spPr/>
    </dgm:pt>
    <dgm:pt modelId="{29A14F86-D335-4094-A487-DCE1025882F9}" type="pres">
      <dgm:prSet presAssocID="{E16EC4A9-80D0-4A5A-ABCD-B8B67EB33329}" presName="Child2" presStyleLbl="node1" presStyleIdx="1" presStyleCnt="5" custLinFactNeighborX="-24028" custLinFactNeighborY="-39508">
        <dgm:presLayoutVars>
          <dgm:chMax val="0"/>
          <dgm:chPref val="0"/>
          <dgm:bulletEnabled val="1"/>
        </dgm:presLayoutVars>
      </dgm:prSet>
      <dgm:spPr/>
    </dgm:pt>
    <dgm:pt modelId="{EDC9EA90-B05B-4CE7-B510-27AF3B54FED3}" type="pres">
      <dgm:prSet presAssocID="{9D94A5FE-9483-4D09-87F9-5426C0319DE9}" presName="Accent3" presStyleCnt="0"/>
      <dgm:spPr/>
    </dgm:pt>
    <dgm:pt modelId="{67261E99-D46E-46A5-A5B3-0883A966CACE}" type="pres">
      <dgm:prSet presAssocID="{9D94A5FE-9483-4D09-87F9-5426C0319DE9}" presName="Accent" presStyleLbl="bgShp" presStyleIdx="2" presStyleCnt="5" custLinFactY="-100000" custLinFactNeighborX="-39394" custLinFactNeighborY="-109160"/>
      <dgm:spPr/>
    </dgm:pt>
    <dgm:pt modelId="{F583EC04-8BDF-4027-BAE2-27BFC60B8DAA}" type="pres">
      <dgm:prSet presAssocID="{9D94A5FE-9483-4D09-87F9-5426C0319DE9}" presName="Child3" presStyleLbl="node1" presStyleIdx="2" presStyleCnt="5" custLinFactNeighborX="13061" custLinFactNeighborY="-40576">
        <dgm:presLayoutVars>
          <dgm:chMax val="0"/>
          <dgm:chPref val="0"/>
          <dgm:bulletEnabled val="1"/>
        </dgm:presLayoutVars>
      </dgm:prSet>
      <dgm:spPr/>
    </dgm:pt>
    <dgm:pt modelId="{7D26D327-AE4C-4787-9AD8-28B5E06742EB}" type="pres">
      <dgm:prSet presAssocID="{070C72F4-93D3-438F-BBDE-22157F391939}" presName="Accent4" presStyleCnt="0"/>
      <dgm:spPr/>
    </dgm:pt>
    <dgm:pt modelId="{D18E8236-0929-4AF9-BC86-43C2FAC95D9C}" type="pres">
      <dgm:prSet presAssocID="{070C72F4-93D3-438F-BBDE-22157F391939}" presName="Accent" presStyleLbl="bgShp" presStyleIdx="3" presStyleCnt="5" custLinFactX="-26533" custLinFactNeighborX="-100000" custLinFactNeighborY="72712"/>
      <dgm:spPr/>
    </dgm:pt>
    <dgm:pt modelId="{E21206D3-F132-4B09-A41B-967C893707D9}" type="pres">
      <dgm:prSet presAssocID="{070C72F4-93D3-438F-BBDE-22157F391939}" presName="Child4" presStyleLbl="node1" presStyleIdx="3" presStyleCnt="5" custLinFactNeighborX="767" custLinFactNeighborY="0">
        <dgm:presLayoutVars>
          <dgm:chMax val="0"/>
          <dgm:chPref val="0"/>
          <dgm:bulletEnabled val="1"/>
        </dgm:presLayoutVars>
      </dgm:prSet>
      <dgm:spPr/>
    </dgm:pt>
    <dgm:pt modelId="{DF1D1479-E41D-4F9C-9017-DEFDEC5FE048}" type="pres">
      <dgm:prSet presAssocID="{D793DB43-F675-4B57-982C-ED3125BDF575}" presName="Accent5" presStyleCnt="0"/>
      <dgm:spPr/>
    </dgm:pt>
    <dgm:pt modelId="{C51A151B-196C-454F-9757-0E2B573AEFEB}" type="pres">
      <dgm:prSet presAssocID="{D793DB43-F675-4B57-982C-ED3125BDF575}" presName="Accent" presStyleLbl="bgShp" presStyleIdx="4" presStyleCnt="5" custLinFactX="-17894" custLinFactY="-75850" custLinFactNeighborX="-100000" custLinFactNeighborY="-100000"/>
      <dgm:spPr/>
    </dgm:pt>
    <dgm:pt modelId="{938DFAD3-C6B8-4FAC-A23B-B1511CF33363}" type="pres">
      <dgm:prSet presAssocID="{D793DB43-F675-4B57-982C-ED3125BDF575}" presName="Child5" presStyleLbl="node1" presStyleIdx="4" presStyleCnt="5" custLinFactNeighborX="-14499" custLinFactNeighborY="-39007">
        <dgm:presLayoutVars>
          <dgm:chMax val="0"/>
          <dgm:chPref val="0"/>
          <dgm:bulletEnabled val="1"/>
        </dgm:presLayoutVars>
      </dgm:prSet>
      <dgm:spPr/>
    </dgm:pt>
  </dgm:ptLst>
  <dgm:cxnLst>
    <dgm:cxn modelId="{E7134C13-4247-4D07-8A1E-B54BE4567FB9}" srcId="{ADA2C051-DC54-4C27-B6DF-C0EAC8A26DF9}" destId="{D793DB43-F675-4B57-982C-ED3125BDF575}" srcOrd="4" destOrd="0" parTransId="{63079A55-3012-47E9-B7E5-78DB545E071B}" sibTransId="{87F9CB8B-617A-4603-B4FF-64CB870AA2C2}"/>
    <dgm:cxn modelId="{6D57561E-FFC3-4E4E-9FB7-F7B6E427816E}" type="presOf" srcId="{070C72F4-93D3-438F-BBDE-22157F391939}" destId="{E21206D3-F132-4B09-A41B-967C893707D9}" srcOrd="0" destOrd="0" presId="urn:microsoft.com/office/officeart/2011/layout/HexagonRadial"/>
    <dgm:cxn modelId="{6E4C8029-3D28-47CE-BB9C-F54B26159F33}" type="presOf" srcId="{9D94A5FE-9483-4D09-87F9-5426C0319DE9}" destId="{F583EC04-8BDF-4027-BAE2-27BFC60B8DAA}" srcOrd="0" destOrd="0" presId="urn:microsoft.com/office/officeart/2011/layout/HexagonRadial"/>
    <dgm:cxn modelId="{94EE612B-169D-4913-8580-D9C7A22319A7}" type="presOf" srcId="{E16EC4A9-80D0-4A5A-ABCD-B8B67EB33329}" destId="{29A14F86-D335-4094-A487-DCE1025882F9}" srcOrd="0" destOrd="0" presId="urn:microsoft.com/office/officeart/2011/layout/HexagonRadial"/>
    <dgm:cxn modelId="{99CD053A-CDA4-485D-B739-AE1C5AB0015C}" srcId="{ADA2C051-DC54-4C27-B6DF-C0EAC8A26DF9}" destId="{E16EC4A9-80D0-4A5A-ABCD-B8B67EB33329}" srcOrd="1" destOrd="0" parTransId="{6BA90E2D-00DC-419A-89AF-08B700EFE43E}" sibTransId="{999A643E-898B-4826-A939-5A624D918B39}"/>
    <dgm:cxn modelId="{684A663B-4F08-450E-A3E6-A5315270B033}" type="presOf" srcId="{F594637F-DF19-485F-B59A-2142EAD533CE}" destId="{F140C884-7F52-47C7-86F7-43CF348E2AAA}" srcOrd="0" destOrd="0" presId="urn:microsoft.com/office/officeart/2011/layout/HexagonRadial"/>
    <dgm:cxn modelId="{26A68944-EC12-470C-95DC-3DD0C536799A}" type="presOf" srcId="{4A29F6F5-5340-4E34-B55E-BB0A7CDB6BA7}" destId="{346320EE-3AB8-45BF-B5A8-3BAEA66DFD90}" srcOrd="0" destOrd="0" presId="urn:microsoft.com/office/officeart/2011/layout/HexagonRadial"/>
    <dgm:cxn modelId="{D16BC766-D2D9-4D43-BBA1-B5BF8845AA0F}" srcId="{ADA2C051-DC54-4C27-B6DF-C0EAC8A26DF9}" destId="{9D94A5FE-9483-4D09-87F9-5426C0319DE9}" srcOrd="2" destOrd="0" parTransId="{DA39CC9B-B5ED-445B-A84D-7FD5023CEEB3}" sibTransId="{824A708F-DC14-4A9B-BB74-E9927032FC13}"/>
    <dgm:cxn modelId="{6BADA458-24CE-45B2-8E42-5E41E128526E}" type="presOf" srcId="{ADA2C051-DC54-4C27-B6DF-C0EAC8A26DF9}" destId="{45CCFC76-9A16-4F1A-8C1D-5030549FADFD}" srcOrd="0" destOrd="0" presId="urn:microsoft.com/office/officeart/2011/layout/HexagonRadial"/>
    <dgm:cxn modelId="{1E5CC89F-6BC5-488E-A25D-871F8C81BBC2}" srcId="{4A29F6F5-5340-4E34-B55E-BB0A7CDB6BA7}" destId="{ADA2C051-DC54-4C27-B6DF-C0EAC8A26DF9}" srcOrd="0" destOrd="0" parTransId="{DC7064D8-AC52-466C-A6BC-6A81BB5AACBB}" sibTransId="{EFD65F67-1F80-4D19-A2D5-3AEB5B3FA46C}"/>
    <dgm:cxn modelId="{794ECEC3-D6D5-4289-88F1-F259DABDC09A}" type="presOf" srcId="{D793DB43-F675-4B57-982C-ED3125BDF575}" destId="{938DFAD3-C6B8-4FAC-A23B-B1511CF33363}" srcOrd="0" destOrd="0" presId="urn:microsoft.com/office/officeart/2011/layout/HexagonRadial"/>
    <dgm:cxn modelId="{65972EE1-71DA-4809-A986-030A68748C8A}" srcId="{ADA2C051-DC54-4C27-B6DF-C0EAC8A26DF9}" destId="{F594637F-DF19-485F-B59A-2142EAD533CE}" srcOrd="0" destOrd="0" parTransId="{0EDB8427-ACC3-449F-A400-E39E983CE4CB}" sibTransId="{BD8A4806-326E-4837-9CC6-A872A732557C}"/>
    <dgm:cxn modelId="{2D29E4FD-9BB5-4C58-AC74-E406315E97D8}" srcId="{ADA2C051-DC54-4C27-B6DF-C0EAC8A26DF9}" destId="{070C72F4-93D3-438F-BBDE-22157F391939}" srcOrd="3" destOrd="0" parTransId="{15E707CA-4DDE-400C-8280-29A86B0CB702}" sibTransId="{0F2C6039-2F0C-424A-9770-811BE928549A}"/>
    <dgm:cxn modelId="{0BB1D44A-29AD-4845-90AA-97E4CE8470B5}" type="presParOf" srcId="{346320EE-3AB8-45BF-B5A8-3BAEA66DFD90}" destId="{45CCFC76-9A16-4F1A-8C1D-5030549FADFD}" srcOrd="0" destOrd="0" presId="urn:microsoft.com/office/officeart/2011/layout/HexagonRadial"/>
    <dgm:cxn modelId="{24D9FCC4-F8A5-46C3-8223-F1BC7FD52D62}" type="presParOf" srcId="{346320EE-3AB8-45BF-B5A8-3BAEA66DFD90}" destId="{7D0B0950-4BAF-4D99-A09F-903F999DD2E1}" srcOrd="1" destOrd="0" presId="urn:microsoft.com/office/officeart/2011/layout/HexagonRadial"/>
    <dgm:cxn modelId="{063678D3-AB20-40C1-B70D-E81D87CF2F49}" type="presParOf" srcId="{7D0B0950-4BAF-4D99-A09F-903F999DD2E1}" destId="{6CF0D8BE-743D-4915-9653-1259D54A3A06}" srcOrd="0" destOrd="0" presId="urn:microsoft.com/office/officeart/2011/layout/HexagonRadial"/>
    <dgm:cxn modelId="{0071DC7D-7039-4539-B020-06C01706C22F}" type="presParOf" srcId="{346320EE-3AB8-45BF-B5A8-3BAEA66DFD90}" destId="{F140C884-7F52-47C7-86F7-43CF348E2AAA}" srcOrd="2" destOrd="0" presId="urn:microsoft.com/office/officeart/2011/layout/HexagonRadial"/>
    <dgm:cxn modelId="{6C9BA0C7-DBC8-4C07-8E5B-A374EFA95E5D}" type="presParOf" srcId="{346320EE-3AB8-45BF-B5A8-3BAEA66DFD90}" destId="{742CED35-FD08-4C9A-9779-E839D7CA4983}" srcOrd="3" destOrd="0" presId="urn:microsoft.com/office/officeart/2011/layout/HexagonRadial"/>
    <dgm:cxn modelId="{92050841-A61B-40A7-94D3-7BC36297A1C4}" type="presParOf" srcId="{742CED35-FD08-4C9A-9779-E839D7CA4983}" destId="{3C2B410A-2A2B-4EC7-A9AA-05441F3721A3}" srcOrd="0" destOrd="0" presId="urn:microsoft.com/office/officeart/2011/layout/HexagonRadial"/>
    <dgm:cxn modelId="{B0AC59FE-8567-4D31-AE49-1BD3825393D6}" type="presParOf" srcId="{346320EE-3AB8-45BF-B5A8-3BAEA66DFD90}" destId="{29A14F86-D335-4094-A487-DCE1025882F9}" srcOrd="4" destOrd="0" presId="urn:microsoft.com/office/officeart/2011/layout/HexagonRadial"/>
    <dgm:cxn modelId="{95271D15-BD8B-4CB2-ABE1-6A34E5B0748C}" type="presParOf" srcId="{346320EE-3AB8-45BF-B5A8-3BAEA66DFD90}" destId="{EDC9EA90-B05B-4CE7-B510-27AF3B54FED3}" srcOrd="5" destOrd="0" presId="urn:microsoft.com/office/officeart/2011/layout/HexagonRadial"/>
    <dgm:cxn modelId="{BC1CBE34-CED3-4A17-8CD9-61ABF5D9A875}" type="presParOf" srcId="{EDC9EA90-B05B-4CE7-B510-27AF3B54FED3}" destId="{67261E99-D46E-46A5-A5B3-0883A966CACE}" srcOrd="0" destOrd="0" presId="urn:microsoft.com/office/officeart/2011/layout/HexagonRadial"/>
    <dgm:cxn modelId="{460DC11D-0FE8-4AD8-AB13-9A896F903B5F}" type="presParOf" srcId="{346320EE-3AB8-45BF-B5A8-3BAEA66DFD90}" destId="{F583EC04-8BDF-4027-BAE2-27BFC60B8DAA}" srcOrd="6" destOrd="0" presId="urn:microsoft.com/office/officeart/2011/layout/HexagonRadial"/>
    <dgm:cxn modelId="{0C63193D-0BD4-482A-BD63-E22185C4F61F}" type="presParOf" srcId="{346320EE-3AB8-45BF-B5A8-3BAEA66DFD90}" destId="{7D26D327-AE4C-4787-9AD8-28B5E06742EB}" srcOrd="7" destOrd="0" presId="urn:microsoft.com/office/officeart/2011/layout/HexagonRadial"/>
    <dgm:cxn modelId="{4A969943-53B4-4F2D-952C-29CF5F36CFE0}" type="presParOf" srcId="{7D26D327-AE4C-4787-9AD8-28B5E06742EB}" destId="{D18E8236-0929-4AF9-BC86-43C2FAC95D9C}" srcOrd="0" destOrd="0" presId="urn:microsoft.com/office/officeart/2011/layout/HexagonRadial"/>
    <dgm:cxn modelId="{57183997-50D7-4DEE-A7A6-B667CA96D8E0}" type="presParOf" srcId="{346320EE-3AB8-45BF-B5A8-3BAEA66DFD90}" destId="{E21206D3-F132-4B09-A41B-967C893707D9}" srcOrd="8" destOrd="0" presId="urn:microsoft.com/office/officeart/2011/layout/HexagonRadial"/>
    <dgm:cxn modelId="{A421540E-30EE-49B5-AD63-391F9A3DCFA4}" type="presParOf" srcId="{346320EE-3AB8-45BF-B5A8-3BAEA66DFD90}" destId="{DF1D1479-E41D-4F9C-9017-DEFDEC5FE048}" srcOrd="9" destOrd="0" presId="urn:microsoft.com/office/officeart/2011/layout/HexagonRadial"/>
    <dgm:cxn modelId="{589B82E3-D80B-40D4-A4FD-FA9BB98F2EBA}" type="presParOf" srcId="{DF1D1479-E41D-4F9C-9017-DEFDEC5FE048}" destId="{C51A151B-196C-454F-9757-0E2B573AEFEB}" srcOrd="0" destOrd="0" presId="urn:microsoft.com/office/officeart/2011/layout/HexagonRadial"/>
    <dgm:cxn modelId="{DF645BAC-A144-4F39-98BE-F88E0B2DDB68}" type="presParOf" srcId="{346320EE-3AB8-45BF-B5A8-3BAEA66DFD90}" destId="{938DFAD3-C6B8-4FAC-A23B-B1511CF33363}" srcOrd="10"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CFC76-9A16-4F1A-8C1D-5030549FADFD}">
      <dsp:nvSpPr>
        <dsp:cNvPr id="0" name=""/>
        <dsp:cNvSpPr/>
      </dsp:nvSpPr>
      <dsp:spPr>
        <a:xfrm>
          <a:off x="2448819" y="1267517"/>
          <a:ext cx="1611069" cy="1393640"/>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REBUILDING RESILIENCE </a:t>
          </a:r>
        </a:p>
      </dsp:txBody>
      <dsp:txXfrm>
        <a:off x="2715796" y="1498463"/>
        <a:ext cx="1077115" cy="931748"/>
      </dsp:txXfrm>
    </dsp:sp>
    <dsp:sp modelId="{3C2B410A-2A2B-4EC7-A9AA-05441F3721A3}">
      <dsp:nvSpPr>
        <dsp:cNvPr id="0" name=""/>
        <dsp:cNvSpPr/>
      </dsp:nvSpPr>
      <dsp:spPr>
        <a:xfrm>
          <a:off x="5901231" y="3405322"/>
          <a:ext cx="607851" cy="523744"/>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140C884-7F52-47C7-86F7-43CF348E2AAA}">
      <dsp:nvSpPr>
        <dsp:cNvPr id="0" name=""/>
        <dsp:cNvSpPr/>
      </dsp:nvSpPr>
      <dsp:spPr>
        <a:xfrm>
          <a:off x="1713017" y="251268"/>
          <a:ext cx="1320259" cy="1142179"/>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Optimism (feeling encouraged &amp; hopeful)</a:t>
          </a:r>
        </a:p>
      </dsp:txBody>
      <dsp:txXfrm>
        <a:off x="1931812" y="440551"/>
        <a:ext cx="882669" cy="763613"/>
      </dsp:txXfrm>
    </dsp:sp>
    <dsp:sp modelId="{67261E99-D46E-46A5-A5B3-0883A966CACE}">
      <dsp:nvSpPr>
        <dsp:cNvPr id="0" name=""/>
        <dsp:cNvSpPr/>
      </dsp:nvSpPr>
      <dsp:spPr>
        <a:xfrm>
          <a:off x="3927611" y="484413"/>
          <a:ext cx="607851" cy="523744"/>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9A14F86-D335-4094-A487-DCE1025882F9}">
      <dsp:nvSpPr>
        <dsp:cNvPr id="0" name=""/>
        <dsp:cNvSpPr/>
      </dsp:nvSpPr>
      <dsp:spPr>
        <a:xfrm>
          <a:off x="3490821" y="251264"/>
          <a:ext cx="1320259" cy="1142179"/>
        </a:xfrm>
        <a:prstGeom prst="hexagon">
          <a:avLst>
            <a:gd name="adj" fmla="val 28570"/>
            <a:gd name="vf" fmla="val 11547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Competence (feeling successful)</a:t>
          </a:r>
        </a:p>
      </dsp:txBody>
      <dsp:txXfrm>
        <a:off x="3709616" y="440547"/>
        <a:ext cx="882669" cy="763613"/>
      </dsp:txXfrm>
    </dsp:sp>
    <dsp:sp modelId="{D18E8236-0929-4AF9-BC86-43C2FAC95D9C}">
      <dsp:nvSpPr>
        <dsp:cNvPr id="0" name=""/>
        <dsp:cNvSpPr/>
      </dsp:nvSpPr>
      <dsp:spPr>
        <a:xfrm>
          <a:off x="2905133" y="3065949"/>
          <a:ext cx="607851" cy="523744"/>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583EC04-8BDF-4027-BAE2-27BFC60B8DAA}">
      <dsp:nvSpPr>
        <dsp:cNvPr id="0" name=""/>
        <dsp:cNvSpPr/>
      </dsp:nvSpPr>
      <dsp:spPr>
        <a:xfrm>
          <a:off x="3980492" y="1620133"/>
          <a:ext cx="1320259" cy="1142179"/>
        </a:xfrm>
        <a:prstGeom prst="hexagon">
          <a:avLst>
            <a:gd name="adj" fmla="val 28570"/>
            <a:gd name="vf" fmla="val 11547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Belonging (feeling valued)</a:t>
          </a:r>
        </a:p>
      </dsp:txBody>
      <dsp:txXfrm>
        <a:off x="4199287" y="1809416"/>
        <a:ext cx="882669" cy="763613"/>
      </dsp:txXfrm>
    </dsp:sp>
    <dsp:sp modelId="{C51A151B-196C-454F-9757-0E2B573AEFEB}">
      <dsp:nvSpPr>
        <dsp:cNvPr id="0" name=""/>
        <dsp:cNvSpPr/>
      </dsp:nvSpPr>
      <dsp:spPr>
        <a:xfrm>
          <a:off x="1735196" y="1878848"/>
          <a:ext cx="607851" cy="523744"/>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21206D3-F132-4B09-A41B-967C893707D9}">
      <dsp:nvSpPr>
        <dsp:cNvPr id="0" name=""/>
        <dsp:cNvSpPr/>
      </dsp:nvSpPr>
      <dsp:spPr>
        <a:xfrm>
          <a:off x="2607348" y="2786887"/>
          <a:ext cx="1320259" cy="1142179"/>
        </a:xfrm>
        <a:prstGeom prst="hexagon">
          <a:avLst>
            <a:gd name="adj" fmla="val 28570"/>
            <a:gd name="vf" fmla="val 11547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Usefulness (feeling needed)</a:t>
          </a:r>
        </a:p>
      </dsp:txBody>
      <dsp:txXfrm>
        <a:off x="2826143" y="2976170"/>
        <a:ext cx="882669" cy="763613"/>
      </dsp:txXfrm>
    </dsp:sp>
    <dsp:sp modelId="{938DFAD3-C6B8-4FAC-A23B-B1511CF33363}">
      <dsp:nvSpPr>
        <dsp:cNvPr id="0" name=""/>
        <dsp:cNvSpPr/>
      </dsp:nvSpPr>
      <dsp:spPr>
        <a:xfrm>
          <a:off x="1189344" y="1638839"/>
          <a:ext cx="1320259" cy="1142179"/>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Potency (feeling empowered)</a:t>
          </a:r>
        </a:p>
      </dsp:txBody>
      <dsp:txXfrm>
        <a:off x="1408139" y="1828122"/>
        <a:ext cx="882669" cy="76361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225C-2CD9-48DB-8060-14DDAADBAEFB}"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D0362-DC95-4359-A7FE-81A90559478C}" type="slidenum">
              <a:rPr lang="en-GB" smtClean="0"/>
              <a:t>‹#›</a:t>
            </a:fld>
            <a:endParaRPr lang="en-GB"/>
          </a:p>
        </p:txBody>
      </p:sp>
    </p:spTree>
    <p:extLst>
      <p:ext uri="{BB962C8B-B14F-4D97-AF65-F5344CB8AC3E}">
        <p14:creationId xmlns:p14="http://schemas.microsoft.com/office/powerpoint/2010/main" val="396719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Introduce the link between reflection and resilience. Saying that building resilience is about the flower model underpinned by support, critical thinking and collaboration.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Invite them to think about this session as opportunity for reflection as a collaborative team exercise.</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Theory behind link between reflection and resilience: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Reflection has a role to buffer against negative sides of change and resilience, particularly when burdened by work related stress, our resilience is reduced, and we feel that we struggle to cope.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Resilience is defined as being able to adapt in the face of, often severe, difficulty (see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Masten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Powell, 2003). It is a dynamic developmental process and is studied by looking at how competence develops in the face of adversity. When people’s adaptive abilities are in good working order, they can withstand hardship, but when they are stressed or overloaded this becomes more difficult.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3D3C33-0D26-1D4D-8462-1A3E81CAE05B}" type="slidenum">
              <a:rPr lang="en-US" smtClean="0"/>
              <a:t>1</a:t>
            </a:fld>
            <a:endParaRPr lang="en-US"/>
          </a:p>
        </p:txBody>
      </p:sp>
    </p:spTree>
    <p:extLst>
      <p:ext uri="{BB962C8B-B14F-4D97-AF65-F5344CB8AC3E}">
        <p14:creationId xmlns:p14="http://schemas.microsoft.com/office/powerpoint/2010/main" val="271051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3D3C33-0D26-1D4D-8462-1A3E81CAE05B}" type="slidenum">
              <a:rPr lang="en-US" smtClean="0"/>
              <a:t>6</a:t>
            </a:fld>
            <a:endParaRPr lang="en-US"/>
          </a:p>
        </p:txBody>
      </p:sp>
    </p:spTree>
    <p:extLst>
      <p:ext uri="{BB962C8B-B14F-4D97-AF65-F5344CB8AC3E}">
        <p14:creationId xmlns:p14="http://schemas.microsoft.com/office/powerpoint/2010/main" val="380447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3D3C33-0D26-1D4D-8462-1A3E81CAE05B}" type="slidenum">
              <a:rPr lang="en-US" smtClean="0"/>
              <a:t>7</a:t>
            </a:fld>
            <a:endParaRPr lang="en-US"/>
          </a:p>
        </p:txBody>
      </p:sp>
    </p:spTree>
    <p:extLst>
      <p:ext uri="{BB962C8B-B14F-4D97-AF65-F5344CB8AC3E}">
        <p14:creationId xmlns:p14="http://schemas.microsoft.com/office/powerpoint/2010/main" val="10262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3D3C33-0D26-1D4D-8462-1A3E81CAE05B}" type="slidenum">
              <a:rPr lang="en-US" smtClean="0"/>
              <a:t>8</a:t>
            </a:fld>
            <a:endParaRPr lang="en-US"/>
          </a:p>
        </p:txBody>
      </p:sp>
    </p:spTree>
    <p:extLst>
      <p:ext uri="{BB962C8B-B14F-4D97-AF65-F5344CB8AC3E}">
        <p14:creationId xmlns:p14="http://schemas.microsoft.com/office/powerpoint/2010/main" val="289964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Support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is an essential component of resilience development. We all need to feel that we are not alone, that we are valued, and our work appreciated. Taking time to talk to a peer or a friend can help to clarify feelings of worthlessness and impotence. The support mechanism of another person listening and asking how you felt, what you would have liked to have done and what your underlying values were, can mean that we feel supported a little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SzPts val="1000"/>
              <a:buFont typeface="Arial" panose="020B0604020202020204" pitchFamily="34" charset="0"/>
              <a:buChar char="•"/>
              <a:tabLst>
                <a:tab pos="228600" algn="l"/>
              </a:tabLs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Being able to </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think critically</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as the participants in West’s (2001) research, can help to clarify the way through unclear and complex situations. “David” found it difficult to separate work issues and personal life issues but found that being asked some thought-provoking questions enabled that level of criticality to move the mists of confusion and to see things more clearly. Use some of the questions in this module to provide a starting point.</a:t>
            </a:r>
          </a:p>
          <a:p>
            <a:pPr marL="171450" lvl="0" indent="-171450">
              <a:lnSpc>
                <a:spcPct val="107000"/>
              </a:lnSpc>
              <a:buSzPts val="1000"/>
              <a:buFont typeface="Arial" panose="020B0604020202020204" pitchFamily="34" charset="0"/>
              <a:buChar char="•"/>
              <a:tabLst>
                <a:tab pos="22860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SzPts val="1000"/>
              <a:buFont typeface="Arial" panose="020B0604020202020204" pitchFamily="34" charset="0"/>
              <a:buChar char="•"/>
              <a:tabLst>
                <a:tab pos="228600" algn="l"/>
              </a:tabLs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Resilient professionals are very often highly </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collaborative</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Working in teams and with other people helps to mitigate against some of the feelings of hopelessness. Using reflective practices to identify ways to collaborate further and how to maximise those collective endeavours, can lead to a higher sense of value and contribution.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3D3C33-0D26-1D4D-8462-1A3E81CAE05B}" type="slidenum">
              <a:rPr lang="en-US" smtClean="0"/>
              <a:t>9</a:t>
            </a:fld>
            <a:endParaRPr lang="en-US"/>
          </a:p>
        </p:txBody>
      </p:sp>
    </p:spTree>
    <p:extLst>
      <p:ext uri="{BB962C8B-B14F-4D97-AF65-F5344CB8AC3E}">
        <p14:creationId xmlns:p14="http://schemas.microsoft.com/office/powerpoint/2010/main" val="283807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F103-F2D9-E998-20B1-745E9F27E5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95610E-14AA-6804-F5F0-045C6A44E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9FE7E4-E8D1-0D57-B285-4A8BE9FD55EB}"/>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D58EAF31-E3FF-C033-EA5F-5981E6FB7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8DB3E-AF5C-37E3-9BFF-B1A7241F09B3}"/>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423310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BBC5-4ACA-C047-B872-EBD80E45A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9A0B77-7225-00EB-C3A4-E30AE8B0A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35C88-C1E6-3A8E-4483-5FB6A648D7F6}"/>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17B9D6ED-680D-AB48-E9D3-C1E280332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F0ED4-AA69-127A-61B0-9B6CA883BE36}"/>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394588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68548-06B3-D090-FCA7-D4648BD08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ADED3B-31AA-B16B-075F-E8224DE27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FFF7AF-8F9F-74B3-9744-616E57456121}"/>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7C328D3A-84E6-EF96-A7D6-D3A6234BB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BAD6F-9F34-FCCC-789A-BEF194E72D53}"/>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336390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pic>
        <p:nvPicPr>
          <p:cNvPr id="8" name="Picture 7" descr="Text&#10;&#10;Description automatically generated with low confidence">
            <a:extLst>
              <a:ext uri="{FF2B5EF4-FFF2-40B4-BE49-F238E27FC236}">
                <a16:creationId xmlns:a16="http://schemas.microsoft.com/office/drawing/2014/main" id="{83400AE1-494C-2F41-8C8C-5EDAEA322113}"/>
              </a:ext>
            </a:extLst>
          </p:cNvPr>
          <p:cNvPicPr>
            <a:picLocks noChangeAspect="1"/>
          </p:cNvPicPr>
          <p:nvPr userDrawn="1"/>
        </p:nvPicPr>
        <p:blipFill>
          <a:blip r:embed="rId2"/>
          <a:stretch>
            <a:fillRect/>
          </a:stretch>
        </p:blipFill>
        <p:spPr>
          <a:xfrm>
            <a:off x="372536" y="5943666"/>
            <a:ext cx="1964267" cy="677140"/>
          </a:xfrm>
          <a:prstGeom prst="rect">
            <a:avLst/>
          </a:prstGeom>
        </p:spPr>
      </p:pic>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3"/>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sp>
        <p:nvSpPr>
          <p:cNvPr id="14" name="Text Placeholder 5">
            <a:extLst>
              <a:ext uri="{FF2B5EF4-FFF2-40B4-BE49-F238E27FC236}">
                <a16:creationId xmlns:a16="http://schemas.microsoft.com/office/drawing/2014/main" id="{E36A0934-E77B-CD45-A334-A5AEE9F0DADE}"/>
              </a:ext>
            </a:extLst>
          </p:cNvPr>
          <p:cNvSpPr>
            <a:spLocks noGrp="1"/>
          </p:cNvSpPr>
          <p:nvPr>
            <p:ph type="body" sz="quarter" idx="11" hasCustomPrompt="1"/>
          </p:nvPr>
        </p:nvSpPr>
        <p:spPr>
          <a:xfrm>
            <a:off x="812279" y="1883900"/>
            <a:ext cx="3651414" cy="3206771"/>
          </a:xfrm>
        </p:spPr>
        <p:txBody>
          <a:bodyPr>
            <a:normAutofit/>
          </a:bodyPr>
          <a:lstStyle>
            <a:lvl1pPr marL="285750" marR="0" indent="-285750" algn="l" defTabSz="914400" rtl="0" eaLnBrk="1" fontAlgn="auto" latinLnBrk="0" hangingPunct="1">
              <a:lnSpc>
                <a:spcPct val="100000"/>
              </a:lnSpc>
              <a:spcBef>
                <a:spcPts val="0"/>
              </a:spcBef>
              <a:spcAft>
                <a:spcPts val="600"/>
              </a:spcAft>
              <a:buClr>
                <a:srgbClr val="0067A5"/>
              </a:buClr>
              <a:buSzTx/>
              <a:buFont typeface="Arial" panose="020B0604020202020204" pitchFamily="34" charset="0"/>
              <a:buChar char="•"/>
              <a:tabLst/>
              <a:defRPr lang="en-GB" sz="1600" kern="1200" dirty="0">
                <a:solidFill>
                  <a:schemeClr val="tx1"/>
                </a:solidFill>
                <a:effectLst/>
                <a:latin typeface="+mn-lt"/>
                <a:ea typeface="+mn-ea"/>
                <a:cs typeface="+mn-cs"/>
              </a:defRPr>
            </a:lvl1pPr>
          </a:lstStyle>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1</a:t>
            </a:r>
          </a:p>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2</a:t>
            </a:r>
          </a:p>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3</a:t>
            </a:r>
          </a:p>
        </p:txBody>
      </p:sp>
    </p:spTree>
    <p:extLst>
      <p:ext uri="{BB962C8B-B14F-4D97-AF65-F5344CB8AC3E}">
        <p14:creationId xmlns:p14="http://schemas.microsoft.com/office/powerpoint/2010/main" val="173203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FB35-9D97-92C1-833C-ABD85F7056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E4CE52-5AE0-9C69-2E92-3DD7524A8F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40CED9-0A0C-886F-0FD3-730524458624}"/>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43AF852D-188B-B76C-C8CB-E051634DF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224D0-9BCA-1EA9-229D-0E5DD9C8C8D8}"/>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42584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4DB5-CBE0-D999-55F0-A6200D306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94B810-DD84-57BE-EA3D-069ED1DFE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2409F7-01C4-356F-73B5-67C04A0C26AA}"/>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F775C52B-4F15-7E86-868E-4BAB10E79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759903-F04A-791C-258A-28417CDF99AE}"/>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257433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8456-0F4D-0930-EFC3-DBD915AA85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E3DF13-573B-A949-3BD2-4A7EF90E7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40F297-B958-5A2A-E0EC-CDD68DCA1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AEE3C1-EDA5-F7FC-EA48-19296D8D8E5A}"/>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6" name="Footer Placeholder 5">
            <a:extLst>
              <a:ext uri="{FF2B5EF4-FFF2-40B4-BE49-F238E27FC236}">
                <a16:creationId xmlns:a16="http://schemas.microsoft.com/office/drawing/2014/main" id="{86FFD714-2AEA-A059-3F17-7BD1993254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6EBF3B-F04E-907A-D09B-9E1C3A008C18}"/>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361131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1C0D-56F2-7B73-A50C-1D68674FD0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19402-5B2B-346A-2150-E224E4D10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93D6C-0D07-B372-DEED-68808EEA9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D224B3-2022-ECBF-36F8-94AA19021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706AD-B61C-EAD3-30CD-2BA3CA8C2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EF0992-1F9B-012B-9B05-84F0AB4ECA5C}"/>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8" name="Footer Placeholder 7">
            <a:extLst>
              <a:ext uri="{FF2B5EF4-FFF2-40B4-BE49-F238E27FC236}">
                <a16:creationId xmlns:a16="http://schemas.microsoft.com/office/drawing/2014/main" id="{83DC1E85-77EC-F006-5C57-5BF87423ED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1A7488-AD77-0AA1-57D5-0C32C30F4513}"/>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390789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8B6-5ECF-E3AE-FCEB-73B95D2B3E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203E3C-4AB6-6768-ADCA-A6001F777C63}"/>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4" name="Footer Placeholder 3">
            <a:extLst>
              <a:ext uri="{FF2B5EF4-FFF2-40B4-BE49-F238E27FC236}">
                <a16:creationId xmlns:a16="http://schemas.microsoft.com/office/drawing/2014/main" id="{B3BCB93E-9AFC-BC87-AB87-36FBC3A650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844EE5-BAFF-1CAD-B2D3-E1BD8B6C4AB4}"/>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42111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66D23-B448-37D4-B852-76EFE46B50E2}"/>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3" name="Footer Placeholder 2">
            <a:extLst>
              <a:ext uri="{FF2B5EF4-FFF2-40B4-BE49-F238E27FC236}">
                <a16:creationId xmlns:a16="http://schemas.microsoft.com/office/drawing/2014/main" id="{87484F17-7943-F27B-54D7-7CB8582A92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271E9D-AD05-466A-8128-703F2AFABF2C}"/>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361734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73AF-868D-59A6-C6CF-88CA03A5D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C42A16-31B3-F844-BF17-0DBC09805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914C53-5ADC-AB78-1B0E-326F297FD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1A769-99F7-887C-B8B7-A2559EEE35BE}"/>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6" name="Footer Placeholder 5">
            <a:extLst>
              <a:ext uri="{FF2B5EF4-FFF2-40B4-BE49-F238E27FC236}">
                <a16:creationId xmlns:a16="http://schemas.microsoft.com/office/drawing/2014/main" id="{1627BCA5-EBE4-C6FD-A483-4BE40507F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509CB-3FE6-595F-EDCB-B57B895FA57E}"/>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98484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092A-A802-D883-B7F4-F23304503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9560EC-D442-BAAD-1B14-B9D58F562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2465E8-EDC5-9488-88C6-E7DEDB4AF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B12BB-F729-E70B-571D-1D71012E51E9}"/>
              </a:ext>
            </a:extLst>
          </p:cNvPr>
          <p:cNvSpPr>
            <a:spLocks noGrp="1"/>
          </p:cNvSpPr>
          <p:nvPr>
            <p:ph type="dt" sz="half" idx="10"/>
          </p:nvPr>
        </p:nvSpPr>
        <p:spPr/>
        <p:txBody>
          <a:bodyPr/>
          <a:lstStyle/>
          <a:p>
            <a:fld id="{61AE1AF6-3B8C-416F-A22C-64F8118C3A1E}" type="datetimeFigureOut">
              <a:rPr lang="en-GB" smtClean="0"/>
              <a:t>23/04/2024</a:t>
            </a:fld>
            <a:endParaRPr lang="en-GB"/>
          </a:p>
        </p:txBody>
      </p:sp>
      <p:sp>
        <p:nvSpPr>
          <p:cNvPr id="6" name="Footer Placeholder 5">
            <a:extLst>
              <a:ext uri="{FF2B5EF4-FFF2-40B4-BE49-F238E27FC236}">
                <a16:creationId xmlns:a16="http://schemas.microsoft.com/office/drawing/2014/main" id="{9F27851C-A347-A974-E884-7211606242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AED9D9-EB0E-47FE-6457-B80346C3B1A5}"/>
              </a:ext>
            </a:extLst>
          </p:cNvPr>
          <p:cNvSpPr>
            <a:spLocks noGrp="1"/>
          </p:cNvSpPr>
          <p:nvPr>
            <p:ph type="sldNum" sz="quarter" idx="12"/>
          </p:nvPr>
        </p:nvSpPr>
        <p:spPr/>
        <p:txBody>
          <a:bodyPr/>
          <a:lstStyle/>
          <a:p>
            <a:fld id="{5006C708-80A6-4007-B5A4-26B9C64B510B}" type="slidenum">
              <a:rPr lang="en-GB" smtClean="0"/>
              <a:t>‹#›</a:t>
            </a:fld>
            <a:endParaRPr lang="en-GB"/>
          </a:p>
        </p:txBody>
      </p:sp>
    </p:spTree>
    <p:extLst>
      <p:ext uri="{BB962C8B-B14F-4D97-AF65-F5344CB8AC3E}">
        <p14:creationId xmlns:p14="http://schemas.microsoft.com/office/powerpoint/2010/main" val="89293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0BFCE-C35B-EBEE-AFD8-C8981455E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DF90B5-169F-1D5F-A7D0-8B7282C82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07FCC6-C461-700F-98FF-8B44BB6A7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1AF6-3B8C-416F-A22C-64F8118C3A1E}" type="datetimeFigureOut">
              <a:rPr lang="en-GB" smtClean="0"/>
              <a:t>23/04/2024</a:t>
            </a:fld>
            <a:endParaRPr lang="en-GB"/>
          </a:p>
        </p:txBody>
      </p:sp>
      <p:sp>
        <p:nvSpPr>
          <p:cNvPr id="5" name="Footer Placeholder 4">
            <a:extLst>
              <a:ext uri="{FF2B5EF4-FFF2-40B4-BE49-F238E27FC236}">
                <a16:creationId xmlns:a16="http://schemas.microsoft.com/office/drawing/2014/main" id="{1C3A633B-04AB-E52C-F723-643DF8834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0823D4-956E-F7F7-CA90-CDD8A2F5B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C708-80A6-4007-B5A4-26B9C64B510B}" type="slidenum">
              <a:rPr lang="en-GB" smtClean="0"/>
              <a:t>‹#›</a:t>
            </a:fld>
            <a:endParaRPr lang="en-GB"/>
          </a:p>
        </p:txBody>
      </p:sp>
    </p:spTree>
    <p:extLst>
      <p:ext uri="{BB962C8B-B14F-4D97-AF65-F5344CB8AC3E}">
        <p14:creationId xmlns:p14="http://schemas.microsoft.com/office/powerpoint/2010/main" val="351977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pxhere.com/en/photo/1556847"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sourendu_gupta/4932108176/"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9" y="371445"/>
            <a:ext cx="6614132" cy="642424"/>
          </a:xfrm>
        </p:spPr>
        <p:txBody>
          <a:bodyPr>
            <a:normAutofit fontScale="92500"/>
          </a:bodyPr>
          <a:lstStyle/>
          <a:p>
            <a:r>
              <a:rPr lang="en-GB" sz="3200" b="1" dirty="0">
                <a:latin typeface="+mn-lt"/>
              </a:rPr>
              <a:t>Reflection using ‘Metaphorical Mirrors’</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4998975" cy="3917092"/>
          </a:xfrm>
        </p:spPr>
        <p:txBody>
          <a:bodyPr>
            <a:normAutofit/>
          </a:bodyPr>
          <a:lstStyle/>
          <a:p>
            <a:r>
              <a:rPr lang="en-GB" dirty="0"/>
              <a:t>REFLECTION – buffers against the negative aspect of working lives</a:t>
            </a:r>
          </a:p>
          <a:p>
            <a:r>
              <a:rPr lang="en-GB" dirty="0"/>
              <a:t>RESILIENCE – being able to adapt in face of (severe) difficulty (</a:t>
            </a:r>
            <a:r>
              <a:rPr lang="en-GB" dirty="0" err="1"/>
              <a:t>Masten</a:t>
            </a:r>
            <a:r>
              <a:rPr lang="en-GB" dirty="0"/>
              <a:t> &amp; Powell, 2003)</a:t>
            </a:r>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
        <p:nvSpPr>
          <p:cNvPr id="8" name="TextBox 7">
            <a:extLst>
              <a:ext uri="{FF2B5EF4-FFF2-40B4-BE49-F238E27FC236}">
                <a16:creationId xmlns:a16="http://schemas.microsoft.com/office/drawing/2014/main" id="{3259719D-2B0E-4BD7-89FF-FD743F06EE05}"/>
              </a:ext>
            </a:extLst>
          </p:cNvPr>
          <p:cNvSpPr txBox="1"/>
          <p:nvPr/>
        </p:nvSpPr>
        <p:spPr>
          <a:xfrm>
            <a:off x="2854411" y="5832156"/>
            <a:ext cx="6104238" cy="646331"/>
          </a:xfrm>
          <a:prstGeom prst="rect">
            <a:avLst/>
          </a:prstGeom>
          <a:noFill/>
        </p:spPr>
        <p:txBody>
          <a:bodyPr wrap="square">
            <a:spAutoFit/>
          </a:bodyPr>
          <a:lstStyle/>
          <a:p>
            <a:r>
              <a:rPr lang="en-GB" sz="1800" i="1" dirty="0"/>
              <a:t>by </a:t>
            </a:r>
            <a:r>
              <a:rPr lang="en-GB" sz="1800" i="1" dirty="0" err="1"/>
              <a:t>Bassot</a:t>
            </a:r>
            <a:r>
              <a:rPr lang="en-GB" sz="1800" i="1" dirty="0"/>
              <a:t>, Barbara (2016). The Reflective Journal. 2nd Edition</a:t>
            </a:r>
          </a:p>
          <a:p>
            <a:r>
              <a:rPr lang="en-GB" sz="1800" i="1" dirty="0"/>
              <a:t>(p.6). London: Palgrave</a:t>
            </a:r>
          </a:p>
        </p:txBody>
      </p:sp>
      <p:graphicFrame>
        <p:nvGraphicFramePr>
          <p:cNvPr id="3" name="Diagram 2">
            <a:extLst>
              <a:ext uri="{FF2B5EF4-FFF2-40B4-BE49-F238E27FC236}">
                <a16:creationId xmlns:a16="http://schemas.microsoft.com/office/drawing/2014/main" id="{F14609EC-0BE3-4A9E-98E1-94CA26CA0603}"/>
              </a:ext>
            </a:extLst>
          </p:cNvPr>
          <p:cNvGraphicFramePr/>
          <p:nvPr/>
        </p:nvGraphicFramePr>
        <p:xfrm>
          <a:off x="5053263" y="1458479"/>
          <a:ext cx="6509083" cy="3929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AE61B213-A694-4287-BDCA-AA9A77B977EE}"/>
              </a:ext>
            </a:extLst>
          </p:cNvPr>
          <p:cNvSpPr txBox="1"/>
          <p:nvPr/>
        </p:nvSpPr>
        <p:spPr>
          <a:xfrm>
            <a:off x="1275347" y="3248526"/>
            <a:ext cx="2081464" cy="369332"/>
          </a:xfrm>
          <a:prstGeom prst="rect">
            <a:avLst/>
          </a:prstGeom>
          <a:solidFill>
            <a:schemeClr val="accent4">
              <a:lumMod val="40000"/>
              <a:lumOff val="60000"/>
            </a:schemeClr>
          </a:solidFill>
          <a:ln w="12700">
            <a:solidFill>
              <a:schemeClr val="tx1"/>
            </a:solidFill>
          </a:ln>
        </p:spPr>
        <p:txBody>
          <a:bodyPr wrap="square" rtlCol="0">
            <a:spAutoFit/>
          </a:bodyPr>
          <a:lstStyle/>
          <a:p>
            <a:r>
              <a:rPr lang="en-GB" dirty="0"/>
              <a:t>SUPPORT</a:t>
            </a:r>
          </a:p>
        </p:txBody>
      </p:sp>
      <p:sp>
        <p:nvSpPr>
          <p:cNvPr id="10" name="TextBox 9">
            <a:extLst>
              <a:ext uri="{FF2B5EF4-FFF2-40B4-BE49-F238E27FC236}">
                <a16:creationId xmlns:a16="http://schemas.microsoft.com/office/drawing/2014/main" id="{4CF3FBAD-4EFC-449C-BF17-52E4D911B28B}"/>
              </a:ext>
            </a:extLst>
          </p:cNvPr>
          <p:cNvSpPr txBox="1"/>
          <p:nvPr/>
        </p:nvSpPr>
        <p:spPr>
          <a:xfrm>
            <a:off x="1275347" y="3889777"/>
            <a:ext cx="2081464" cy="369332"/>
          </a:xfrm>
          <a:prstGeom prst="rect">
            <a:avLst/>
          </a:prstGeom>
          <a:noFill/>
        </p:spPr>
        <p:txBody>
          <a:bodyPr wrap="square" rtlCol="0">
            <a:spAutoFit/>
          </a:bodyPr>
          <a:lstStyle/>
          <a:p>
            <a:r>
              <a:rPr lang="en-GB" dirty="0"/>
              <a:t>CRITICAL THINKING</a:t>
            </a:r>
          </a:p>
        </p:txBody>
      </p:sp>
      <p:sp>
        <p:nvSpPr>
          <p:cNvPr id="11" name="TextBox 10">
            <a:extLst>
              <a:ext uri="{FF2B5EF4-FFF2-40B4-BE49-F238E27FC236}">
                <a16:creationId xmlns:a16="http://schemas.microsoft.com/office/drawing/2014/main" id="{8126F29F-633D-493F-9C43-687F0B7FA262}"/>
              </a:ext>
            </a:extLst>
          </p:cNvPr>
          <p:cNvSpPr txBox="1"/>
          <p:nvPr/>
        </p:nvSpPr>
        <p:spPr>
          <a:xfrm>
            <a:off x="1275347" y="3774450"/>
            <a:ext cx="2081464" cy="369332"/>
          </a:xfrm>
          <a:prstGeom prst="rect">
            <a:avLst/>
          </a:prstGeom>
          <a:solidFill>
            <a:schemeClr val="accent4">
              <a:lumMod val="40000"/>
              <a:lumOff val="60000"/>
            </a:schemeClr>
          </a:solidFill>
          <a:ln w="12700">
            <a:solidFill>
              <a:schemeClr val="tx1"/>
            </a:solidFill>
          </a:ln>
        </p:spPr>
        <p:txBody>
          <a:bodyPr wrap="square" rtlCol="0">
            <a:spAutoFit/>
          </a:bodyPr>
          <a:lstStyle/>
          <a:p>
            <a:r>
              <a:rPr lang="en-GB" dirty="0"/>
              <a:t>CRITICAL THINKING</a:t>
            </a:r>
          </a:p>
        </p:txBody>
      </p:sp>
      <p:sp>
        <p:nvSpPr>
          <p:cNvPr id="12" name="TextBox 11">
            <a:extLst>
              <a:ext uri="{FF2B5EF4-FFF2-40B4-BE49-F238E27FC236}">
                <a16:creationId xmlns:a16="http://schemas.microsoft.com/office/drawing/2014/main" id="{BE665EC3-7D94-4F73-A846-492495A03CA5}"/>
              </a:ext>
            </a:extLst>
          </p:cNvPr>
          <p:cNvSpPr txBox="1"/>
          <p:nvPr/>
        </p:nvSpPr>
        <p:spPr>
          <a:xfrm>
            <a:off x="1275347" y="4296748"/>
            <a:ext cx="2081464" cy="369332"/>
          </a:xfrm>
          <a:prstGeom prst="rect">
            <a:avLst/>
          </a:prstGeom>
          <a:solidFill>
            <a:schemeClr val="accent4">
              <a:lumMod val="40000"/>
              <a:lumOff val="60000"/>
            </a:schemeClr>
          </a:solidFill>
          <a:ln w="12700">
            <a:solidFill>
              <a:schemeClr val="tx1"/>
            </a:solidFill>
          </a:ln>
        </p:spPr>
        <p:txBody>
          <a:bodyPr wrap="square" rtlCol="0">
            <a:spAutoFit/>
          </a:bodyPr>
          <a:lstStyle/>
          <a:p>
            <a:r>
              <a:rPr lang="en-GB" dirty="0"/>
              <a:t>COLLABORATION</a:t>
            </a:r>
          </a:p>
        </p:txBody>
      </p:sp>
    </p:spTree>
    <p:extLst>
      <p:ext uri="{BB962C8B-B14F-4D97-AF65-F5344CB8AC3E}">
        <p14:creationId xmlns:p14="http://schemas.microsoft.com/office/powerpoint/2010/main" val="27222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p:txBody>
          <a:bodyPr>
            <a:normAutofit/>
          </a:bodyPr>
          <a:lstStyle/>
          <a:p>
            <a:r>
              <a:rPr lang="en-GB" sz="3200" b="1" dirty="0">
                <a:latin typeface="+mn-lt"/>
              </a:rPr>
              <a:t>Our Rear-View Mirror</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5155385" cy="3917092"/>
          </a:xfrm>
        </p:spPr>
        <p:txBody>
          <a:bodyPr>
            <a:normAutofit/>
          </a:bodyPr>
          <a:lstStyle/>
          <a:p>
            <a:pPr marL="0" indent="0">
              <a:buNone/>
            </a:pPr>
            <a:r>
              <a:rPr lang="en-US" sz="2400" dirty="0"/>
              <a:t>The rear-view mirror is a vital tool that people use every time they get into the driver’s seat. By using it we can see what is behind us and assess whether it is safe to move ahead.  </a:t>
            </a:r>
          </a:p>
          <a:p>
            <a:pPr marL="0" indent="0">
              <a:buNone/>
            </a:pPr>
            <a:endParaRPr lang="en-US" sz="2400" dirty="0"/>
          </a:p>
          <a:p>
            <a:pPr marL="0" indent="0">
              <a:buNone/>
            </a:pPr>
            <a:r>
              <a:rPr lang="en-US" sz="2400" b="1" dirty="0"/>
              <a:t>What are you looking back at? How does this make you feel?</a:t>
            </a: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2"/>
          <a:srcRect l="17836" t="47602" r="34118" b="28725"/>
          <a:stretch/>
        </p:blipFill>
        <p:spPr>
          <a:xfrm>
            <a:off x="9204212" y="5494989"/>
            <a:ext cx="2608646" cy="722997"/>
          </a:xfrm>
          <a:prstGeom prst="rect">
            <a:avLst/>
          </a:prstGeom>
        </p:spPr>
      </p:pic>
      <p:pic>
        <p:nvPicPr>
          <p:cNvPr id="8" name="Picture 2" descr="Faith in the Rear View Mirror – vancerains.com">
            <a:extLst>
              <a:ext uri="{FF2B5EF4-FFF2-40B4-BE49-F238E27FC236}">
                <a16:creationId xmlns:a16="http://schemas.microsoft.com/office/drawing/2014/main" id="{1A49B415-EC47-4F59-A039-3B546E54B55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90550" y="1470454"/>
            <a:ext cx="4498356" cy="345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1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p:txBody>
          <a:bodyPr>
            <a:normAutofit/>
          </a:bodyPr>
          <a:lstStyle/>
          <a:p>
            <a:r>
              <a:rPr lang="en-GB" sz="3200" b="1" dirty="0">
                <a:latin typeface="+mn-lt"/>
              </a:rPr>
              <a:t>Our Wing Mirrors</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5155385" cy="3917092"/>
          </a:xfrm>
        </p:spPr>
        <p:txBody>
          <a:bodyPr>
            <a:normAutofit/>
          </a:bodyPr>
          <a:lstStyle/>
          <a:p>
            <a:pPr marL="0" indent="0">
              <a:buNone/>
            </a:pPr>
            <a:r>
              <a:rPr lang="en-US" sz="2400" dirty="0"/>
              <a:t>Wing mirrors also help us see behind us when we are driving. Most wing mirrors are convex, which helps us to see what is just over our should or in a blind spot.   </a:t>
            </a:r>
          </a:p>
          <a:p>
            <a:pPr marL="0" indent="0">
              <a:buNone/>
            </a:pPr>
            <a:endParaRPr lang="en-US" sz="2400" b="1" dirty="0"/>
          </a:p>
          <a:p>
            <a:pPr marL="0" indent="0">
              <a:buNone/>
            </a:pPr>
            <a:r>
              <a:rPr lang="en-US" sz="2400" b="1" dirty="0"/>
              <a:t>What is in the blind spot?</a:t>
            </a:r>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2"/>
          <a:srcRect l="17836" t="47602" r="34118" b="28725"/>
          <a:stretch/>
        </p:blipFill>
        <p:spPr>
          <a:xfrm>
            <a:off x="9204212" y="5494989"/>
            <a:ext cx="2608646" cy="722997"/>
          </a:xfrm>
          <a:prstGeom prst="rect">
            <a:avLst/>
          </a:prstGeom>
        </p:spPr>
      </p:pic>
      <p:pic>
        <p:nvPicPr>
          <p:cNvPr id="9" name="Picture 2" descr="Wing mirror - Wikipedia">
            <a:extLst>
              <a:ext uri="{FF2B5EF4-FFF2-40B4-BE49-F238E27FC236}">
                <a16:creationId xmlns:a16="http://schemas.microsoft.com/office/drawing/2014/main" id="{CC505CF8-E090-4264-8492-7386ECBF579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4449" y="1470454"/>
            <a:ext cx="3891825" cy="361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3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p:txBody>
          <a:bodyPr>
            <a:normAutofit/>
          </a:bodyPr>
          <a:lstStyle/>
          <a:p>
            <a:r>
              <a:rPr lang="en-GB" sz="3200" b="1" dirty="0">
                <a:latin typeface="+mn-lt"/>
              </a:rPr>
              <a:t>Our Shop Window</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5155385" cy="3917092"/>
          </a:xfrm>
        </p:spPr>
        <p:txBody>
          <a:bodyPr>
            <a:normAutofit fontScale="92500" lnSpcReduction="10000"/>
          </a:bodyPr>
          <a:lstStyle/>
          <a:p>
            <a:pPr marL="0" indent="0">
              <a:buNone/>
            </a:pPr>
            <a:r>
              <a:rPr lang="en-US" sz="4000" dirty="0"/>
              <a:t>Not a true mirror but we can see our reflection as we walk past.  </a:t>
            </a:r>
          </a:p>
          <a:p>
            <a:pPr marL="0" indent="0">
              <a:buNone/>
            </a:pPr>
            <a:endParaRPr lang="en-US" sz="4000" dirty="0"/>
          </a:p>
          <a:p>
            <a:pPr marL="0" indent="0">
              <a:buNone/>
            </a:pPr>
            <a:r>
              <a:rPr lang="en-US" sz="4000" b="1" dirty="0"/>
              <a:t>What are the reflections that others might see in us?</a:t>
            </a:r>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2"/>
          <a:srcRect l="17836" t="47602" r="34118" b="28725"/>
          <a:stretch/>
        </p:blipFill>
        <p:spPr>
          <a:xfrm>
            <a:off x="9204212" y="5494989"/>
            <a:ext cx="2608646" cy="722997"/>
          </a:xfrm>
          <a:prstGeom prst="rect">
            <a:avLst/>
          </a:prstGeom>
        </p:spPr>
      </p:pic>
      <p:pic>
        <p:nvPicPr>
          <p:cNvPr id="8" name="Picture 2" descr="Reflections on Street Photography | by David Travis | Medium">
            <a:extLst>
              <a:ext uri="{FF2B5EF4-FFF2-40B4-BE49-F238E27FC236}">
                <a16:creationId xmlns:a16="http://schemas.microsoft.com/office/drawing/2014/main" id="{41F9C4F3-3FE8-4472-A1E6-260DF9F02B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69823" y="1470453"/>
            <a:ext cx="4409899" cy="361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0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p:txBody>
          <a:bodyPr>
            <a:normAutofit/>
          </a:bodyPr>
          <a:lstStyle/>
          <a:p>
            <a:r>
              <a:rPr lang="en-GB" sz="3200" b="1" dirty="0">
                <a:latin typeface="+mn-lt"/>
              </a:rPr>
              <a:t>Looking Glass</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44363" y="1470454"/>
            <a:ext cx="6310416" cy="3917092"/>
          </a:xfrm>
        </p:spPr>
        <p:txBody>
          <a:bodyPr>
            <a:normAutofit fontScale="92500" lnSpcReduction="10000"/>
          </a:bodyPr>
          <a:lstStyle/>
          <a:p>
            <a:pPr marL="0" indent="0">
              <a:buNone/>
            </a:pPr>
            <a:r>
              <a:rPr lang="en-US" sz="4000" dirty="0"/>
              <a:t>Not a true mirror but stories, myths and legends use the looking glass to see into the future. </a:t>
            </a:r>
          </a:p>
          <a:p>
            <a:pPr marL="0" indent="0">
              <a:buNone/>
            </a:pPr>
            <a:endParaRPr lang="en-US" sz="4000" dirty="0"/>
          </a:p>
          <a:p>
            <a:pPr marL="0" indent="0">
              <a:buNone/>
            </a:pPr>
            <a:r>
              <a:rPr lang="en-US" sz="4000" b="1" dirty="0"/>
              <a:t>What are you looking forward to in the future?</a:t>
            </a: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2"/>
          <a:srcRect l="17836" t="47602" r="34118" b="28725"/>
          <a:stretch/>
        </p:blipFill>
        <p:spPr>
          <a:xfrm>
            <a:off x="9204212" y="5494989"/>
            <a:ext cx="2608646" cy="722997"/>
          </a:xfrm>
          <a:prstGeom prst="rect">
            <a:avLst/>
          </a:prstGeom>
        </p:spPr>
      </p:pic>
      <p:pic>
        <p:nvPicPr>
          <p:cNvPr id="9" name="Picture 8">
            <a:extLst>
              <a:ext uri="{FF2B5EF4-FFF2-40B4-BE49-F238E27FC236}">
                <a16:creationId xmlns:a16="http://schemas.microsoft.com/office/drawing/2014/main" id="{DDF55E96-4B58-4998-8905-882515F11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278" y="1322587"/>
            <a:ext cx="3417444" cy="3917092"/>
          </a:xfrm>
          <a:prstGeom prst="rect">
            <a:avLst/>
          </a:prstGeom>
        </p:spPr>
      </p:pic>
    </p:spTree>
    <p:extLst>
      <p:ext uri="{BB962C8B-B14F-4D97-AF65-F5344CB8AC3E}">
        <p14:creationId xmlns:p14="http://schemas.microsoft.com/office/powerpoint/2010/main" val="429105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9" y="371445"/>
            <a:ext cx="6053742" cy="642424"/>
          </a:xfrm>
        </p:spPr>
        <p:txBody>
          <a:bodyPr>
            <a:normAutofit/>
          </a:bodyPr>
          <a:lstStyle/>
          <a:p>
            <a:r>
              <a:rPr lang="en-GB" sz="3200" b="1" dirty="0">
                <a:latin typeface="+mn-lt"/>
              </a:rPr>
              <a:t>Metaphorical Mirrors Activity</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7" y="1470453"/>
            <a:ext cx="7713885" cy="4324865"/>
          </a:xfrm>
        </p:spPr>
        <p:txBody>
          <a:bodyPr vert="horz" lIns="91440" tIns="45720" rIns="91440" bIns="45720" rtlCol="0" anchor="t">
            <a:normAutofit/>
          </a:bodyPr>
          <a:lstStyle/>
          <a:p>
            <a:r>
              <a:rPr lang="en-GB" sz="3200" b="1">
                <a:latin typeface="Calibri"/>
                <a:ea typeface="Calibri"/>
                <a:cs typeface="Calibri"/>
              </a:rPr>
              <a:t>Get into 4 groups…</a:t>
            </a:r>
          </a:p>
          <a:p>
            <a:pPr>
              <a:buFont typeface="Arial" panose="020B0604020202020204" pitchFamily="34" charset="0"/>
            </a:pPr>
            <a:endParaRPr lang="en-GB" sz="2400" dirty="0">
              <a:latin typeface="Calibri" pitchFamily="34" charset="0"/>
            </a:endParaRPr>
          </a:p>
          <a:p>
            <a:pPr marL="342900" lvl="0" indent="-342900">
              <a:buSzPts val="1000"/>
              <a:buFont typeface="Symbol" panose="05050102010706020507" pitchFamily="18" charset="2"/>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Each group, please visit a different mirror flipchart</a:t>
            </a:r>
          </a:p>
          <a:p>
            <a:pPr marL="342900" lvl="0" indent="-342900">
              <a:buSzPts val="1000"/>
              <a:buFont typeface="Symbol" panose="05050102010706020507" pitchFamily="18" charset="2"/>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Spend a</a:t>
            </a:r>
            <a:r>
              <a:rPr lang="en-GB" sz="2400" dirty="0">
                <a:effectLst/>
                <a:latin typeface="Calibri" panose="020F0502020204030204" pitchFamily="34" charset="0"/>
                <a:ea typeface="Calibri" panose="020F0502020204030204" pitchFamily="34" charset="0"/>
                <a:cs typeface="Times New Roman" panose="02020603050405020304" pitchFamily="18" charset="0"/>
              </a:rPr>
              <a:t>pprox. 10 mins at each mirror and write your reflections on stickies</a:t>
            </a:r>
          </a:p>
          <a:p>
            <a:pPr marL="342900" lvl="0" indent="-342900">
              <a:buSzPts val="1000"/>
              <a:buFont typeface="Symbol" panose="05050102010706020507" pitchFamily="18" charset="2"/>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instructions for the mirrors are metaphors – you need to think about </a:t>
            </a:r>
            <a:r>
              <a:rPr lang="en-GB" sz="2400" dirty="0">
                <a:latin typeface="Calibri" panose="020F0502020204030204" pitchFamily="34" charset="0"/>
                <a:ea typeface="Calibri" panose="020F0502020204030204" pitchFamily="34" charset="0"/>
                <a:cs typeface="Times New Roman" panose="02020603050405020304" pitchFamily="18" charset="0"/>
              </a:rPr>
              <a:t>you as part of this wider </a:t>
            </a:r>
            <a:r>
              <a:rPr lang="en-GB" sz="2400" dirty="0">
                <a:effectLst/>
                <a:latin typeface="Calibri" panose="020F0502020204030204" pitchFamily="34" charset="0"/>
                <a:ea typeface="Calibri" panose="020F0502020204030204" pitchFamily="34" charset="0"/>
                <a:cs typeface="Times New Roman" panose="02020603050405020304" pitchFamily="18" charset="0"/>
              </a:rPr>
              <a:t>team when answering</a:t>
            </a:r>
          </a:p>
          <a:p>
            <a:pPr marL="342900" lvl="0" indent="-342900">
              <a:buSzPts val="1000"/>
              <a:buFont typeface="Symbol" panose="05050102010706020507" pitchFamily="18" charset="2"/>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Rotate until each group has visited all 4 flipchart mirrors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pic>
        <p:nvPicPr>
          <p:cNvPr id="3" name="Picture 2" descr="A group of people holding signs&#10;&#10;Description automatically generated with medium confidence">
            <a:extLst>
              <a:ext uri="{FF2B5EF4-FFF2-40B4-BE49-F238E27FC236}">
                <a16:creationId xmlns:a16="http://schemas.microsoft.com/office/drawing/2014/main" id="{187BD2B8-0F4C-486A-8BCE-80A98909D48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47437" y="1235676"/>
            <a:ext cx="2965421" cy="2051222"/>
          </a:xfrm>
          <a:prstGeom prst="rect">
            <a:avLst/>
          </a:prstGeom>
        </p:spPr>
      </p:pic>
    </p:spTree>
    <p:extLst>
      <p:ext uri="{BB962C8B-B14F-4D97-AF65-F5344CB8AC3E}">
        <p14:creationId xmlns:p14="http://schemas.microsoft.com/office/powerpoint/2010/main" val="20149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9" y="371445"/>
            <a:ext cx="7529616" cy="642424"/>
          </a:xfrm>
        </p:spPr>
        <p:txBody>
          <a:bodyPr>
            <a:normAutofit/>
          </a:bodyPr>
          <a:lstStyle/>
          <a:p>
            <a:r>
              <a:rPr lang="en-GB" sz="3200" b="1" dirty="0">
                <a:latin typeface="+mn-lt"/>
              </a:rPr>
              <a:t>Metaphorical Mirrors Activity Cont’d</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7" y="1470453"/>
            <a:ext cx="7834418" cy="4324865"/>
          </a:xfrm>
        </p:spPr>
        <p:txBody>
          <a:bodyPr>
            <a:normAutofit/>
          </a:bodyPr>
          <a:lstStyle/>
          <a:p>
            <a:pPr marL="342900" lvl="0" indent="-342900">
              <a:buSzPts val="1000"/>
              <a:buFont typeface="Symbol" panose="05050102010706020507" pitchFamily="18" charset="2"/>
              <a:buChar char=""/>
              <a:tabLst>
                <a:tab pos="457200" algn="l"/>
              </a:tabLst>
            </a:pPr>
            <a:r>
              <a:rPr lang="en-GB" sz="2400" b="1" dirty="0">
                <a:latin typeface="Calibri" panose="020F0502020204030204" pitchFamily="34" charset="0"/>
                <a:ea typeface="Calibri" panose="020F0502020204030204" pitchFamily="34" charset="0"/>
                <a:cs typeface="Times New Roman" panose="02020603050405020304" pitchFamily="18" charset="0"/>
              </a:rPr>
              <a:t>Once each group has contributed to all 4 flipchart mirrors…</a:t>
            </a:r>
          </a:p>
          <a:p>
            <a:pPr marL="342900" lvl="0" indent="-342900">
              <a:buSzPts val="1000"/>
              <a:buFont typeface="Symbol" panose="05050102010706020507" pitchFamily="18" charset="2"/>
              <a:buChar char=""/>
              <a:tabLst>
                <a:tab pos="457200" algn="l"/>
              </a:tabLs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Please go back to your original flipchart (where you started)</a:t>
            </a:r>
          </a:p>
          <a:p>
            <a:pPr marL="342900" indent="-342900">
              <a:buSzPts val="1000"/>
              <a:buFont typeface="Symbol" panose="05050102010706020507" pitchFamily="18" charset="2"/>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R</a:t>
            </a:r>
            <a:r>
              <a:rPr lang="en-GB" sz="2400" dirty="0">
                <a:effectLst/>
                <a:latin typeface="Calibri" panose="020F0502020204030204" pitchFamily="34" charset="0"/>
                <a:ea typeface="Calibri" panose="020F0502020204030204" pitchFamily="34" charset="0"/>
                <a:cs typeface="Times New Roman" panose="02020603050405020304" pitchFamily="18" charset="0"/>
              </a:rPr>
              <a:t>eflect on what you now see on the fully completed flip chart</a:t>
            </a:r>
          </a:p>
          <a:p>
            <a:pPr marL="342900" indent="-342900">
              <a:buSzPts val="1000"/>
              <a:buFont typeface="Symbol" panose="05050102010706020507" pitchFamily="18" charset="2"/>
              <a:buChar char=""/>
              <a:tabLst>
                <a:tab pos="457200" algn="l"/>
              </a:tabLst>
            </a:pPr>
            <a:r>
              <a:rPr lang="en-GB" sz="2400" b="1" dirty="0">
                <a:latin typeface="Calibri" panose="020F0502020204030204" pitchFamily="34" charset="0"/>
                <a:ea typeface="Calibri" panose="020F0502020204030204" pitchFamily="34" charset="0"/>
                <a:cs typeface="Times New Roman" panose="02020603050405020304" pitchFamily="18" charset="0"/>
              </a:rPr>
              <a:t>Any reflections?</a:t>
            </a:r>
          </a:p>
          <a:p>
            <a:pPr marL="342900" indent="-342900">
              <a:buSzPts val="1000"/>
              <a:buFont typeface="Symbol" panose="05050102010706020507" pitchFamily="18" charset="2"/>
              <a:buChar char=""/>
              <a:tabLst>
                <a:tab pos="457200" algn="l"/>
              </a:tabLst>
            </a:pPr>
            <a:r>
              <a:rPr lang="en-GB" sz="2400" b="1" dirty="0">
                <a:latin typeface="Calibri" panose="020F0502020204030204" pitchFamily="34" charset="0"/>
                <a:ea typeface="Calibri" panose="020F0502020204030204" pitchFamily="34" charset="0"/>
                <a:cs typeface="Times New Roman" panose="02020603050405020304" pitchFamily="18" charset="0"/>
              </a:rPr>
              <a:t>What do you notice? </a:t>
            </a:r>
          </a:p>
          <a:p>
            <a:pPr marL="342900" indent="-342900">
              <a:buSzPts val="1000"/>
              <a:buFont typeface="Symbol" panose="05050102010706020507" pitchFamily="18" charset="2"/>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What does this mean for us?</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pic>
        <p:nvPicPr>
          <p:cNvPr id="4" name="Picture 3" descr="A picture containing text, indoor, wall, picture frame&#10;&#10;Description automatically generated">
            <a:extLst>
              <a:ext uri="{FF2B5EF4-FFF2-40B4-BE49-F238E27FC236}">
                <a16:creationId xmlns:a16="http://schemas.microsoft.com/office/drawing/2014/main" id="{ABDC55C8-B777-4678-B93E-D34D1B9E2E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20269" y="1616242"/>
            <a:ext cx="2459454" cy="3625516"/>
          </a:xfrm>
          <a:prstGeom prst="rect">
            <a:avLst/>
          </a:prstGeom>
        </p:spPr>
      </p:pic>
      <p:sp>
        <p:nvSpPr>
          <p:cNvPr id="8" name="TextBox 7">
            <a:extLst>
              <a:ext uri="{FF2B5EF4-FFF2-40B4-BE49-F238E27FC236}">
                <a16:creationId xmlns:a16="http://schemas.microsoft.com/office/drawing/2014/main" id="{3164E9E4-3BE5-477F-ABA2-967E3E63C40A}"/>
              </a:ext>
            </a:extLst>
          </p:cNvPr>
          <p:cNvSpPr txBox="1"/>
          <p:nvPr/>
        </p:nvSpPr>
        <p:spPr>
          <a:xfrm>
            <a:off x="8920269" y="8474242"/>
            <a:ext cx="2459454" cy="369332"/>
          </a:xfrm>
          <a:prstGeom prst="rect">
            <a:avLst/>
          </a:prstGeom>
          <a:noFill/>
        </p:spPr>
        <p:txBody>
          <a:bodyPr wrap="square" rtlCol="0">
            <a:spAutoFit/>
          </a:bodyPr>
          <a:lstStyle/>
          <a:p>
            <a:r>
              <a:rPr lang="en-GB" sz="900">
                <a:hlinkClick r:id="rId5" tooltip="https://www.flickr.com/photos/sourendu_gupta/4932108176/"/>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234669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371445"/>
            <a:ext cx="8989448" cy="642424"/>
          </a:xfrm>
        </p:spPr>
        <p:txBody>
          <a:bodyPr>
            <a:normAutofit/>
          </a:bodyPr>
          <a:lstStyle/>
          <a:p>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How can reflection help to maintain or to rebuild resilience?</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40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6" y="1470453"/>
            <a:ext cx="10176565" cy="4324865"/>
          </a:xfrm>
        </p:spPr>
        <p:txBody>
          <a:bodyPr>
            <a:normAutofit fontScale="92500" lnSpcReduction="20000"/>
          </a:bodyPr>
          <a:lstStyle/>
          <a:p>
            <a:pPr>
              <a:lnSpc>
                <a:spcPct val="107000"/>
              </a:lnSpc>
              <a:spcAft>
                <a:spcPts val="800"/>
              </a:spcAf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Resilience has been shown to be made up of five areas:</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Competency (feeling successful)</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Belonging (feeling valued)</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Usefulness (feeling needed)</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Potency (feeling empowered)</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Optimism (feeling encouraged and hopeful)</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In healthcare it is easy to feel that our successes are rare, there is little or no value to what we do and that we have little or no power and these feelings can result in feeling discouraged and hopeless.</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295425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371445"/>
            <a:ext cx="8989448" cy="642424"/>
          </a:xfrm>
        </p:spPr>
        <p:txBody>
          <a:bodyPr>
            <a:normAutofit/>
          </a:bodyPr>
          <a:lstStyle/>
          <a:p>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How can reflection help to maintain or to rebuild resilience?</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40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6" y="1470453"/>
            <a:ext cx="10176565" cy="4324865"/>
          </a:xfrm>
        </p:spPr>
        <p:txBody>
          <a:bodyPr>
            <a:normAutofit/>
          </a:bodyPr>
          <a:lstStyle/>
          <a:p>
            <a:pPr>
              <a:lnSpc>
                <a:spcPct val="107000"/>
              </a:lnSpc>
              <a:spcAft>
                <a:spcPts val="8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However</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using reflection can address three of the elements required for resilience:</a:t>
            </a: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Support</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 essential for resilience development. We all need to feel that we are not alone, are valued &amp; appreciated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Critical thinking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can help to clarify the way through unclear and complex situations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Collaboration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Working in teams and with other people helps to mitigate against some of the feelings of hopelessness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nSpc>
                <a:spcPct val="107000"/>
              </a:lnSpc>
              <a:buNone/>
            </a:pP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2481777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34B430FA86BD4298751F8079EF342C" ma:contentTypeVersion="12" ma:contentTypeDescription="Create a new document." ma:contentTypeScope="" ma:versionID="a9b9a830d08ab399114139987b71039c">
  <xsd:schema xmlns:xsd="http://www.w3.org/2001/XMLSchema" xmlns:xs="http://www.w3.org/2001/XMLSchema" xmlns:p="http://schemas.microsoft.com/office/2006/metadata/properties" xmlns:ns2="6f05cde9-ed0f-4143-94ba-df20b77b3424" xmlns:ns3="6f2dd751-0861-4bce-9be2-37e466fae4e5" targetNamespace="http://schemas.microsoft.com/office/2006/metadata/properties" ma:root="true" ma:fieldsID="c371673724ddd434e5c5f9f3df601829" ns2:_="" ns3:_="">
    <xsd:import namespace="6f05cde9-ed0f-4143-94ba-df20b77b3424"/>
    <xsd:import namespace="6f2dd751-0861-4bce-9be2-37e466fae4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5cde9-ed0f-4143-94ba-df20b77b3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dd751-0861-4bce-9be2-37e466fae4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05cde9-ed0f-4143-94ba-df20b77b34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E15B09-F1F4-4725-9E32-CB3DD3015E76}">
  <ds:schemaRefs>
    <ds:schemaRef ds:uri="http://schemas.microsoft.com/sharepoint/v3/contenttype/forms"/>
  </ds:schemaRefs>
</ds:datastoreItem>
</file>

<file path=customXml/itemProps2.xml><?xml version="1.0" encoding="utf-8"?>
<ds:datastoreItem xmlns:ds="http://schemas.openxmlformats.org/officeDocument/2006/customXml" ds:itemID="{FE50845C-EC69-45DB-961A-C6DC0DE07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5cde9-ed0f-4143-94ba-df20b77b3424"/>
    <ds:schemaRef ds:uri="6f2dd751-0861-4bce-9be2-37e466fae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E930D5-57C9-4EDE-A054-26075C40A23C}">
  <ds:schemaRefs>
    <ds:schemaRef ds:uri="http://purl.org/dc/dcmitype/"/>
    <ds:schemaRef ds:uri="http://schemas.microsoft.com/office/2006/documentManagement/types"/>
    <ds:schemaRef ds:uri="http://schemas.microsoft.com/office/infopath/2007/PartnerControls"/>
    <ds:schemaRef ds:uri="6f05cde9-ed0f-4143-94ba-df20b77b3424"/>
    <ds:schemaRef ds:uri="http://purl.org/dc/terms/"/>
    <ds:schemaRef ds:uri="http://schemas.microsoft.com/office/2006/metadata/properties"/>
    <ds:schemaRef ds:uri="http://schemas.openxmlformats.org/package/2006/metadata/core-properties"/>
    <ds:schemaRef ds:uri="6f2dd751-0861-4bce-9be2-37e466fae4e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Widescreen</PresentationFormat>
  <Paragraphs>81</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Baker</dc:creator>
  <cp:lastModifiedBy>Lisa Baker</cp:lastModifiedBy>
  <cp:revision>4</cp:revision>
  <dcterms:created xsi:type="dcterms:W3CDTF">2024-02-24T11:30:04Z</dcterms:created>
  <dcterms:modified xsi:type="dcterms:W3CDTF">2024-04-23T11:23:50Z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0x0101006534B430FA86BD4298751F8079EF342C</vt:lpwstr>
  </property>
  <property fmtid="{D5CDD505-2E9C-101B-9397-08002B2CF9AE}" pid="3" name="MediaServiceImageTags">
    <vt:lpwstr/>
  </property>
</Properties>
</file>