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9" r:id="rId5"/>
    <p:sldId id="271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AD3E9D-5007-48B2-9A3E-14D1D695E864}" v="4" dt="2024-01-17T16:11:44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24" autoAdjust="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F8919-180C-4FC7-A81E-749D7B7B577F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230A3-0C5F-4530-8512-B05DA7C32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38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0" i="0" dirty="0">
                <a:solidFill>
                  <a:srgbClr val="4E4F5F"/>
                </a:solidFill>
                <a:effectLst/>
                <a:latin typeface="Roobert"/>
              </a:rPr>
              <a:t>Psychological safety is a shared belief that the team is safe for interpersonal risk-taking. In psychologically safe groups, team members feel accepted and respected — safety increases when the four quadrants above thrive.</a:t>
            </a:r>
          </a:p>
          <a:p>
            <a:br>
              <a:rPr lang="en-GB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47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 mins group discussion. Feedback from each group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230A3-0C5F-4530-8512-B05DA7C3260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147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 mins discussion and then each group to feedback. Identify which actions will </a:t>
            </a:r>
            <a:r>
              <a:rPr lang="en-GB"/>
              <a:t>be implemented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230A3-0C5F-4530-8512-B05DA7C3260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66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836F-D623-9F8A-C31E-8F4B14803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E7C397-03B8-683D-07C2-57BBEE8F7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7B892-14C5-BEC3-9AD3-7D5FE091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62CFC-B9C8-0A8E-A233-12737A352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19C38-853F-C09B-91CA-8F8D15B1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9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CBE8D-F54A-A53A-280A-8188F519A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E3455E-2085-38BB-D9F7-F0AEAEAD5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00793-9D72-1A27-CCE6-C29E78B07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50E81-B18B-415E-BEC1-507F5CCC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89AC5-B4ED-EE46-EBAE-8B8028A4C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2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1B98B-3F0B-D80F-7B90-89B99ED3E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51455-E444-A5D0-C86B-036E5D996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E7F88-6FF6-2DA2-35C8-1026D33EA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8D64A-2732-0EA0-EE01-CC5EFB216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39118-3762-C948-27FC-3F54C94D7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24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3066268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21637-FC28-1824-38CC-6B7AF455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27833-CD5B-FD61-927C-92F389774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B4670-256A-AF5C-C186-0F18ED87A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5F7FC-CB03-F893-6951-C2BA1DE0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F9238-5828-4FAB-AAB2-B11E5BEA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41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AEC13-8B7E-2C1F-AA0B-24800806F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79485-3145-DF04-DFFA-EE447F2C4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CDD2C-AD06-723A-9993-4A06A483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F4067-FF71-B3ED-334C-8C4EBEA3B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DDE94-BAEF-E277-38A8-6AB357D9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49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6BF3D-A685-9A64-E5DF-A330A99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32AE-2120-8F68-C150-C3E845C76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73B04-18AE-727B-128D-23CD41603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F1F66-CAAD-7FA4-B4BA-A5CD1787A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11890-C07F-783D-1206-ED87749E1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7F6E5-2263-D6F1-118E-A6A16E98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1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5AC7-BB92-8469-FB6C-91F9EB504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B6792-589A-535B-3E24-1D4A12865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88985-C6FE-25DF-4C54-8ABEE2586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1A2EF3-C53F-D2D5-EDE3-658B3090B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13ADE-E565-A948-85DA-7F7935175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BBE46E-7F4A-603F-EAF2-60EECAAD3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B5D18-343A-7372-32B4-522EB82C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096027-80D7-3459-DCC2-745C8AC52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9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EFA4F-F54D-5FFE-B9C0-9AB3DF36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5EB6A-0DCC-15F3-39ED-E0E473348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44771-3A2C-05C2-2279-853B3DEB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2BB93-5D47-D630-19A2-08CD1A41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0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BD192-017A-BFF2-DF72-3559BE946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B597D-EEA0-A21D-CD29-23E8E40F5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BF78D-5149-7419-64E9-2FAF0234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77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2B268-5088-D035-94D9-109E34CC8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3FC91-C663-99F0-FBBD-5C9841905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88977-D07A-F8B6-2C24-ACA6D7E87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4A0CB-F786-133A-00B9-BD6F37877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04A64-6B03-2D7E-D2A4-E13108E5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BCDDD-E54B-DD45-8B40-26D92F97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60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552E-3C1A-65B2-6546-04ADDD485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ECFEF-DBD1-3FFB-AF05-34A68A582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C3A5C-7E6F-7575-DCE7-F79B16A84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66CB2-F17F-6467-0F16-7183CBF5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A5F7F-BF09-F5D5-541A-3B197994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FA18DC-B012-A955-F4E3-EE624093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71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90BDE6-8C34-8A2E-2BB3-61DA7F77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F3C2D-BE48-A90E-A1D1-E7E0D94AB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C35C8-6B88-3EBA-9D4F-7D469AA9C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05F2E-C50F-42DE-8B3F-64D150AC00F6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A70B8-80A2-0CD8-4B73-054B6C989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B78BC-85F0-32F2-185A-90FFA7594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88711-14EB-45AF-9552-28BC72FF1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1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79DD66-6565-400B-90C3-9B3C676BC0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9" y="371445"/>
            <a:ext cx="8043855" cy="6424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b="1" dirty="0">
                <a:latin typeface="+mn-lt"/>
                <a:cs typeface="Arial"/>
              </a:rPr>
              <a:t>4 Quadrants of Psychological Safety</a:t>
            </a:r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0CA6F5-1228-E652-DA1C-3BC96FEA8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86" y="1349829"/>
            <a:ext cx="1152797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8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4DB943-DC33-C216-612C-859C7DF741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9" y="371445"/>
            <a:ext cx="7547950" cy="642424"/>
          </a:xfrm>
        </p:spPr>
        <p:txBody>
          <a:bodyPr>
            <a:normAutofit fontScale="92500"/>
          </a:bodyPr>
          <a:lstStyle/>
          <a:p>
            <a:r>
              <a:rPr lang="en-GB" sz="2800" b="1" dirty="0">
                <a:latin typeface="+mn-lt"/>
                <a:cs typeface="Arial"/>
              </a:rPr>
              <a:t>4 Quadrants of Psychological Safety – Strengths/Gaps</a:t>
            </a:r>
            <a:endParaRPr lang="en-US" sz="1400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31260-DEDA-836A-1814-CD95869C05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8" y="1273630"/>
            <a:ext cx="10323807" cy="3817042"/>
          </a:xfrm>
        </p:spPr>
        <p:txBody>
          <a:bodyPr/>
          <a:lstStyle/>
          <a:p>
            <a:pPr marL="0" indent="0">
              <a:buNone/>
            </a:pPr>
            <a:r>
              <a:rPr lang="en-GB" sz="2400" b="0" i="0" dirty="0">
                <a:effectLst/>
              </a:rPr>
              <a:t>In small groups, think about our current team. Please </a:t>
            </a:r>
            <a:r>
              <a:rPr lang="en-GB" sz="2400" dirty="0"/>
              <a:t>discuss the following and make some notes on the following questions:</a:t>
            </a:r>
          </a:p>
          <a:p>
            <a:endParaRPr lang="en-GB" sz="2400" b="0" i="0" dirty="0">
              <a:effectLst/>
            </a:endParaRPr>
          </a:p>
          <a:p>
            <a:r>
              <a:rPr lang="en-GB" sz="2400" b="1" dirty="0"/>
              <a:t>Where are our strengths in these 4 quadrants? </a:t>
            </a:r>
          </a:p>
          <a:p>
            <a:r>
              <a:rPr lang="en-GB" sz="2400" b="1" i="0" dirty="0">
                <a:effectLst/>
              </a:rPr>
              <a:t>Where are our gaps/areas of concern in these 4 quadrants?</a:t>
            </a:r>
          </a:p>
          <a:p>
            <a:r>
              <a:rPr lang="en-GB" sz="2400" b="1" dirty="0"/>
              <a:t>What causes these gaps/concerns? What are our obstacles/gets in the way?</a:t>
            </a:r>
            <a:endParaRPr lang="en-GB" sz="2400" b="1" i="0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631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10942B-F94F-0ABA-C2B2-B56F3A093E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9" y="371445"/>
            <a:ext cx="7079864" cy="642424"/>
          </a:xfrm>
        </p:spPr>
        <p:txBody>
          <a:bodyPr/>
          <a:lstStyle/>
          <a:p>
            <a:r>
              <a:rPr lang="en-GB" sz="2400" b="1" dirty="0">
                <a:latin typeface="+mn-lt"/>
                <a:cs typeface="Arial"/>
              </a:rPr>
              <a:t>4 Quadrants of Psychological Safety Action Planning</a:t>
            </a:r>
            <a:endParaRPr lang="en-US" sz="1200" dirty="0"/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3B6D9-9832-34C8-2D53-B91A3EA70D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278" y="1480458"/>
            <a:ext cx="10759235" cy="4093028"/>
          </a:xfrm>
        </p:spPr>
        <p:txBody>
          <a:bodyPr>
            <a:normAutofit/>
          </a:bodyPr>
          <a:lstStyle/>
          <a:p>
            <a:r>
              <a:rPr lang="en-GB" sz="2000" b="0" i="0" dirty="0">
                <a:effectLst/>
              </a:rPr>
              <a:t>In small groups, let’s work on creating a psychological safety action plan to address the gaps identified in the previous exercise.</a:t>
            </a:r>
          </a:p>
          <a:p>
            <a:r>
              <a:rPr lang="en-GB" sz="2000" b="0" i="0" dirty="0">
                <a:effectLst/>
              </a:rPr>
              <a:t>To create this plan, For each quadrant, consider two actions that will be impactful. One of these actions is to start a new behaviour, and the other activity is to stop a behaviour.</a:t>
            </a:r>
          </a:p>
          <a:p>
            <a:pPr marL="0" indent="0" algn="l">
              <a:buNone/>
            </a:pPr>
            <a:endParaRPr lang="en-GB" sz="2000" b="0" i="0" dirty="0">
              <a:effectLst/>
            </a:endParaRPr>
          </a:p>
          <a:p>
            <a:pPr algn="l">
              <a:buFont typeface="+mj-lt"/>
              <a:buAutoNum type="arabicPeriod"/>
            </a:pPr>
            <a:r>
              <a:rPr lang="en-GB" sz="2000" b="1" i="0" dirty="0">
                <a:effectLst/>
              </a:rPr>
              <a:t>Learner Safety </a:t>
            </a:r>
            <a:r>
              <a:rPr lang="en-GB" sz="2000" b="0" i="0" dirty="0">
                <a:effectLst/>
              </a:rPr>
              <a:t>(Stop &amp; Start)</a:t>
            </a:r>
          </a:p>
          <a:p>
            <a:pPr algn="l">
              <a:buFont typeface="+mj-lt"/>
              <a:buAutoNum type="arabicPeriod"/>
            </a:pPr>
            <a:r>
              <a:rPr lang="en-GB" sz="2000" b="1" i="0" dirty="0">
                <a:effectLst/>
              </a:rPr>
              <a:t>Collaborator Safety </a:t>
            </a:r>
            <a:r>
              <a:rPr lang="en-GB" sz="2000" b="0" i="0" dirty="0">
                <a:effectLst/>
              </a:rPr>
              <a:t>(Stop &amp; Start)</a:t>
            </a:r>
          </a:p>
          <a:p>
            <a:pPr algn="l">
              <a:buFont typeface="+mj-lt"/>
              <a:buAutoNum type="arabicPeriod"/>
            </a:pPr>
            <a:r>
              <a:rPr lang="en-GB" sz="2000" b="1" i="0" dirty="0">
                <a:effectLst/>
              </a:rPr>
              <a:t>Challenger Safety </a:t>
            </a:r>
            <a:r>
              <a:rPr lang="en-GB" sz="2000" b="0" i="0" dirty="0">
                <a:effectLst/>
              </a:rPr>
              <a:t>(Stop &amp; Start)</a:t>
            </a:r>
          </a:p>
          <a:p>
            <a:pPr algn="l">
              <a:buFont typeface="+mj-lt"/>
              <a:buAutoNum type="arabicPeriod"/>
            </a:pPr>
            <a:r>
              <a:rPr lang="en-GB" sz="2000" b="1" i="0" dirty="0">
                <a:effectLst/>
              </a:rPr>
              <a:t>Inclusion Safety </a:t>
            </a:r>
            <a:r>
              <a:rPr lang="en-GB" sz="2000" b="0" i="0" dirty="0">
                <a:effectLst/>
              </a:rPr>
              <a:t>(Stop &amp; Start)</a:t>
            </a:r>
          </a:p>
          <a:p>
            <a:pPr marL="0" indent="0" algn="l">
              <a:buNone/>
            </a:pPr>
            <a:endParaRPr lang="en-GB" b="0" i="0" dirty="0">
              <a:solidFill>
                <a:srgbClr val="4E4F5F"/>
              </a:solidFill>
              <a:effectLst/>
              <a:latin typeface="Roober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067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5" ma:contentTypeDescription="Create a new document." ma:contentTypeScope="" ma:versionID="bd21a24313035f7e6caa0777cecdc35a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6c2647b927ca6e2f5977eb83130542a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A0ACFF-5982-4976-91A6-3503844779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A7143A-5528-4747-8B28-9EE3EC2E0B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03BEB6-2EB5-4EE4-94B2-EAB27A0D4E6C}">
  <ds:schemaRefs>
    <ds:schemaRef ds:uri="http://schemas.openxmlformats.org/package/2006/metadata/core-properties"/>
    <ds:schemaRef ds:uri="http://schemas.microsoft.com/office/2006/metadata/properties"/>
    <ds:schemaRef ds:uri="6f05cde9-ed0f-4143-94ba-df20b77b3424"/>
    <ds:schemaRef ds:uri="http://purl.org/dc/elements/1.1/"/>
    <ds:schemaRef ds:uri="http://schemas.microsoft.com/office/2006/documentManagement/types"/>
    <ds:schemaRef ds:uri="http://www.w3.org/XML/1998/namespace"/>
    <ds:schemaRef ds:uri="6f2dd751-0861-4bce-9be2-37e466fae4e5"/>
    <ds:schemaRef ds:uri="http://purl.org/dc/dcmitype/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237</Words>
  <Application>Microsoft Office PowerPoint</Application>
  <PresentationFormat>Widescreen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Roobert</vt:lpstr>
      <vt:lpstr>Office Theme</vt:lpstr>
      <vt:lpstr>PowerPoint Presentation</vt:lpstr>
      <vt:lpstr>PowerPoint Presentation</vt:lpstr>
      <vt:lpstr>PowerPoint Presentation</vt:lpstr>
    </vt:vector>
  </TitlesOfParts>
  <Company>East London NHS Foundation Trust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BAKER, Lisa (EAST LONDON NHS FOUNDATION TRUST)</dc:creator>
  <cp:lastModifiedBy>BAKER, Lisa (EAST LONDON NHS FOUNDATION TRUST)</cp:lastModifiedBy>
  <cp:revision>2</cp:revision>
  <dcterms:created xsi:type="dcterms:W3CDTF">2024-01-17T15:52:53Z</dcterms:created>
  <dcterms:modified xsi:type="dcterms:W3CDTF">2024-01-17T16:11:44Z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</Properties>
</file>