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78" r:id="rId5"/>
    <p:sldId id="1252" r:id="rId6"/>
    <p:sldId id="1253" r:id="rId7"/>
    <p:sldId id="1254" r:id="rId8"/>
    <p:sldId id="125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FECC62-C2B8-4D72-B1C8-7531174E3479}" type="datetimeFigureOut">
              <a:rPr lang="en-GB" smtClean="0"/>
              <a:t>10/03/2024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E0A6B5-288D-4C7D-A54A-80962C8E8F66}" type="slidenum">
              <a:rPr lang="en-GB" smtClean="0"/>
              <a:t>‹#›</a:t>
            </a:fld>
            <a:endParaRPr lang="en-GB"/>
          </a:p>
        </p:txBody>
      </p:sp>
    </p:spTree>
    <p:extLst>
      <p:ext uri="{BB962C8B-B14F-4D97-AF65-F5344CB8AC3E}">
        <p14:creationId xmlns:p14="http://schemas.microsoft.com/office/powerpoint/2010/main" val="1910337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Calibri" pitchFamily="34" charset="0"/>
              </a:rPr>
              <a:t>Where responsibilities overlap, be sure to define who is the primary owner (vs. who is a contributor or a back-up).</a:t>
            </a:r>
          </a:p>
          <a:p>
            <a:endParaRPr lang="en-GB" dirty="0"/>
          </a:p>
        </p:txBody>
      </p:sp>
      <p:sp>
        <p:nvSpPr>
          <p:cNvPr id="4" name="Slide Number Placeholder 3"/>
          <p:cNvSpPr>
            <a:spLocks noGrp="1"/>
          </p:cNvSpPr>
          <p:nvPr>
            <p:ph type="sldNum" sz="quarter" idx="5"/>
          </p:nvPr>
        </p:nvSpPr>
        <p:spPr/>
        <p:txBody>
          <a:bodyPr/>
          <a:lstStyle/>
          <a:p>
            <a:fld id="{DD3D3C33-0D26-1D4D-8462-1A3E81CAE05B}" type="slidenum">
              <a:rPr lang="en-US" smtClean="0"/>
              <a:t>4</a:t>
            </a:fld>
            <a:endParaRPr lang="en-US"/>
          </a:p>
        </p:txBody>
      </p:sp>
    </p:spTree>
    <p:extLst>
      <p:ext uri="{BB962C8B-B14F-4D97-AF65-F5344CB8AC3E}">
        <p14:creationId xmlns:p14="http://schemas.microsoft.com/office/powerpoint/2010/main" val="2985793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D3D3C33-0D26-1D4D-8462-1A3E81CAE05B}" type="slidenum">
              <a:rPr lang="en-US" smtClean="0"/>
              <a:t>5</a:t>
            </a:fld>
            <a:endParaRPr lang="en-US"/>
          </a:p>
        </p:txBody>
      </p:sp>
    </p:spTree>
    <p:extLst>
      <p:ext uri="{BB962C8B-B14F-4D97-AF65-F5344CB8AC3E}">
        <p14:creationId xmlns:p14="http://schemas.microsoft.com/office/powerpoint/2010/main" val="1975597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3CA62-7DDB-383C-A6F8-D9B51FDB5C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3F0A884-39B0-CADE-7D79-AD73C1534D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E780881-469A-21C9-53F0-AC9EAE48CD5F}"/>
              </a:ext>
            </a:extLst>
          </p:cNvPr>
          <p:cNvSpPr>
            <a:spLocks noGrp="1"/>
          </p:cNvSpPr>
          <p:nvPr>
            <p:ph type="dt" sz="half" idx="10"/>
          </p:nvPr>
        </p:nvSpPr>
        <p:spPr/>
        <p:txBody>
          <a:bodyPr/>
          <a:lstStyle/>
          <a:p>
            <a:fld id="{6AD42D71-53D3-4CD8-ADD6-BC46DBC332D6}" type="datetimeFigureOut">
              <a:rPr lang="en-GB" smtClean="0"/>
              <a:t>10/03/2024</a:t>
            </a:fld>
            <a:endParaRPr lang="en-GB"/>
          </a:p>
        </p:txBody>
      </p:sp>
      <p:sp>
        <p:nvSpPr>
          <p:cNvPr id="5" name="Footer Placeholder 4">
            <a:extLst>
              <a:ext uri="{FF2B5EF4-FFF2-40B4-BE49-F238E27FC236}">
                <a16:creationId xmlns:a16="http://schemas.microsoft.com/office/drawing/2014/main" id="{217DB145-9AE3-8CA4-20C0-C68E87E581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E472DD-F9CF-D0E2-DF1F-692C8FAE5372}"/>
              </a:ext>
            </a:extLst>
          </p:cNvPr>
          <p:cNvSpPr>
            <a:spLocks noGrp="1"/>
          </p:cNvSpPr>
          <p:nvPr>
            <p:ph type="sldNum" sz="quarter" idx="12"/>
          </p:nvPr>
        </p:nvSpPr>
        <p:spPr/>
        <p:txBody>
          <a:bodyPr/>
          <a:lstStyle/>
          <a:p>
            <a:fld id="{982641EF-8540-4D5C-86E5-284C73B16839}" type="slidenum">
              <a:rPr lang="en-GB" smtClean="0"/>
              <a:t>‹#›</a:t>
            </a:fld>
            <a:endParaRPr lang="en-GB"/>
          </a:p>
        </p:txBody>
      </p:sp>
    </p:spTree>
    <p:extLst>
      <p:ext uri="{BB962C8B-B14F-4D97-AF65-F5344CB8AC3E}">
        <p14:creationId xmlns:p14="http://schemas.microsoft.com/office/powerpoint/2010/main" val="1775051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7E88D-F3E3-D9B7-F1AD-655EF17391D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08D2EB0-4BB6-7E28-481E-EE1B29FD6A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3D853B-3515-1CB8-1861-83B57A21D2FD}"/>
              </a:ext>
            </a:extLst>
          </p:cNvPr>
          <p:cNvSpPr>
            <a:spLocks noGrp="1"/>
          </p:cNvSpPr>
          <p:nvPr>
            <p:ph type="dt" sz="half" idx="10"/>
          </p:nvPr>
        </p:nvSpPr>
        <p:spPr/>
        <p:txBody>
          <a:bodyPr/>
          <a:lstStyle/>
          <a:p>
            <a:fld id="{6AD42D71-53D3-4CD8-ADD6-BC46DBC332D6}" type="datetimeFigureOut">
              <a:rPr lang="en-GB" smtClean="0"/>
              <a:t>10/03/2024</a:t>
            </a:fld>
            <a:endParaRPr lang="en-GB"/>
          </a:p>
        </p:txBody>
      </p:sp>
      <p:sp>
        <p:nvSpPr>
          <p:cNvPr id="5" name="Footer Placeholder 4">
            <a:extLst>
              <a:ext uri="{FF2B5EF4-FFF2-40B4-BE49-F238E27FC236}">
                <a16:creationId xmlns:a16="http://schemas.microsoft.com/office/drawing/2014/main" id="{0D3A358F-3788-0A53-4505-4C2376B3AE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D7ABEBF-AF18-6E37-7989-93A8527FF53A}"/>
              </a:ext>
            </a:extLst>
          </p:cNvPr>
          <p:cNvSpPr>
            <a:spLocks noGrp="1"/>
          </p:cNvSpPr>
          <p:nvPr>
            <p:ph type="sldNum" sz="quarter" idx="12"/>
          </p:nvPr>
        </p:nvSpPr>
        <p:spPr/>
        <p:txBody>
          <a:bodyPr/>
          <a:lstStyle/>
          <a:p>
            <a:fld id="{982641EF-8540-4D5C-86E5-284C73B16839}" type="slidenum">
              <a:rPr lang="en-GB" smtClean="0"/>
              <a:t>‹#›</a:t>
            </a:fld>
            <a:endParaRPr lang="en-GB"/>
          </a:p>
        </p:txBody>
      </p:sp>
    </p:spTree>
    <p:extLst>
      <p:ext uri="{BB962C8B-B14F-4D97-AF65-F5344CB8AC3E}">
        <p14:creationId xmlns:p14="http://schemas.microsoft.com/office/powerpoint/2010/main" val="2277486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C9A313-7AD7-311D-52F9-6492F4EBCFB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6B0926-6A54-754A-5669-52171D1148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79AE00-6D21-102B-9725-7B3D544FE0C4}"/>
              </a:ext>
            </a:extLst>
          </p:cNvPr>
          <p:cNvSpPr>
            <a:spLocks noGrp="1"/>
          </p:cNvSpPr>
          <p:nvPr>
            <p:ph type="dt" sz="half" idx="10"/>
          </p:nvPr>
        </p:nvSpPr>
        <p:spPr/>
        <p:txBody>
          <a:bodyPr/>
          <a:lstStyle/>
          <a:p>
            <a:fld id="{6AD42D71-53D3-4CD8-ADD6-BC46DBC332D6}" type="datetimeFigureOut">
              <a:rPr lang="en-GB" smtClean="0"/>
              <a:t>10/03/2024</a:t>
            </a:fld>
            <a:endParaRPr lang="en-GB"/>
          </a:p>
        </p:txBody>
      </p:sp>
      <p:sp>
        <p:nvSpPr>
          <p:cNvPr id="5" name="Footer Placeholder 4">
            <a:extLst>
              <a:ext uri="{FF2B5EF4-FFF2-40B4-BE49-F238E27FC236}">
                <a16:creationId xmlns:a16="http://schemas.microsoft.com/office/drawing/2014/main" id="{BF5181E7-C4BC-2995-BB2F-A6D9F0BE55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383240-0567-1F73-DE64-A3F4CED254FD}"/>
              </a:ext>
            </a:extLst>
          </p:cNvPr>
          <p:cNvSpPr>
            <a:spLocks noGrp="1"/>
          </p:cNvSpPr>
          <p:nvPr>
            <p:ph type="sldNum" sz="quarter" idx="12"/>
          </p:nvPr>
        </p:nvSpPr>
        <p:spPr/>
        <p:txBody>
          <a:bodyPr/>
          <a:lstStyle/>
          <a:p>
            <a:fld id="{982641EF-8540-4D5C-86E5-284C73B16839}" type="slidenum">
              <a:rPr lang="en-GB" smtClean="0"/>
              <a:t>‹#›</a:t>
            </a:fld>
            <a:endParaRPr lang="en-GB"/>
          </a:p>
        </p:txBody>
      </p:sp>
    </p:spTree>
    <p:extLst>
      <p:ext uri="{BB962C8B-B14F-4D97-AF65-F5344CB8AC3E}">
        <p14:creationId xmlns:p14="http://schemas.microsoft.com/office/powerpoint/2010/main" val="10244177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Vertical Tex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9D019B4-697B-1E42-92B9-1831D658E78C}"/>
              </a:ext>
            </a:extLst>
          </p:cNvPr>
          <p:cNvSpPr txBox="1"/>
          <p:nvPr userDrawn="1"/>
        </p:nvSpPr>
        <p:spPr>
          <a:xfrm>
            <a:off x="10210799" y="6299200"/>
            <a:ext cx="1667934" cy="33855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kern="1200" dirty="0" err="1">
                <a:solidFill>
                  <a:srgbClr val="0067A5"/>
                </a:solidFill>
                <a:effectLst/>
                <a:latin typeface="Arial" panose="020B0604020202020204" pitchFamily="34" charset="0"/>
                <a:ea typeface="+mn-ea"/>
                <a:cs typeface="Arial" panose="020B0604020202020204" pitchFamily="34" charset="0"/>
              </a:rPr>
              <a:t>elft.nhs.uk</a:t>
            </a:r>
            <a:endParaRPr lang="en-GB" sz="1600" kern="1200" dirty="0">
              <a:solidFill>
                <a:srgbClr val="0067A5"/>
              </a:solidFill>
              <a:effectLst/>
              <a:latin typeface="Arial" panose="020B0604020202020204" pitchFamily="34" charset="0"/>
              <a:ea typeface="+mn-ea"/>
              <a:cs typeface="Arial" panose="020B0604020202020204" pitchFamily="34" charset="0"/>
            </a:endParaRPr>
          </a:p>
        </p:txBody>
      </p:sp>
      <p:pic>
        <p:nvPicPr>
          <p:cNvPr id="8" name="Picture 7" descr="Text&#10;&#10;Description automatically generated with low confidence">
            <a:extLst>
              <a:ext uri="{FF2B5EF4-FFF2-40B4-BE49-F238E27FC236}">
                <a16:creationId xmlns:a16="http://schemas.microsoft.com/office/drawing/2014/main" id="{83400AE1-494C-2F41-8C8C-5EDAEA322113}"/>
              </a:ext>
            </a:extLst>
          </p:cNvPr>
          <p:cNvPicPr>
            <a:picLocks noChangeAspect="1"/>
          </p:cNvPicPr>
          <p:nvPr userDrawn="1"/>
        </p:nvPicPr>
        <p:blipFill>
          <a:blip r:embed="rId2"/>
          <a:stretch>
            <a:fillRect/>
          </a:stretch>
        </p:blipFill>
        <p:spPr>
          <a:xfrm>
            <a:off x="372536" y="5943666"/>
            <a:ext cx="1964267" cy="677140"/>
          </a:xfrm>
          <a:prstGeom prst="rect">
            <a:avLst/>
          </a:prstGeom>
        </p:spPr>
      </p:pic>
      <p:sp>
        <p:nvSpPr>
          <p:cNvPr id="9" name="Rectangle 8">
            <a:extLst>
              <a:ext uri="{FF2B5EF4-FFF2-40B4-BE49-F238E27FC236}">
                <a16:creationId xmlns:a16="http://schemas.microsoft.com/office/drawing/2014/main" id="{B1BE6C46-1CED-194F-8E5F-5AF412A2D058}"/>
              </a:ext>
            </a:extLst>
          </p:cNvPr>
          <p:cNvSpPr/>
          <p:nvPr userDrawn="1"/>
        </p:nvSpPr>
        <p:spPr>
          <a:xfrm>
            <a:off x="0" y="0"/>
            <a:ext cx="12192000" cy="1041400"/>
          </a:xfrm>
          <a:prstGeom prst="rect">
            <a:avLst/>
          </a:prstGeom>
          <a:solidFill>
            <a:srgbClr val="0067A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ext&#10;&#10;Description automatically generated with medium confidence">
            <a:extLst>
              <a:ext uri="{FF2B5EF4-FFF2-40B4-BE49-F238E27FC236}">
                <a16:creationId xmlns:a16="http://schemas.microsoft.com/office/drawing/2014/main" id="{76205BC2-E895-7B4A-9F73-E5C3294E2F93}"/>
              </a:ext>
            </a:extLst>
          </p:cNvPr>
          <p:cNvPicPr>
            <a:picLocks noChangeAspect="1"/>
          </p:cNvPicPr>
          <p:nvPr userDrawn="1"/>
        </p:nvPicPr>
        <p:blipFill>
          <a:blip r:embed="rId3"/>
          <a:stretch>
            <a:fillRect/>
          </a:stretch>
        </p:blipFill>
        <p:spPr>
          <a:xfrm>
            <a:off x="10176929" y="133349"/>
            <a:ext cx="1572683" cy="802131"/>
          </a:xfrm>
          <a:prstGeom prst="rect">
            <a:avLst/>
          </a:prstGeom>
        </p:spPr>
      </p:pic>
      <p:sp>
        <p:nvSpPr>
          <p:cNvPr id="11" name="Text Placeholder 5">
            <a:extLst>
              <a:ext uri="{FF2B5EF4-FFF2-40B4-BE49-F238E27FC236}">
                <a16:creationId xmlns:a16="http://schemas.microsoft.com/office/drawing/2014/main" id="{C6327FCB-ED4F-0746-B6EE-C0DFA3DFD070}"/>
              </a:ext>
            </a:extLst>
          </p:cNvPr>
          <p:cNvSpPr>
            <a:spLocks noGrp="1"/>
          </p:cNvSpPr>
          <p:nvPr>
            <p:ph type="body" sz="quarter" idx="12" hasCustomPrompt="1"/>
          </p:nvPr>
        </p:nvSpPr>
        <p:spPr>
          <a:xfrm>
            <a:off x="812279" y="371445"/>
            <a:ext cx="4862808" cy="642424"/>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lang="en-GB" sz="1600" kern="1200" dirty="0">
                <a:solidFill>
                  <a:schemeClr val="bg1"/>
                </a:solidFill>
                <a:effectLst/>
                <a:latin typeface="Arial" panose="020B0604020202020204" pitchFamily="34" charset="0"/>
                <a:ea typeface="+mn-ea"/>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bg1"/>
                </a:solidFill>
                <a:effectLst/>
                <a:latin typeface="Arial" panose="020B0604020202020204" pitchFamily="34" charset="0"/>
                <a:ea typeface="+mn-ea"/>
                <a:cs typeface="Arial" panose="020B0604020202020204" pitchFamily="34" charset="0"/>
              </a:rPr>
              <a:t>Heading</a:t>
            </a:r>
          </a:p>
        </p:txBody>
      </p:sp>
      <p:sp>
        <p:nvSpPr>
          <p:cNvPr id="14" name="Text Placeholder 5">
            <a:extLst>
              <a:ext uri="{FF2B5EF4-FFF2-40B4-BE49-F238E27FC236}">
                <a16:creationId xmlns:a16="http://schemas.microsoft.com/office/drawing/2014/main" id="{E36A0934-E77B-CD45-A334-A5AEE9F0DADE}"/>
              </a:ext>
            </a:extLst>
          </p:cNvPr>
          <p:cNvSpPr>
            <a:spLocks noGrp="1"/>
          </p:cNvSpPr>
          <p:nvPr>
            <p:ph type="body" sz="quarter" idx="11" hasCustomPrompt="1"/>
          </p:nvPr>
        </p:nvSpPr>
        <p:spPr>
          <a:xfrm>
            <a:off x="812279" y="1883900"/>
            <a:ext cx="3651414" cy="3206771"/>
          </a:xfrm>
        </p:spPr>
        <p:txBody>
          <a:bodyPr>
            <a:normAutofit/>
          </a:bodyPr>
          <a:lstStyle>
            <a:lvl1pPr marL="285750" marR="0" indent="-285750" algn="l" defTabSz="914400" rtl="0" eaLnBrk="1" fontAlgn="auto" latinLnBrk="0" hangingPunct="1">
              <a:lnSpc>
                <a:spcPct val="100000"/>
              </a:lnSpc>
              <a:spcBef>
                <a:spcPts val="0"/>
              </a:spcBef>
              <a:spcAft>
                <a:spcPts val="600"/>
              </a:spcAft>
              <a:buClr>
                <a:srgbClr val="0067A5"/>
              </a:buClr>
              <a:buSzTx/>
              <a:buFont typeface="Arial" panose="020B0604020202020204" pitchFamily="34" charset="0"/>
              <a:buChar char="•"/>
              <a:tabLst/>
              <a:defRPr lang="en-GB" sz="1600" kern="1200" dirty="0">
                <a:solidFill>
                  <a:schemeClr val="tx1"/>
                </a:solidFill>
                <a:effectLst/>
                <a:latin typeface="+mn-lt"/>
                <a:ea typeface="+mn-ea"/>
                <a:cs typeface="+mn-cs"/>
              </a:defRPr>
            </a:lvl1pPr>
          </a:lstStyle>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1</a:t>
            </a:r>
          </a:p>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2</a:t>
            </a:r>
          </a:p>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3</a:t>
            </a:r>
          </a:p>
        </p:txBody>
      </p:sp>
    </p:spTree>
    <p:extLst>
      <p:ext uri="{BB962C8B-B14F-4D97-AF65-F5344CB8AC3E}">
        <p14:creationId xmlns:p14="http://schemas.microsoft.com/office/powerpoint/2010/main" val="1518691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D9724-B373-F417-C834-9F401B9FCBF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5E913D-B23B-1F44-C65E-B18E7107CA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8CA9661-FCA5-6A08-03E5-51D1FA209A6C}"/>
              </a:ext>
            </a:extLst>
          </p:cNvPr>
          <p:cNvSpPr>
            <a:spLocks noGrp="1"/>
          </p:cNvSpPr>
          <p:nvPr>
            <p:ph type="dt" sz="half" idx="10"/>
          </p:nvPr>
        </p:nvSpPr>
        <p:spPr/>
        <p:txBody>
          <a:bodyPr/>
          <a:lstStyle/>
          <a:p>
            <a:fld id="{6AD42D71-53D3-4CD8-ADD6-BC46DBC332D6}" type="datetimeFigureOut">
              <a:rPr lang="en-GB" smtClean="0"/>
              <a:t>10/03/2024</a:t>
            </a:fld>
            <a:endParaRPr lang="en-GB"/>
          </a:p>
        </p:txBody>
      </p:sp>
      <p:sp>
        <p:nvSpPr>
          <p:cNvPr id="5" name="Footer Placeholder 4">
            <a:extLst>
              <a:ext uri="{FF2B5EF4-FFF2-40B4-BE49-F238E27FC236}">
                <a16:creationId xmlns:a16="http://schemas.microsoft.com/office/drawing/2014/main" id="{92198263-BEC8-B042-E875-26C914FABD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3C28BD-DCFB-CA18-0FC4-7FCABDEDC19C}"/>
              </a:ext>
            </a:extLst>
          </p:cNvPr>
          <p:cNvSpPr>
            <a:spLocks noGrp="1"/>
          </p:cNvSpPr>
          <p:nvPr>
            <p:ph type="sldNum" sz="quarter" idx="12"/>
          </p:nvPr>
        </p:nvSpPr>
        <p:spPr/>
        <p:txBody>
          <a:bodyPr/>
          <a:lstStyle/>
          <a:p>
            <a:fld id="{982641EF-8540-4D5C-86E5-284C73B16839}" type="slidenum">
              <a:rPr lang="en-GB" smtClean="0"/>
              <a:t>‹#›</a:t>
            </a:fld>
            <a:endParaRPr lang="en-GB"/>
          </a:p>
        </p:txBody>
      </p:sp>
    </p:spTree>
    <p:extLst>
      <p:ext uri="{BB962C8B-B14F-4D97-AF65-F5344CB8AC3E}">
        <p14:creationId xmlns:p14="http://schemas.microsoft.com/office/powerpoint/2010/main" val="878125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7654D-74A7-2400-A463-AE504A336B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8BC8F25-E0AC-9923-97DE-03C3A8D27D1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829105-9134-C779-1758-8CFA9EA83A44}"/>
              </a:ext>
            </a:extLst>
          </p:cNvPr>
          <p:cNvSpPr>
            <a:spLocks noGrp="1"/>
          </p:cNvSpPr>
          <p:nvPr>
            <p:ph type="dt" sz="half" idx="10"/>
          </p:nvPr>
        </p:nvSpPr>
        <p:spPr/>
        <p:txBody>
          <a:bodyPr/>
          <a:lstStyle/>
          <a:p>
            <a:fld id="{6AD42D71-53D3-4CD8-ADD6-BC46DBC332D6}" type="datetimeFigureOut">
              <a:rPr lang="en-GB" smtClean="0"/>
              <a:t>10/03/2024</a:t>
            </a:fld>
            <a:endParaRPr lang="en-GB"/>
          </a:p>
        </p:txBody>
      </p:sp>
      <p:sp>
        <p:nvSpPr>
          <p:cNvPr id="5" name="Footer Placeholder 4">
            <a:extLst>
              <a:ext uri="{FF2B5EF4-FFF2-40B4-BE49-F238E27FC236}">
                <a16:creationId xmlns:a16="http://schemas.microsoft.com/office/drawing/2014/main" id="{FE0DE54A-770F-988E-40CC-8A2805E3F9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478A78-2EDC-6B7C-9F28-8E7152174401}"/>
              </a:ext>
            </a:extLst>
          </p:cNvPr>
          <p:cNvSpPr>
            <a:spLocks noGrp="1"/>
          </p:cNvSpPr>
          <p:nvPr>
            <p:ph type="sldNum" sz="quarter" idx="12"/>
          </p:nvPr>
        </p:nvSpPr>
        <p:spPr/>
        <p:txBody>
          <a:bodyPr/>
          <a:lstStyle/>
          <a:p>
            <a:fld id="{982641EF-8540-4D5C-86E5-284C73B16839}" type="slidenum">
              <a:rPr lang="en-GB" smtClean="0"/>
              <a:t>‹#›</a:t>
            </a:fld>
            <a:endParaRPr lang="en-GB"/>
          </a:p>
        </p:txBody>
      </p:sp>
    </p:spTree>
    <p:extLst>
      <p:ext uri="{BB962C8B-B14F-4D97-AF65-F5344CB8AC3E}">
        <p14:creationId xmlns:p14="http://schemas.microsoft.com/office/powerpoint/2010/main" val="927785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4A121-E52F-FEE4-AEE1-708F57FDC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8D1BCB-C000-42D6-D918-19A5EFC710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1748F31-F650-ED28-EE30-A92F386433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EC0BA20-71E7-222B-AD9F-A411E4A509AF}"/>
              </a:ext>
            </a:extLst>
          </p:cNvPr>
          <p:cNvSpPr>
            <a:spLocks noGrp="1"/>
          </p:cNvSpPr>
          <p:nvPr>
            <p:ph type="dt" sz="half" idx="10"/>
          </p:nvPr>
        </p:nvSpPr>
        <p:spPr/>
        <p:txBody>
          <a:bodyPr/>
          <a:lstStyle/>
          <a:p>
            <a:fld id="{6AD42D71-53D3-4CD8-ADD6-BC46DBC332D6}" type="datetimeFigureOut">
              <a:rPr lang="en-GB" smtClean="0"/>
              <a:t>10/03/2024</a:t>
            </a:fld>
            <a:endParaRPr lang="en-GB"/>
          </a:p>
        </p:txBody>
      </p:sp>
      <p:sp>
        <p:nvSpPr>
          <p:cNvPr id="6" name="Footer Placeholder 5">
            <a:extLst>
              <a:ext uri="{FF2B5EF4-FFF2-40B4-BE49-F238E27FC236}">
                <a16:creationId xmlns:a16="http://schemas.microsoft.com/office/drawing/2014/main" id="{23CC9DAB-CB50-D235-5029-25FB93A92F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596945-79F8-576E-8653-A8BF19ADA6B6}"/>
              </a:ext>
            </a:extLst>
          </p:cNvPr>
          <p:cNvSpPr>
            <a:spLocks noGrp="1"/>
          </p:cNvSpPr>
          <p:nvPr>
            <p:ph type="sldNum" sz="quarter" idx="12"/>
          </p:nvPr>
        </p:nvSpPr>
        <p:spPr/>
        <p:txBody>
          <a:bodyPr/>
          <a:lstStyle/>
          <a:p>
            <a:fld id="{982641EF-8540-4D5C-86E5-284C73B16839}" type="slidenum">
              <a:rPr lang="en-GB" smtClean="0"/>
              <a:t>‹#›</a:t>
            </a:fld>
            <a:endParaRPr lang="en-GB"/>
          </a:p>
        </p:txBody>
      </p:sp>
    </p:spTree>
    <p:extLst>
      <p:ext uri="{BB962C8B-B14F-4D97-AF65-F5344CB8AC3E}">
        <p14:creationId xmlns:p14="http://schemas.microsoft.com/office/powerpoint/2010/main" val="1122001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8D1F7-8713-FBFC-63C1-BCF7CE0BF3C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D0C2DA-0EED-F5F7-3B0E-2E8EF45122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852F2A-229D-28E8-336F-D931CCA522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6D4D90-DDCA-6813-7CE9-112CB2DCA6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EA882A-DF84-215E-3209-99E6337AC3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6821AA1-FAE7-B6AC-3C69-1BBB32079A3E}"/>
              </a:ext>
            </a:extLst>
          </p:cNvPr>
          <p:cNvSpPr>
            <a:spLocks noGrp="1"/>
          </p:cNvSpPr>
          <p:nvPr>
            <p:ph type="dt" sz="half" idx="10"/>
          </p:nvPr>
        </p:nvSpPr>
        <p:spPr/>
        <p:txBody>
          <a:bodyPr/>
          <a:lstStyle/>
          <a:p>
            <a:fld id="{6AD42D71-53D3-4CD8-ADD6-BC46DBC332D6}" type="datetimeFigureOut">
              <a:rPr lang="en-GB" smtClean="0"/>
              <a:t>10/03/2024</a:t>
            </a:fld>
            <a:endParaRPr lang="en-GB"/>
          </a:p>
        </p:txBody>
      </p:sp>
      <p:sp>
        <p:nvSpPr>
          <p:cNvPr id="8" name="Footer Placeholder 7">
            <a:extLst>
              <a:ext uri="{FF2B5EF4-FFF2-40B4-BE49-F238E27FC236}">
                <a16:creationId xmlns:a16="http://schemas.microsoft.com/office/drawing/2014/main" id="{40915963-01DB-2644-9DFF-1FE5B706798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44AFFA3-8CBD-FC13-99E6-262ACF4810D4}"/>
              </a:ext>
            </a:extLst>
          </p:cNvPr>
          <p:cNvSpPr>
            <a:spLocks noGrp="1"/>
          </p:cNvSpPr>
          <p:nvPr>
            <p:ph type="sldNum" sz="quarter" idx="12"/>
          </p:nvPr>
        </p:nvSpPr>
        <p:spPr/>
        <p:txBody>
          <a:bodyPr/>
          <a:lstStyle/>
          <a:p>
            <a:fld id="{982641EF-8540-4D5C-86E5-284C73B16839}" type="slidenum">
              <a:rPr lang="en-GB" smtClean="0"/>
              <a:t>‹#›</a:t>
            </a:fld>
            <a:endParaRPr lang="en-GB"/>
          </a:p>
        </p:txBody>
      </p:sp>
    </p:spTree>
    <p:extLst>
      <p:ext uri="{BB962C8B-B14F-4D97-AF65-F5344CB8AC3E}">
        <p14:creationId xmlns:p14="http://schemas.microsoft.com/office/powerpoint/2010/main" val="1359815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59C7A-A8AC-0B34-224B-E99A7557534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9089190-0832-8731-2B99-47EB21DCD759}"/>
              </a:ext>
            </a:extLst>
          </p:cNvPr>
          <p:cNvSpPr>
            <a:spLocks noGrp="1"/>
          </p:cNvSpPr>
          <p:nvPr>
            <p:ph type="dt" sz="half" idx="10"/>
          </p:nvPr>
        </p:nvSpPr>
        <p:spPr/>
        <p:txBody>
          <a:bodyPr/>
          <a:lstStyle/>
          <a:p>
            <a:fld id="{6AD42D71-53D3-4CD8-ADD6-BC46DBC332D6}" type="datetimeFigureOut">
              <a:rPr lang="en-GB" smtClean="0"/>
              <a:t>10/03/2024</a:t>
            </a:fld>
            <a:endParaRPr lang="en-GB"/>
          </a:p>
        </p:txBody>
      </p:sp>
      <p:sp>
        <p:nvSpPr>
          <p:cNvPr id="4" name="Footer Placeholder 3">
            <a:extLst>
              <a:ext uri="{FF2B5EF4-FFF2-40B4-BE49-F238E27FC236}">
                <a16:creationId xmlns:a16="http://schemas.microsoft.com/office/drawing/2014/main" id="{7D558000-452B-C981-DF12-3EC76DC75C1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794395-663D-A705-940A-4DE1A566F841}"/>
              </a:ext>
            </a:extLst>
          </p:cNvPr>
          <p:cNvSpPr>
            <a:spLocks noGrp="1"/>
          </p:cNvSpPr>
          <p:nvPr>
            <p:ph type="sldNum" sz="quarter" idx="12"/>
          </p:nvPr>
        </p:nvSpPr>
        <p:spPr/>
        <p:txBody>
          <a:bodyPr/>
          <a:lstStyle/>
          <a:p>
            <a:fld id="{982641EF-8540-4D5C-86E5-284C73B16839}" type="slidenum">
              <a:rPr lang="en-GB" smtClean="0"/>
              <a:t>‹#›</a:t>
            </a:fld>
            <a:endParaRPr lang="en-GB"/>
          </a:p>
        </p:txBody>
      </p:sp>
    </p:spTree>
    <p:extLst>
      <p:ext uri="{BB962C8B-B14F-4D97-AF65-F5344CB8AC3E}">
        <p14:creationId xmlns:p14="http://schemas.microsoft.com/office/powerpoint/2010/main" val="281758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A5AF4A-4A40-BAC2-8311-D95C0D2FFCF9}"/>
              </a:ext>
            </a:extLst>
          </p:cNvPr>
          <p:cNvSpPr>
            <a:spLocks noGrp="1"/>
          </p:cNvSpPr>
          <p:nvPr>
            <p:ph type="dt" sz="half" idx="10"/>
          </p:nvPr>
        </p:nvSpPr>
        <p:spPr/>
        <p:txBody>
          <a:bodyPr/>
          <a:lstStyle/>
          <a:p>
            <a:fld id="{6AD42D71-53D3-4CD8-ADD6-BC46DBC332D6}" type="datetimeFigureOut">
              <a:rPr lang="en-GB" smtClean="0"/>
              <a:t>10/03/2024</a:t>
            </a:fld>
            <a:endParaRPr lang="en-GB"/>
          </a:p>
        </p:txBody>
      </p:sp>
      <p:sp>
        <p:nvSpPr>
          <p:cNvPr id="3" name="Footer Placeholder 2">
            <a:extLst>
              <a:ext uri="{FF2B5EF4-FFF2-40B4-BE49-F238E27FC236}">
                <a16:creationId xmlns:a16="http://schemas.microsoft.com/office/drawing/2014/main" id="{D8AD7A03-4E3B-EEE3-CABF-FE80AF2BC31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A7B033F-068F-475F-F00E-AEE66D0B69FD}"/>
              </a:ext>
            </a:extLst>
          </p:cNvPr>
          <p:cNvSpPr>
            <a:spLocks noGrp="1"/>
          </p:cNvSpPr>
          <p:nvPr>
            <p:ph type="sldNum" sz="quarter" idx="12"/>
          </p:nvPr>
        </p:nvSpPr>
        <p:spPr/>
        <p:txBody>
          <a:bodyPr/>
          <a:lstStyle/>
          <a:p>
            <a:fld id="{982641EF-8540-4D5C-86E5-284C73B16839}" type="slidenum">
              <a:rPr lang="en-GB" smtClean="0"/>
              <a:t>‹#›</a:t>
            </a:fld>
            <a:endParaRPr lang="en-GB"/>
          </a:p>
        </p:txBody>
      </p:sp>
    </p:spTree>
    <p:extLst>
      <p:ext uri="{BB962C8B-B14F-4D97-AF65-F5344CB8AC3E}">
        <p14:creationId xmlns:p14="http://schemas.microsoft.com/office/powerpoint/2010/main" val="3678373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505CA-5FD2-44E8-0087-1E0C140ED5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05DA26-E79F-264A-8167-662C6E6511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62928FF-A356-80C1-8A68-F099B28F4C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DB6205-2720-6C17-8E4B-CCA5FBDD97A5}"/>
              </a:ext>
            </a:extLst>
          </p:cNvPr>
          <p:cNvSpPr>
            <a:spLocks noGrp="1"/>
          </p:cNvSpPr>
          <p:nvPr>
            <p:ph type="dt" sz="half" idx="10"/>
          </p:nvPr>
        </p:nvSpPr>
        <p:spPr/>
        <p:txBody>
          <a:bodyPr/>
          <a:lstStyle/>
          <a:p>
            <a:fld id="{6AD42D71-53D3-4CD8-ADD6-BC46DBC332D6}" type="datetimeFigureOut">
              <a:rPr lang="en-GB" smtClean="0"/>
              <a:t>10/03/2024</a:t>
            </a:fld>
            <a:endParaRPr lang="en-GB"/>
          </a:p>
        </p:txBody>
      </p:sp>
      <p:sp>
        <p:nvSpPr>
          <p:cNvPr id="6" name="Footer Placeholder 5">
            <a:extLst>
              <a:ext uri="{FF2B5EF4-FFF2-40B4-BE49-F238E27FC236}">
                <a16:creationId xmlns:a16="http://schemas.microsoft.com/office/drawing/2014/main" id="{3F1B3F93-0D7C-4AA7-98E0-BFC666DD03D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3CBD5D-9AF8-0433-B908-893B8CB0BCD6}"/>
              </a:ext>
            </a:extLst>
          </p:cNvPr>
          <p:cNvSpPr>
            <a:spLocks noGrp="1"/>
          </p:cNvSpPr>
          <p:nvPr>
            <p:ph type="sldNum" sz="quarter" idx="12"/>
          </p:nvPr>
        </p:nvSpPr>
        <p:spPr/>
        <p:txBody>
          <a:bodyPr/>
          <a:lstStyle/>
          <a:p>
            <a:fld id="{982641EF-8540-4D5C-86E5-284C73B16839}" type="slidenum">
              <a:rPr lang="en-GB" smtClean="0"/>
              <a:t>‹#›</a:t>
            </a:fld>
            <a:endParaRPr lang="en-GB"/>
          </a:p>
        </p:txBody>
      </p:sp>
    </p:spTree>
    <p:extLst>
      <p:ext uri="{BB962C8B-B14F-4D97-AF65-F5344CB8AC3E}">
        <p14:creationId xmlns:p14="http://schemas.microsoft.com/office/powerpoint/2010/main" val="2904479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DD40E-DB55-DF34-0562-3735D2D8E7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E80B63-5257-3BC6-92D7-7A5C28FB24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2393E38-EC45-6A27-B41A-3E0268D051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235E72-6236-B566-4056-70741E82BDEF}"/>
              </a:ext>
            </a:extLst>
          </p:cNvPr>
          <p:cNvSpPr>
            <a:spLocks noGrp="1"/>
          </p:cNvSpPr>
          <p:nvPr>
            <p:ph type="dt" sz="half" idx="10"/>
          </p:nvPr>
        </p:nvSpPr>
        <p:spPr/>
        <p:txBody>
          <a:bodyPr/>
          <a:lstStyle/>
          <a:p>
            <a:fld id="{6AD42D71-53D3-4CD8-ADD6-BC46DBC332D6}" type="datetimeFigureOut">
              <a:rPr lang="en-GB" smtClean="0"/>
              <a:t>10/03/2024</a:t>
            </a:fld>
            <a:endParaRPr lang="en-GB"/>
          </a:p>
        </p:txBody>
      </p:sp>
      <p:sp>
        <p:nvSpPr>
          <p:cNvPr id="6" name="Footer Placeholder 5">
            <a:extLst>
              <a:ext uri="{FF2B5EF4-FFF2-40B4-BE49-F238E27FC236}">
                <a16:creationId xmlns:a16="http://schemas.microsoft.com/office/drawing/2014/main" id="{507B4CBB-263F-3DC1-CE63-5483B4B586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8DB8E8-1488-9A06-F8C2-0DD3D899A6E6}"/>
              </a:ext>
            </a:extLst>
          </p:cNvPr>
          <p:cNvSpPr>
            <a:spLocks noGrp="1"/>
          </p:cNvSpPr>
          <p:nvPr>
            <p:ph type="sldNum" sz="quarter" idx="12"/>
          </p:nvPr>
        </p:nvSpPr>
        <p:spPr/>
        <p:txBody>
          <a:bodyPr/>
          <a:lstStyle/>
          <a:p>
            <a:fld id="{982641EF-8540-4D5C-86E5-284C73B16839}" type="slidenum">
              <a:rPr lang="en-GB" smtClean="0"/>
              <a:t>‹#›</a:t>
            </a:fld>
            <a:endParaRPr lang="en-GB"/>
          </a:p>
        </p:txBody>
      </p:sp>
    </p:spTree>
    <p:extLst>
      <p:ext uri="{BB962C8B-B14F-4D97-AF65-F5344CB8AC3E}">
        <p14:creationId xmlns:p14="http://schemas.microsoft.com/office/powerpoint/2010/main" val="2659534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59D98D-5805-BC0A-A803-4E9F79465C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3D7D63E-4F56-0F08-2FC4-1E5C2017B6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9F37BA-5648-6A7F-73A8-C33CFA4983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D42D71-53D3-4CD8-ADD6-BC46DBC332D6}" type="datetimeFigureOut">
              <a:rPr lang="en-GB" smtClean="0"/>
              <a:t>10/03/2024</a:t>
            </a:fld>
            <a:endParaRPr lang="en-GB"/>
          </a:p>
        </p:txBody>
      </p:sp>
      <p:sp>
        <p:nvSpPr>
          <p:cNvPr id="5" name="Footer Placeholder 4">
            <a:extLst>
              <a:ext uri="{FF2B5EF4-FFF2-40B4-BE49-F238E27FC236}">
                <a16:creationId xmlns:a16="http://schemas.microsoft.com/office/drawing/2014/main" id="{A5F3EE63-3EDE-57DE-1CC7-5B252244D7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C5EC2F9-9995-E9DC-77B4-9DAF84C307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2641EF-8540-4D5C-86E5-284C73B16839}" type="slidenum">
              <a:rPr lang="en-GB" smtClean="0"/>
              <a:t>‹#›</a:t>
            </a:fld>
            <a:endParaRPr lang="en-GB"/>
          </a:p>
        </p:txBody>
      </p:sp>
    </p:spTree>
    <p:extLst>
      <p:ext uri="{BB962C8B-B14F-4D97-AF65-F5344CB8AC3E}">
        <p14:creationId xmlns:p14="http://schemas.microsoft.com/office/powerpoint/2010/main" val="1145380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a:xfrm>
            <a:off x="812279" y="371445"/>
            <a:ext cx="7272942" cy="642424"/>
          </a:xfrm>
        </p:spPr>
        <p:txBody>
          <a:bodyPr>
            <a:normAutofit/>
          </a:bodyPr>
          <a:lstStyle/>
          <a:p>
            <a:r>
              <a:rPr lang="en-GB" sz="3200" b="1" dirty="0">
                <a:latin typeface="+mn-lt"/>
              </a:rPr>
              <a:t>Our Roles and Responsibilities</a:t>
            </a:r>
          </a:p>
        </p:txBody>
      </p:sp>
      <p:sp>
        <p:nvSpPr>
          <p:cNvPr id="5" name="Text Placeholder 4">
            <a:extLst>
              <a:ext uri="{FF2B5EF4-FFF2-40B4-BE49-F238E27FC236}">
                <a16:creationId xmlns:a16="http://schemas.microsoft.com/office/drawing/2014/main" id="{3AD4FD79-53B8-4633-AB23-D9F1B330F83A}"/>
              </a:ext>
            </a:extLst>
          </p:cNvPr>
          <p:cNvSpPr>
            <a:spLocks noGrp="1"/>
          </p:cNvSpPr>
          <p:nvPr>
            <p:ph type="body" sz="quarter" idx="11"/>
          </p:nvPr>
        </p:nvSpPr>
        <p:spPr>
          <a:xfrm>
            <a:off x="812279" y="1470454"/>
            <a:ext cx="10268806" cy="3917092"/>
          </a:xfrm>
        </p:spPr>
        <p:txBody>
          <a:bodyPr>
            <a:normAutofit/>
          </a:bodyPr>
          <a:lstStyle/>
          <a:p>
            <a:pPr>
              <a:buFont typeface="Arial" panose="020B0604020202020204" pitchFamily="34" charset="0"/>
            </a:pPr>
            <a:r>
              <a:rPr lang="en-GB" sz="2800" dirty="0">
                <a:latin typeface="Calibri" pitchFamily="34" charset="0"/>
              </a:rPr>
              <a:t>Defining roles and responsibilities can help you to better understand each other’s role, and learn who is responsible for what. </a:t>
            </a:r>
          </a:p>
          <a:p>
            <a:pPr>
              <a:buFont typeface="Arial" panose="020B0604020202020204" pitchFamily="34" charset="0"/>
            </a:pPr>
            <a:r>
              <a:rPr lang="en-GB" sz="2800" dirty="0">
                <a:latin typeface="Calibri" pitchFamily="34" charset="0"/>
              </a:rPr>
              <a:t>Defining clear responsibilities prevents confusion and promotes better collaboration. </a:t>
            </a:r>
          </a:p>
          <a:p>
            <a:pPr>
              <a:buFont typeface="Arial" panose="020B0604020202020204" pitchFamily="34" charset="0"/>
            </a:pPr>
            <a:r>
              <a:rPr lang="en-GB" sz="2800" dirty="0">
                <a:latin typeface="Calibri" pitchFamily="34" charset="0"/>
              </a:rPr>
              <a:t>The following exercise should help give you all a clearer picture of each others roles and responsibilities…</a:t>
            </a:r>
          </a:p>
        </p:txBody>
      </p:sp>
      <p:pic>
        <p:nvPicPr>
          <p:cNvPr id="7" name="Picture 6">
            <a:extLst>
              <a:ext uri="{FF2B5EF4-FFF2-40B4-BE49-F238E27FC236}">
                <a16:creationId xmlns:a16="http://schemas.microsoft.com/office/drawing/2014/main" id="{EA47AB7E-B222-4072-A182-C0847C35A2E7}"/>
              </a:ext>
            </a:extLst>
          </p:cNvPr>
          <p:cNvPicPr>
            <a:picLocks noChangeAspect="1"/>
          </p:cNvPicPr>
          <p:nvPr/>
        </p:nvPicPr>
        <p:blipFill rotWithShape="1">
          <a:blip r:embed="rId2"/>
          <a:srcRect l="17836" t="47602" r="34118" b="28725"/>
          <a:stretch/>
        </p:blipFill>
        <p:spPr>
          <a:xfrm>
            <a:off x="9204212" y="5494989"/>
            <a:ext cx="2608646" cy="722997"/>
          </a:xfrm>
          <a:prstGeom prst="rect">
            <a:avLst/>
          </a:prstGeom>
        </p:spPr>
      </p:pic>
    </p:spTree>
    <p:extLst>
      <p:ext uri="{BB962C8B-B14F-4D97-AF65-F5344CB8AC3E}">
        <p14:creationId xmlns:p14="http://schemas.microsoft.com/office/powerpoint/2010/main" val="3451122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a:xfrm>
            <a:off x="812279" y="371445"/>
            <a:ext cx="7272942" cy="642424"/>
          </a:xfrm>
        </p:spPr>
        <p:txBody>
          <a:bodyPr>
            <a:normAutofit fontScale="92500"/>
          </a:bodyPr>
          <a:lstStyle/>
          <a:p>
            <a:r>
              <a:rPr lang="en-GB" sz="3200" b="1" dirty="0">
                <a:latin typeface="+mn-lt"/>
              </a:rPr>
              <a:t>Our Roles and Responsibilities Exercise</a:t>
            </a:r>
          </a:p>
        </p:txBody>
      </p:sp>
      <p:sp>
        <p:nvSpPr>
          <p:cNvPr id="5" name="Text Placeholder 4">
            <a:extLst>
              <a:ext uri="{FF2B5EF4-FFF2-40B4-BE49-F238E27FC236}">
                <a16:creationId xmlns:a16="http://schemas.microsoft.com/office/drawing/2014/main" id="{3AD4FD79-53B8-4633-AB23-D9F1B330F83A}"/>
              </a:ext>
            </a:extLst>
          </p:cNvPr>
          <p:cNvSpPr>
            <a:spLocks noGrp="1"/>
          </p:cNvSpPr>
          <p:nvPr>
            <p:ph type="body" sz="quarter" idx="11"/>
          </p:nvPr>
        </p:nvSpPr>
        <p:spPr>
          <a:xfrm>
            <a:off x="812278" y="1470453"/>
            <a:ext cx="5023038" cy="4160325"/>
          </a:xfrm>
        </p:spPr>
        <p:txBody>
          <a:bodyPr>
            <a:normAutofit fontScale="92500"/>
          </a:bodyPr>
          <a:lstStyle/>
          <a:p>
            <a:pPr marL="457200" indent="-457200">
              <a:buFont typeface="+mj-lt"/>
              <a:buAutoNum type="arabicPeriod"/>
            </a:pPr>
            <a:r>
              <a:rPr lang="en-GB" sz="2400" dirty="0">
                <a:latin typeface="Calibri" pitchFamily="34" charset="0"/>
              </a:rPr>
              <a:t>I will draw this grid:</a:t>
            </a:r>
          </a:p>
          <a:p>
            <a:pPr marL="457200" indent="-457200">
              <a:buFont typeface="+mj-lt"/>
              <a:buAutoNum type="arabicPeriod"/>
            </a:pPr>
            <a:r>
              <a:rPr lang="en-GB" sz="2400" dirty="0">
                <a:latin typeface="Calibri" pitchFamily="34" charset="0"/>
              </a:rPr>
              <a:t>Tell me what the different roles are in the team. I will plot them on the grid</a:t>
            </a:r>
          </a:p>
          <a:p>
            <a:pPr marL="457200" indent="-457200">
              <a:buFont typeface="+mj-lt"/>
              <a:buAutoNum type="arabicPeriod"/>
            </a:pPr>
            <a:r>
              <a:rPr lang="en-GB" sz="2400" dirty="0">
                <a:latin typeface="Calibri" pitchFamily="34" charset="0"/>
              </a:rPr>
              <a:t>If you do the same role, sit next to each other</a:t>
            </a:r>
          </a:p>
          <a:p>
            <a:pPr marL="457200" indent="-457200">
              <a:buFont typeface="+mj-lt"/>
              <a:buAutoNum type="arabicPeriod"/>
            </a:pPr>
            <a:r>
              <a:rPr lang="en-GB" sz="2400" dirty="0">
                <a:latin typeface="Calibri" pitchFamily="34" charset="0"/>
              </a:rPr>
              <a:t>Clarify your own responsibilities (10 min) - identify the top 3 - 5 things your role is responsible for. Write each responsibility on a sticky note, then rank them in order of priority.</a:t>
            </a:r>
          </a:p>
          <a:p>
            <a:pPr marL="457200" indent="-457200">
              <a:buFont typeface="+mj-lt"/>
              <a:buAutoNum type="arabicPeriod"/>
            </a:pPr>
            <a:endParaRPr lang="en-GB" sz="2400" dirty="0">
              <a:latin typeface="Calibri" pitchFamily="34" charset="0"/>
            </a:endParaRPr>
          </a:p>
        </p:txBody>
      </p:sp>
      <p:pic>
        <p:nvPicPr>
          <p:cNvPr id="7" name="Picture 6">
            <a:extLst>
              <a:ext uri="{FF2B5EF4-FFF2-40B4-BE49-F238E27FC236}">
                <a16:creationId xmlns:a16="http://schemas.microsoft.com/office/drawing/2014/main" id="{EA47AB7E-B222-4072-A182-C0847C35A2E7}"/>
              </a:ext>
            </a:extLst>
          </p:cNvPr>
          <p:cNvPicPr>
            <a:picLocks noChangeAspect="1"/>
          </p:cNvPicPr>
          <p:nvPr/>
        </p:nvPicPr>
        <p:blipFill rotWithShape="1">
          <a:blip r:embed="rId2"/>
          <a:srcRect l="17836" t="47602" r="34118" b="28725"/>
          <a:stretch/>
        </p:blipFill>
        <p:spPr>
          <a:xfrm>
            <a:off x="7899889" y="5968499"/>
            <a:ext cx="2608646" cy="722997"/>
          </a:xfrm>
          <a:prstGeom prst="rect">
            <a:avLst/>
          </a:prstGeom>
        </p:spPr>
      </p:pic>
      <p:pic>
        <p:nvPicPr>
          <p:cNvPr id="3" name="Picture 2">
            <a:extLst>
              <a:ext uri="{FF2B5EF4-FFF2-40B4-BE49-F238E27FC236}">
                <a16:creationId xmlns:a16="http://schemas.microsoft.com/office/drawing/2014/main" id="{956EA4AF-E198-EE6C-7DF6-2EAEAC35E5E8}"/>
              </a:ext>
            </a:extLst>
          </p:cNvPr>
          <p:cNvPicPr>
            <a:picLocks noChangeAspect="1"/>
          </p:cNvPicPr>
          <p:nvPr/>
        </p:nvPicPr>
        <p:blipFill>
          <a:blip r:embed="rId3"/>
          <a:stretch>
            <a:fillRect/>
          </a:stretch>
        </p:blipFill>
        <p:spPr>
          <a:xfrm>
            <a:off x="6256422" y="1532638"/>
            <a:ext cx="5410200" cy="3917092"/>
          </a:xfrm>
          <a:prstGeom prst="rect">
            <a:avLst/>
          </a:prstGeom>
        </p:spPr>
      </p:pic>
    </p:spTree>
    <p:extLst>
      <p:ext uri="{BB962C8B-B14F-4D97-AF65-F5344CB8AC3E}">
        <p14:creationId xmlns:p14="http://schemas.microsoft.com/office/powerpoint/2010/main" val="798015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a:xfrm>
            <a:off x="812279" y="371445"/>
            <a:ext cx="7272942" cy="642424"/>
          </a:xfrm>
        </p:spPr>
        <p:txBody>
          <a:bodyPr>
            <a:normAutofit fontScale="92500"/>
          </a:bodyPr>
          <a:lstStyle/>
          <a:p>
            <a:r>
              <a:rPr lang="en-GB" sz="3200" b="1" dirty="0">
                <a:latin typeface="+mn-lt"/>
              </a:rPr>
              <a:t>Our Roles and Responsibilities Exercise</a:t>
            </a:r>
          </a:p>
        </p:txBody>
      </p:sp>
      <p:sp>
        <p:nvSpPr>
          <p:cNvPr id="5" name="Text Placeholder 4">
            <a:extLst>
              <a:ext uri="{FF2B5EF4-FFF2-40B4-BE49-F238E27FC236}">
                <a16:creationId xmlns:a16="http://schemas.microsoft.com/office/drawing/2014/main" id="{3AD4FD79-53B8-4633-AB23-D9F1B330F83A}"/>
              </a:ext>
            </a:extLst>
          </p:cNvPr>
          <p:cNvSpPr>
            <a:spLocks noGrp="1"/>
          </p:cNvSpPr>
          <p:nvPr>
            <p:ph type="body" sz="quarter" idx="11"/>
          </p:nvPr>
        </p:nvSpPr>
        <p:spPr>
          <a:xfrm>
            <a:off x="812278" y="1470453"/>
            <a:ext cx="4854596" cy="4160325"/>
          </a:xfrm>
        </p:spPr>
        <p:txBody>
          <a:bodyPr>
            <a:normAutofit/>
          </a:bodyPr>
          <a:lstStyle/>
          <a:p>
            <a:r>
              <a:rPr lang="en-GB" sz="2400" dirty="0">
                <a:latin typeface="Calibri" pitchFamily="34" charset="0"/>
              </a:rPr>
              <a:t>The next step is your Team mate's responsibilities (5 min)</a:t>
            </a:r>
          </a:p>
          <a:p>
            <a:r>
              <a:rPr lang="en-GB" sz="2400" dirty="0">
                <a:latin typeface="Calibri" pitchFamily="34" charset="0"/>
              </a:rPr>
              <a:t>For each of the other roles identified, write 1-2 responsibilities you believe are their top priorities.</a:t>
            </a:r>
          </a:p>
          <a:p>
            <a:r>
              <a:rPr lang="en-GB" sz="2400" dirty="0">
                <a:latin typeface="Calibri" pitchFamily="34" charset="0"/>
              </a:rPr>
              <a:t>As you are brainstorming, you may think of responsibilities that don't have a clear owner, write those down and park them for now.</a:t>
            </a:r>
          </a:p>
          <a:p>
            <a:pPr marL="457200" indent="-457200">
              <a:buFont typeface="+mj-lt"/>
              <a:buAutoNum type="arabicPeriod"/>
            </a:pPr>
            <a:endParaRPr lang="en-GB" sz="2400" dirty="0">
              <a:latin typeface="Calibri" pitchFamily="34" charset="0"/>
            </a:endParaRPr>
          </a:p>
        </p:txBody>
      </p:sp>
      <p:pic>
        <p:nvPicPr>
          <p:cNvPr id="7" name="Picture 6">
            <a:extLst>
              <a:ext uri="{FF2B5EF4-FFF2-40B4-BE49-F238E27FC236}">
                <a16:creationId xmlns:a16="http://schemas.microsoft.com/office/drawing/2014/main" id="{EA47AB7E-B222-4072-A182-C0847C35A2E7}"/>
              </a:ext>
            </a:extLst>
          </p:cNvPr>
          <p:cNvPicPr>
            <a:picLocks noChangeAspect="1"/>
          </p:cNvPicPr>
          <p:nvPr/>
        </p:nvPicPr>
        <p:blipFill rotWithShape="1">
          <a:blip r:embed="rId2"/>
          <a:srcRect l="17836" t="47602" r="34118" b="28725"/>
          <a:stretch/>
        </p:blipFill>
        <p:spPr>
          <a:xfrm>
            <a:off x="7899889" y="5968499"/>
            <a:ext cx="2608646" cy="722997"/>
          </a:xfrm>
          <a:prstGeom prst="rect">
            <a:avLst/>
          </a:prstGeom>
        </p:spPr>
      </p:pic>
      <p:pic>
        <p:nvPicPr>
          <p:cNvPr id="3" name="Picture 2">
            <a:extLst>
              <a:ext uri="{FF2B5EF4-FFF2-40B4-BE49-F238E27FC236}">
                <a16:creationId xmlns:a16="http://schemas.microsoft.com/office/drawing/2014/main" id="{956EA4AF-E198-EE6C-7DF6-2EAEAC35E5E8}"/>
              </a:ext>
            </a:extLst>
          </p:cNvPr>
          <p:cNvPicPr>
            <a:picLocks noChangeAspect="1"/>
          </p:cNvPicPr>
          <p:nvPr/>
        </p:nvPicPr>
        <p:blipFill>
          <a:blip r:embed="rId3"/>
          <a:stretch>
            <a:fillRect/>
          </a:stretch>
        </p:blipFill>
        <p:spPr>
          <a:xfrm>
            <a:off x="6256422" y="1532638"/>
            <a:ext cx="5410200" cy="3917092"/>
          </a:xfrm>
          <a:prstGeom prst="rect">
            <a:avLst/>
          </a:prstGeom>
        </p:spPr>
      </p:pic>
    </p:spTree>
    <p:extLst>
      <p:ext uri="{BB962C8B-B14F-4D97-AF65-F5344CB8AC3E}">
        <p14:creationId xmlns:p14="http://schemas.microsoft.com/office/powerpoint/2010/main" val="2825484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a:xfrm>
            <a:off x="812279" y="371445"/>
            <a:ext cx="7272942" cy="642424"/>
          </a:xfrm>
        </p:spPr>
        <p:txBody>
          <a:bodyPr>
            <a:normAutofit fontScale="92500"/>
          </a:bodyPr>
          <a:lstStyle/>
          <a:p>
            <a:r>
              <a:rPr lang="en-GB" sz="3200" b="1" dirty="0">
                <a:latin typeface="+mn-lt"/>
              </a:rPr>
              <a:t>Our Roles and Responsibilities Exercise</a:t>
            </a:r>
          </a:p>
        </p:txBody>
      </p:sp>
      <p:sp>
        <p:nvSpPr>
          <p:cNvPr id="5" name="Text Placeholder 4">
            <a:extLst>
              <a:ext uri="{FF2B5EF4-FFF2-40B4-BE49-F238E27FC236}">
                <a16:creationId xmlns:a16="http://schemas.microsoft.com/office/drawing/2014/main" id="{3AD4FD79-53B8-4633-AB23-D9F1B330F83A}"/>
              </a:ext>
            </a:extLst>
          </p:cNvPr>
          <p:cNvSpPr>
            <a:spLocks noGrp="1"/>
          </p:cNvSpPr>
          <p:nvPr>
            <p:ph type="body" sz="quarter" idx="11"/>
          </p:nvPr>
        </p:nvSpPr>
        <p:spPr>
          <a:xfrm>
            <a:off x="812278" y="1470453"/>
            <a:ext cx="4854596" cy="4160325"/>
          </a:xfrm>
        </p:spPr>
        <p:txBody>
          <a:bodyPr>
            <a:normAutofit fontScale="77500" lnSpcReduction="20000"/>
          </a:bodyPr>
          <a:lstStyle/>
          <a:p>
            <a:r>
              <a:rPr lang="en-GB" sz="2400" dirty="0">
                <a:latin typeface="Calibri" pitchFamily="34" charset="0"/>
              </a:rPr>
              <a:t>The next step is to discuss each role (25 min)</a:t>
            </a:r>
          </a:p>
          <a:p>
            <a:r>
              <a:rPr lang="en-GB" sz="2400" dirty="0">
                <a:latin typeface="Calibri" pitchFamily="34" charset="0"/>
              </a:rPr>
              <a:t>For each role, have the role owner(s) describe what they believe their role is and place their sticky notes in the "what I think" column in priority order. Then go around the room to find out what others think the role is all about, and have them place their sticky notes in the "what others think" column.</a:t>
            </a:r>
          </a:p>
          <a:p>
            <a:r>
              <a:rPr lang="en-GB" sz="2400" dirty="0">
                <a:latin typeface="Calibri" pitchFamily="34" charset="0"/>
              </a:rPr>
              <a:t>Next, the role owner either "accepts" or "politely declines" the responsibilities identified by others. If they decline, they must suggest which role ought to own it.</a:t>
            </a:r>
          </a:p>
          <a:p>
            <a:r>
              <a:rPr lang="en-GB" sz="2400" dirty="0">
                <a:latin typeface="Calibri" pitchFamily="34" charset="0"/>
              </a:rPr>
              <a:t>If we uncover responsibilities with no established owner, let’s put these in the "unassigned responsibilities" section of the grid</a:t>
            </a:r>
          </a:p>
        </p:txBody>
      </p:sp>
      <p:pic>
        <p:nvPicPr>
          <p:cNvPr id="7" name="Picture 6">
            <a:extLst>
              <a:ext uri="{FF2B5EF4-FFF2-40B4-BE49-F238E27FC236}">
                <a16:creationId xmlns:a16="http://schemas.microsoft.com/office/drawing/2014/main" id="{EA47AB7E-B222-4072-A182-C0847C35A2E7}"/>
              </a:ext>
            </a:extLst>
          </p:cNvPr>
          <p:cNvPicPr>
            <a:picLocks noChangeAspect="1"/>
          </p:cNvPicPr>
          <p:nvPr/>
        </p:nvPicPr>
        <p:blipFill rotWithShape="1">
          <a:blip r:embed="rId3"/>
          <a:srcRect l="17836" t="47602" r="34118" b="28725"/>
          <a:stretch/>
        </p:blipFill>
        <p:spPr>
          <a:xfrm>
            <a:off x="7899889" y="5968499"/>
            <a:ext cx="2608646" cy="722997"/>
          </a:xfrm>
          <a:prstGeom prst="rect">
            <a:avLst/>
          </a:prstGeom>
        </p:spPr>
      </p:pic>
      <p:pic>
        <p:nvPicPr>
          <p:cNvPr id="3" name="Picture 2">
            <a:extLst>
              <a:ext uri="{FF2B5EF4-FFF2-40B4-BE49-F238E27FC236}">
                <a16:creationId xmlns:a16="http://schemas.microsoft.com/office/drawing/2014/main" id="{956EA4AF-E198-EE6C-7DF6-2EAEAC35E5E8}"/>
              </a:ext>
            </a:extLst>
          </p:cNvPr>
          <p:cNvPicPr>
            <a:picLocks noChangeAspect="1"/>
          </p:cNvPicPr>
          <p:nvPr/>
        </p:nvPicPr>
        <p:blipFill>
          <a:blip r:embed="rId4"/>
          <a:stretch>
            <a:fillRect/>
          </a:stretch>
        </p:blipFill>
        <p:spPr>
          <a:xfrm>
            <a:off x="6256422" y="1532638"/>
            <a:ext cx="5410200" cy="3917092"/>
          </a:xfrm>
          <a:prstGeom prst="rect">
            <a:avLst/>
          </a:prstGeom>
        </p:spPr>
      </p:pic>
    </p:spTree>
    <p:extLst>
      <p:ext uri="{BB962C8B-B14F-4D97-AF65-F5344CB8AC3E}">
        <p14:creationId xmlns:p14="http://schemas.microsoft.com/office/powerpoint/2010/main" val="2452232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a:xfrm>
            <a:off x="812279" y="371445"/>
            <a:ext cx="7272942" cy="642424"/>
          </a:xfrm>
        </p:spPr>
        <p:txBody>
          <a:bodyPr>
            <a:normAutofit fontScale="92500"/>
          </a:bodyPr>
          <a:lstStyle/>
          <a:p>
            <a:r>
              <a:rPr lang="en-GB" sz="3200" b="1" dirty="0">
                <a:latin typeface="+mn-lt"/>
              </a:rPr>
              <a:t>Our Roles and Responsibilities Exercise</a:t>
            </a:r>
          </a:p>
        </p:txBody>
      </p:sp>
      <p:sp>
        <p:nvSpPr>
          <p:cNvPr id="5" name="Text Placeholder 4">
            <a:extLst>
              <a:ext uri="{FF2B5EF4-FFF2-40B4-BE49-F238E27FC236}">
                <a16:creationId xmlns:a16="http://schemas.microsoft.com/office/drawing/2014/main" id="{3AD4FD79-53B8-4633-AB23-D9F1B330F83A}"/>
              </a:ext>
            </a:extLst>
          </p:cNvPr>
          <p:cNvSpPr>
            <a:spLocks noGrp="1"/>
          </p:cNvSpPr>
          <p:nvPr>
            <p:ph type="body" sz="quarter" idx="11"/>
          </p:nvPr>
        </p:nvSpPr>
        <p:spPr>
          <a:xfrm>
            <a:off x="812278" y="1470453"/>
            <a:ext cx="4854596" cy="4160325"/>
          </a:xfrm>
        </p:spPr>
        <p:txBody>
          <a:bodyPr>
            <a:normAutofit/>
          </a:bodyPr>
          <a:lstStyle/>
          <a:p>
            <a:r>
              <a:rPr lang="en-GB" sz="2400" dirty="0">
                <a:latin typeface="Calibri" pitchFamily="34" charset="0"/>
              </a:rPr>
              <a:t>Lets look at our final grid</a:t>
            </a:r>
          </a:p>
          <a:p>
            <a:r>
              <a:rPr lang="en-GB" sz="2400" dirty="0">
                <a:latin typeface="Calibri" pitchFamily="34" charset="0"/>
              </a:rPr>
              <a:t>Are we in agreement with this?</a:t>
            </a:r>
          </a:p>
          <a:p>
            <a:r>
              <a:rPr lang="en-GB" sz="2400" dirty="0">
                <a:latin typeface="Calibri" pitchFamily="34" charset="0"/>
              </a:rPr>
              <a:t>What are our next steps and actions?</a:t>
            </a:r>
          </a:p>
          <a:p>
            <a:r>
              <a:rPr lang="en-GB" sz="2400" dirty="0">
                <a:latin typeface="Calibri" pitchFamily="34" charset="0"/>
              </a:rPr>
              <a:t>What do we need to do with the unassigned responsibilities?</a:t>
            </a:r>
          </a:p>
        </p:txBody>
      </p:sp>
      <p:pic>
        <p:nvPicPr>
          <p:cNvPr id="7" name="Picture 6">
            <a:extLst>
              <a:ext uri="{FF2B5EF4-FFF2-40B4-BE49-F238E27FC236}">
                <a16:creationId xmlns:a16="http://schemas.microsoft.com/office/drawing/2014/main" id="{EA47AB7E-B222-4072-A182-C0847C35A2E7}"/>
              </a:ext>
            </a:extLst>
          </p:cNvPr>
          <p:cNvPicPr>
            <a:picLocks noChangeAspect="1"/>
          </p:cNvPicPr>
          <p:nvPr/>
        </p:nvPicPr>
        <p:blipFill rotWithShape="1">
          <a:blip r:embed="rId3"/>
          <a:srcRect l="17836" t="47602" r="34118" b="28725"/>
          <a:stretch/>
        </p:blipFill>
        <p:spPr>
          <a:xfrm>
            <a:off x="7899889" y="5968499"/>
            <a:ext cx="2608646" cy="722997"/>
          </a:xfrm>
          <a:prstGeom prst="rect">
            <a:avLst/>
          </a:prstGeom>
        </p:spPr>
      </p:pic>
      <p:pic>
        <p:nvPicPr>
          <p:cNvPr id="3" name="Picture 2">
            <a:extLst>
              <a:ext uri="{FF2B5EF4-FFF2-40B4-BE49-F238E27FC236}">
                <a16:creationId xmlns:a16="http://schemas.microsoft.com/office/drawing/2014/main" id="{956EA4AF-E198-EE6C-7DF6-2EAEAC35E5E8}"/>
              </a:ext>
            </a:extLst>
          </p:cNvPr>
          <p:cNvPicPr>
            <a:picLocks noChangeAspect="1"/>
          </p:cNvPicPr>
          <p:nvPr/>
        </p:nvPicPr>
        <p:blipFill>
          <a:blip r:embed="rId4"/>
          <a:stretch>
            <a:fillRect/>
          </a:stretch>
        </p:blipFill>
        <p:spPr>
          <a:xfrm>
            <a:off x="6256422" y="1532638"/>
            <a:ext cx="5410200" cy="3917092"/>
          </a:xfrm>
          <a:prstGeom prst="rect">
            <a:avLst/>
          </a:prstGeom>
        </p:spPr>
      </p:pic>
    </p:spTree>
    <p:extLst>
      <p:ext uri="{BB962C8B-B14F-4D97-AF65-F5344CB8AC3E}">
        <p14:creationId xmlns:p14="http://schemas.microsoft.com/office/powerpoint/2010/main" val="28138631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534B430FA86BD4298751F8079EF342C" ma:contentTypeVersion="12" ma:contentTypeDescription="Create a new document." ma:contentTypeScope="" ma:versionID="a9b9a830d08ab399114139987b71039c">
  <xsd:schema xmlns:xsd="http://www.w3.org/2001/XMLSchema" xmlns:xs="http://www.w3.org/2001/XMLSchema" xmlns:p="http://schemas.microsoft.com/office/2006/metadata/properties" xmlns:ns2="6f05cde9-ed0f-4143-94ba-df20b77b3424" xmlns:ns3="6f2dd751-0861-4bce-9be2-37e466fae4e5" targetNamespace="http://schemas.microsoft.com/office/2006/metadata/properties" ma:root="true" ma:fieldsID="c371673724ddd434e5c5f9f3df601829" ns2:_="" ns3:_="">
    <xsd:import namespace="6f05cde9-ed0f-4143-94ba-df20b77b3424"/>
    <xsd:import namespace="6f2dd751-0861-4bce-9be2-37e466fae4e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05cde9-ed0f-4143-94ba-df20b77b3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2dd751-0861-4bce-9be2-37e466fae4e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f05cde9-ed0f-4143-94ba-df20b77b342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C706A43-4E2C-4019-A13C-68787CDCA3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05cde9-ed0f-4143-94ba-df20b77b3424"/>
    <ds:schemaRef ds:uri="6f2dd751-0861-4bce-9be2-37e466fae4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A4EB48B-2E30-441A-82FA-C98F5E304F27}">
  <ds:schemaRefs>
    <ds:schemaRef ds:uri="http://schemas.microsoft.com/sharepoint/v3/contenttype/forms"/>
  </ds:schemaRefs>
</ds:datastoreItem>
</file>

<file path=customXml/itemProps3.xml><?xml version="1.0" encoding="utf-8"?>
<ds:datastoreItem xmlns:ds="http://schemas.openxmlformats.org/officeDocument/2006/customXml" ds:itemID="{3396C43B-0546-44D9-BEC7-75DF6C0E8821}">
  <ds:schemaRefs>
    <ds:schemaRef ds:uri="http://www.w3.org/XML/1998/namespace"/>
    <ds:schemaRef ds:uri="http://purl.org/dc/elements/1.1/"/>
    <ds:schemaRef ds:uri="http://schemas.microsoft.com/office/2006/metadata/properties"/>
    <ds:schemaRef ds:uri="http://purl.org/dc/dcmitype/"/>
    <ds:schemaRef ds:uri="http://schemas.microsoft.com/office/infopath/2007/PartnerControls"/>
    <ds:schemaRef ds:uri="http://purl.org/dc/terms/"/>
    <ds:schemaRef ds:uri="http://schemas.microsoft.com/office/2006/documentManagement/types"/>
    <ds:schemaRef ds:uri="6f2dd751-0861-4bce-9be2-37e466fae4e5"/>
    <ds:schemaRef ds:uri="http://schemas.openxmlformats.org/package/2006/metadata/core-properties"/>
    <ds:schemaRef ds:uri="6f05cde9-ed0f-4143-94ba-df20b77b3424"/>
  </ds:schemaRefs>
</ds:datastoreItem>
</file>

<file path=docProps/app.xml><?xml version="1.0" encoding="utf-8"?>
<Properties xmlns="http://schemas.openxmlformats.org/officeDocument/2006/extended-properties" xmlns:vt="http://schemas.openxmlformats.org/officeDocument/2006/docPropsVTypes">
  <TotalTime>0</TotalTime>
  <Words>398</Words>
  <Application>Microsoft Office PowerPoint</Application>
  <PresentationFormat>Widescreen</PresentationFormat>
  <Paragraphs>26</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Baker</dc:creator>
  <cp:lastModifiedBy>Lisa Baker</cp:lastModifiedBy>
  <cp:revision>1</cp:revision>
  <dcterms:created xsi:type="dcterms:W3CDTF">2024-03-10T13:20:24Z</dcterms:created>
  <dcterms:modified xsi:type="dcterms:W3CDTF">2024-03-10T13:20:37Z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0x0101006534B430FA86BD4298751F8079EF342C</vt:lpwstr>
  </property>
  <property fmtid="{D5CDD505-2E9C-101B-9397-08002B2CF9AE}" pid="3" name="MediaServiceImageTags">
    <vt:lpwstr/>
  </property>
</Properties>
</file>