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1316" r:id="rId5"/>
    <p:sldId id="133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AEEA6-389F-4AF2-8166-8B64EA438523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E7C46-C98E-43E1-A2AB-A076CEF11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435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560388" y="879475"/>
            <a:ext cx="7808913" cy="4394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Group to move to shared model building table (without chairs)</a:t>
            </a:r>
          </a:p>
          <a:p>
            <a:r>
              <a:rPr lang="en-GB">
                <a:cs typeface="Calibri"/>
              </a:rPr>
              <a:t>3 tables of 4 . - each group explains their models</a:t>
            </a:r>
            <a:endParaRPr lang="en-GB"/>
          </a:p>
          <a:p>
            <a:endParaRPr lang="en-GB"/>
          </a:p>
          <a:p>
            <a:r>
              <a:rPr lang="en-GB"/>
              <a:t>On centre of the table,</a:t>
            </a:r>
            <a:r>
              <a:rPr lang="en-GB" baseline="0"/>
              <a:t> place a large base plate.</a:t>
            </a:r>
            <a:r>
              <a:rPr lang="en-GB"/>
              <a:t> </a:t>
            </a:r>
            <a:r>
              <a:rPr lang="en-GB" baseline="0"/>
              <a:t> The shared model will be built on this.</a:t>
            </a:r>
            <a:endParaRPr lang="en-GB" baseline="0">
              <a:cs typeface="Calibri"/>
            </a:endParaRPr>
          </a:p>
          <a:p>
            <a:r>
              <a:rPr lang="en-GB" baseline="0"/>
              <a:t>Invite participants to build a shared model using the individual models as the source of ideas and bricks or a complete reset if they prefer</a:t>
            </a:r>
            <a:endParaRPr lang="en-GB" baseline="0">
              <a:cs typeface="Calibri"/>
            </a:endParaRPr>
          </a:p>
          <a:p>
            <a:r>
              <a:rPr lang="en-GB" baseline="0"/>
              <a:t>Ask there to be one conversation or people will lose the meaning of the part they are not involved in.</a:t>
            </a:r>
            <a:endParaRPr lang="en-GB" baseline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0B908-6690-4688-AC25-7D2B379376D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873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560388" y="877888"/>
            <a:ext cx="7797801" cy="438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15 mins total feedback  -</a:t>
            </a:r>
          </a:p>
          <a:p>
            <a:r>
              <a:rPr lang="en-GB">
                <a:cs typeface="Calibri"/>
              </a:rPr>
              <a:t>Each group to share/describe their models.</a:t>
            </a:r>
          </a:p>
          <a:p>
            <a:r>
              <a:rPr lang="en-GB" baseline="0"/>
              <a:t>Katharine to write down key words to take away</a:t>
            </a:r>
            <a:endParaRPr lang="en-GB">
              <a:cs typeface="Calibri"/>
            </a:endParaRPr>
          </a:p>
          <a:p>
            <a:endParaRPr lang="en-GB" b="1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0B908-6690-4688-AC25-7D2B379376D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745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C2F5A-46D9-3759-2B37-A1F7B52C3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8B602F-3417-E18D-4408-E10D7E79D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DDF91-2F07-1EC6-AD8B-8D0139B8D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FC98-FEC0-497F-BA5C-F90D63C4BA74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6E0D9-3116-E3FF-A0BE-D72E171F1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A503E-96EA-32C0-2529-426644FD2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9904C-DF05-4F33-951E-54D8C7DFE4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270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41967-2294-19FF-FBE4-B36C1DEF0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568580-A910-0AB8-3688-9E5C07C16D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3AB1C-07A6-D59B-FED4-98E58A02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FC98-FEC0-497F-BA5C-F90D63C4BA74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34637-81EF-FF73-5388-6A4E2C3F1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461E8-BF77-B91B-B123-0217A9F0C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9904C-DF05-4F33-951E-54D8C7DFE4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1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219CF3-271C-16F1-E5B3-37558985F8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D18BFE-0515-A09C-8DEF-595A08E1F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BF383-C127-6D2C-FBC2-13511A89C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FC98-FEC0-497F-BA5C-F90D63C4BA74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9B632-FF75-0D3A-6B3D-9C79A82CC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4418D-66E2-0F2B-FBF1-4F447433C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9904C-DF05-4F33-951E-54D8C7DFE4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919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D019B4-697B-1E42-92B9-1831D658E78C}"/>
              </a:ext>
            </a:extLst>
          </p:cNvPr>
          <p:cNvSpPr txBox="1"/>
          <p:nvPr userDrawn="1"/>
        </p:nvSpPr>
        <p:spPr>
          <a:xfrm>
            <a:off x="10210799" y="6299200"/>
            <a:ext cx="1667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 err="1">
                <a:solidFill>
                  <a:srgbClr val="0067A5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elft.nhs.uk</a:t>
            </a:r>
            <a:endParaRPr lang="en-GB" sz="1600" kern="1200" dirty="0">
              <a:solidFill>
                <a:srgbClr val="0067A5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83400AE1-494C-2F41-8C8C-5EDAEA3221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2536" y="5943666"/>
            <a:ext cx="1964267" cy="67714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1BE6C46-1CED-194F-8E5F-5AF412A2D058}"/>
              </a:ext>
            </a:extLst>
          </p:cNvPr>
          <p:cNvSpPr/>
          <p:nvPr userDrawn="1"/>
        </p:nvSpPr>
        <p:spPr>
          <a:xfrm>
            <a:off x="0" y="0"/>
            <a:ext cx="12192000" cy="1041400"/>
          </a:xfrm>
          <a:prstGeom prst="rect">
            <a:avLst/>
          </a:prstGeom>
          <a:solidFill>
            <a:srgbClr val="0067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76205BC2-E895-7B4A-9F73-E5C3294E2F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6929" y="133349"/>
            <a:ext cx="1572683" cy="802131"/>
          </a:xfrm>
          <a:prstGeom prst="rect">
            <a:avLst/>
          </a:prstGeom>
        </p:spPr>
      </p:pic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C6327FCB-ED4F-0746-B6EE-C0DFA3DFD0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279" y="371445"/>
            <a:ext cx="4862808" cy="642424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E36A0934-E77B-CD45-A334-A5AEE9F0DA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12279" y="1883900"/>
            <a:ext cx="3651414" cy="3206771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7A5"/>
              </a:buClr>
              <a:buSzTx/>
              <a:buFont typeface="Arial" panose="020B0604020202020204" pitchFamily="34" charset="0"/>
              <a:buChar char="•"/>
              <a:tabLst/>
              <a:def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1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2</a:t>
            </a:r>
          </a:p>
          <a:p>
            <a:pPr marL="285750" indent="-285750">
              <a:spcAft>
                <a:spcPts val="600"/>
              </a:spcAft>
              <a:buClr>
                <a:srgbClr val="0067A5"/>
              </a:buClr>
              <a:buFont typeface="Arial" panose="020B0604020202020204" pitchFamily="34" charset="0"/>
              <a:buChar char="•"/>
            </a:pPr>
            <a:r>
              <a:rPr lang="en-GB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Bullet 3</a:t>
            </a:r>
          </a:p>
        </p:txBody>
      </p:sp>
    </p:spTree>
    <p:extLst>
      <p:ext uri="{BB962C8B-B14F-4D97-AF65-F5344CB8AC3E}">
        <p14:creationId xmlns:p14="http://schemas.microsoft.com/office/powerpoint/2010/main" val="2903647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D6CFC-E41C-12E9-2D15-8E1E82A34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FA63A-3091-01EE-AFDB-916064FC9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4361F-06E1-22A0-2796-646339693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FC98-FEC0-497F-BA5C-F90D63C4BA74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22603-B195-E964-8B55-D4038F7AF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678FC-E71A-6B7B-DF00-E82D4AE0F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9904C-DF05-4F33-951E-54D8C7DFE4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91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384A8-5E25-64E9-56B9-EF1EACE88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9F941-E0B4-59BD-4DD6-FB02A21EE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8B9EF-DB57-820F-48F0-2CCC98D0D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FC98-FEC0-497F-BA5C-F90D63C4BA74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0E00F-13F5-AD09-70FD-F98555F5A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A827F-E4AF-D183-9E92-E4A46CBE1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9904C-DF05-4F33-951E-54D8C7DFE4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96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7FF3F-6F07-9EEA-AF3E-DF5D52706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E2DB9-1F1F-A0CB-F8D8-6FA283A951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64B5DF-F908-D869-A2B3-C6649F41A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99BC6-3FD5-CDCC-CA87-C76A03D92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FC98-FEC0-497F-BA5C-F90D63C4BA74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94FD58-C082-A053-2291-089324195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4774D-E456-DA65-6DA4-E1538313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9904C-DF05-4F33-951E-54D8C7DFE4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9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67C8F-23E3-CFEE-2CB2-4E508EC15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DDDDB-2CC6-D8B5-1C16-D9E4D6266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CCE6FF-761B-25F1-C56F-FD2664EE2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2E2E3-A78F-E366-28C1-8E119A203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8EBD3E-0636-89BD-AF46-9C1ECACA3B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F555D5-6E4D-65F7-66A3-D6613B324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FC98-FEC0-497F-BA5C-F90D63C4BA74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38004B-4D86-C288-BC62-A98DF71AD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2B342F-2507-BF80-62F5-715F8B454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9904C-DF05-4F33-951E-54D8C7DFE4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8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F2A0C-71D9-B65B-9C72-735E45357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9D27A3-D3AB-C41D-2BCF-DB6528321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FC98-FEC0-497F-BA5C-F90D63C4BA74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B54FE5-33FC-DC19-0EFE-A5282A1D6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A2E8B-B759-EAFD-10D9-FCF3F2DF8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9904C-DF05-4F33-951E-54D8C7DFE4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23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0E106B-8442-FB6A-77F9-665201399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FC98-FEC0-497F-BA5C-F90D63C4BA74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B45009-6ECA-37D0-E7E6-E7D0729B6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EDA6B-2DC5-0F09-37E2-CE7D87A26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9904C-DF05-4F33-951E-54D8C7DFE4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5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F7A8-5363-4C1F-66BF-E4D4A7062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8E785-5F19-A3B7-DE7C-354E7B4B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BA7B97-1803-27D1-0D64-17D31939C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451C49-EF46-1DA4-6FAF-ADF6E875F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FC98-FEC0-497F-BA5C-F90D63C4BA74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D9321B-1C1D-3342-84B2-E0B23AB9D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CE084-DC60-80CA-DA14-5974BFEEA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9904C-DF05-4F33-951E-54D8C7DFE4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0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BC4E7-DD29-A5B2-E3CD-4B514654D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9AE9AA-A85C-5410-EB74-A9C7DB6BDB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68BA5F-8B47-F8B4-3D4C-03422A3FF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702FEF-F368-0EF6-462C-CB75ABA32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9FC98-FEC0-497F-BA5C-F90D63C4BA74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2A520C-0C55-D613-955C-8EE01E593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9F7805-433C-3C1B-2C47-1DB510ADD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9904C-DF05-4F33-951E-54D8C7DFE4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17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329A4E-71D0-C1E8-3342-2D3F6A1A6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05AB4-2DA5-C787-3465-7A4A83802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89FE1-5302-5115-AF19-0CDE83426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59FC98-FEC0-497F-BA5C-F90D63C4BA74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DCC4E-44D7-DA3B-5811-1650783E6A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AF35F-1944-BA21-903F-24A7FBF2B0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F9904C-DF05-4F33-951E-54D8C7DFE4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154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aesdes.org/2016/02/17/aspirations-3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aesdes.org/2016/02/17/aspirations-3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EAC734-EA54-35BD-C23B-624D1DD3A7F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9" y="371445"/>
            <a:ext cx="9872654" cy="64242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b="1">
                <a:latin typeface="+mn-lt"/>
                <a:cs typeface="Arial"/>
              </a:rPr>
              <a:t>Shared aspirations for the future </a:t>
            </a:r>
            <a:endParaRPr lang="en-GB" sz="3200">
              <a:latin typeface="+mn-lt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5753372" y="1478390"/>
            <a:ext cx="5829211" cy="424375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1200"/>
              </a:spcBef>
            </a:pPr>
            <a:r>
              <a:rPr lang="en-GB" altLang="en-US" sz="2000" dirty="0"/>
              <a:t>Get into small groups. </a:t>
            </a:r>
          </a:p>
          <a:p>
            <a:pPr>
              <a:spcBef>
                <a:spcPts val="1200"/>
              </a:spcBef>
            </a:pPr>
            <a:r>
              <a:rPr lang="en-GB" altLang="en-US" sz="2000" dirty="0"/>
              <a:t>Working together (mix of different teams), collectively draw/craft/build a shared model capturing your hopes for the future team life of all your teams working collaboratively together…</a:t>
            </a:r>
            <a:endParaRPr lang="en-GB" altLang="en-US" sz="2000" dirty="0">
              <a:cs typeface="Calibri"/>
            </a:endParaRPr>
          </a:p>
          <a:p>
            <a:pPr lvl="1">
              <a:spcBef>
                <a:spcPts val="1200"/>
              </a:spcBef>
            </a:pPr>
            <a:r>
              <a:rPr lang="en-GB" altLang="en-US" sz="2000" dirty="0"/>
              <a:t>Think about connections, the purpose of your team, the rich diversity of skills and strengths you possess, your aspirations for the future</a:t>
            </a:r>
            <a:endParaRPr lang="en-GB" altLang="en-US" sz="2000" dirty="0">
              <a:cs typeface="Calibri"/>
            </a:endParaRPr>
          </a:p>
          <a:p>
            <a:pPr lvl="1">
              <a:spcBef>
                <a:spcPts val="1200"/>
              </a:spcBef>
            </a:pPr>
            <a:r>
              <a:rPr lang="en-GB" altLang="en-US" sz="2000">
                <a:cs typeface="Calibri"/>
              </a:rPr>
              <a:t>Spend 15 mins</a:t>
            </a:r>
            <a:r>
              <a:rPr lang="en-GB" altLang="en-US" sz="2000" dirty="0">
                <a:cs typeface="Calibri"/>
              </a:rPr>
              <a:t>, then we will share our aspirations with the wider group</a:t>
            </a:r>
          </a:p>
          <a:p>
            <a:pPr lvl="1">
              <a:spcBef>
                <a:spcPts val="1200"/>
              </a:spcBef>
            </a:pPr>
            <a:endParaRPr lang="en-GB" altLang="en-US" sz="2800" dirty="0"/>
          </a:p>
          <a:p>
            <a:pPr>
              <a:spcBef>
                <a:spcPts val="1200"/>
              </a:spcBef>
            </a:pPr>
            <a:endParaRPr lang="en-GB" altLang="en-US" sz="2800" dirty="0">
              <a:cs typeface="Calibri"/>
            </a:endParaRPr>
          </a:p>
          <a:p>
            <a:pPr lvl="1">
              <a:spcBef>
                <a:spcPts val="1200"/>
              </a:spcBef>
            </a:pPr>
            <a:endParaRPr lang="en-GB" altLang="en-US" sz="2800" dirty="0">
              <a:latin typeface="Helvetica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en-GB" altLang="en-US" sz="2400" dirty="0">
              <a:latin typeface="Helvetica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Picture 5" descr="A silhouette of a person on a rock&#10;&#10;Description automatically generated">
            <a:extLst>
              <a:ext uri="{FF2B5EF4-FFF2-40B4-BE49-F238E27FC236}">
                <a16:creationId xmlns:a16="http://schemas.microsoft.com/office/drawing/2014/main" id="{FCDF9297-F3E8-2586-FC11-39958433EE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17367" y="1478390"/>
            <a:ext cx="4944341" cy="389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938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959B03-056E-9E04-F00E-04865FD5699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2278" y="371445"/>
            <a:ext cx="9485607" cy="64242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b="1">
                <a:latin typeface="+mn-lt"/>
                <a:cs typeface="Arial"/>
              </a:rPr>
              <a:t>Let’s share...</a:t>
            </a:r>
            <a:endParaRPr lang="en-US" sz="3200"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endParaRPr lang="en-GB" altLang="en-US" b="1">
              <a:latin typeface="Helvetica" pitchFamily="34" charset="0"/>
            </a:endParaRPr>
          </a:p>
          <a:p>
            <a:pPr>
              <a:spcBef>
                <a:spcPts val="1200"/>
              </a:spcBef>
            </a:pPr>
            <a:endParaRPr lang="en-GB" altLang="en-US">
              <a:latin typeface="Helvetica" pitchFamily="34" charset="0"/>
            </a:endParaRPr>
          </a:p>
          <a:p>
            <a:pPr marL="0" indent="0">
              <a:buNone/>
            </a:pP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BFCDDCE-CDEC-420D-B8C3-026647129FE0}"/>
              </a:ext>
            </a:extLst>
          </p:cNvPr>
          <p:cNvSpPr txBox="1">
            <a:spLocks/>
          </p:cNvSpPr>
          <p:nvPr/>
        </p:nvSpPr>
        <p:spPr>
          <a:xfrm>
            <a:off x="5352835" y="2111494"/>
            <a:ext cx="6482993" cy="3724227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GB" altLang="en-US" sz="2200" dirty="0"/>
              <a:t>Share your aspirations with the wider group:</a:t>
            </a:r>
            <a:endParaRPr lang="en-GB" altLang="en-US" sz="2200" dirty="0">
              <a:cs typeface="Calibri"/>
            </a:endParaRPr>
          </a:p>
          <a:p>
            <a:pPr marL="342900" indent="-342900">
              <a:spcBef>
                <a:spcPts val="1200"/>
              </a:spcBef>
            </a:pPr>
            <a:endParaRPr lang="en-GB" altLang="en-US" sz="2200" dirty="0"/>
          </a:p>
          <a:p>
            <a:pPr marL="342900" indent="-342900">
              <a:spcBef>
                <a:spcPts val="1200"/>
              </a:spcBef>
            </a:pPr>
            <a:r>
              <a:rPr lang="en-GB" altLang="en-US" sz="2200" dirty="0"/>
              <a:t>There are no wrong answers!</a:t>
            </a:r>
            <a:endParaRPr lang="en-GB" altLang="en-US" sz="2200" dirty="0">
              <a:cs typeface="Calibri"/>
            </a:endParaRPr>
          </a:p>
          <a:p>
            <a:pPr marL="342900" indent="-342900">
              <a:spcBef>
                <a:spcPts val="1200"/>
              </a:spcBef>
            </a:pPr>
            <a:r>
              <a:rPr lang="en-GB" altLang="en-US" sz="2200" dirty="0"/>
              <a:t>Only share what you want to</a:t>
            </a:r>
            <a:endParaRPr lang="en-GB" altLang="en-US" sz="2200" dirty="0">
              <a:cs typeface="Calibri"/>
            </a:endParaRPr>
          </a:p>
          <a:p>
            <a:pPr marL="342900" indent="-342900">
              <a:spcBef>
                <a:spcPts val="1200"/>
              </a:spcBef>
            </a:pPr>
            <a:r>
              <a:rPr lang="en-GB" altLang="en-US" sz="2200" dirty="0"/>
              <a:t>Ask questions of the other groups, not the person directly</a:t>
            </a:r>
            <a:endParaRPr lang="en-GB" altLang="en-US" sz="2200" dirty="0">
              <a:cs typeface="Calibri"/>
            </a:endParaRPr>
          </a:p>
          <a:p>
            <a:pPr marL="342900" indent="-342900">
              <a:spcBef>
                <a:spcPts val="1200"/>
              </a:spcBef>
            </a:pPr>
            <a:r>
              <a:rPr lang="en-GB" altLang="en-US" sz="2200" dirty="0"/>
              <a:t>Don’t give your interpretation of others’ work</a:t>
            </a:r>
            <a:endParaRPr lang="en-GB" altLang="en-US" sz="2200" dirty="0">
              <a:cs typeface="Calibri"/>
            </a:endParaRPr>
          </a:p>
          <a:p>
            <a:pPr>
              <a:spcBef>
                <a:spcPts val="1200"/>
              </a:spcBef>
            </a:pPr>
            <a:endParaRPr lang="en-GB" altLang="en-US" dirty="0">
              <a:latin typeface="Helvetica" pitchFamily="34" charset="0"/>
            </a:endParaRPr>
          </a:p>
          <a:p>
            <a:pPr marL="571500" indent="-571500">
              <a:spcBef>
                <a:spcPts val="1200"/>
              </a:spcBef>
            </a:pPr>
            <a:endParaRPr lang="en-GB" altLang="en-US" sz="3600" dirty="0">
              <a:latin typeface="Helvetica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pic>
        <p:nvPicPr>
          <p:cNvPr id="5" name="Picture 4" descr="A silhouette of a person on a rock&#10;&#10;Description automatically generated">
            <a:extLst>
              <a:ext uri="{FF2B5EF4-FFF2-40B4-BE49-F238E27FC236}">
                <a16:creationId xmlns:a16="http://schemas.microsoft.com/office/drawing/2014/main" id="{24B4CD79-6447-32DB-373B-7BBBB2EA50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14823" y="1622280"/>
            <a:ext cx="4046326" cy="361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725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4B430FA86BD4298751F8079EF342C" ma:contentTypeVersion="12" ma:contentTypeDescription="Create a new document." ma:contentTypeScope="" ma:versionID="a9b9a830d08ab399114139987b71039c">
  <xsd:schema xmlns:xsd="http://www.w3.org/2001/XMLSchema" xmlns:xs="http://www.w3.org/2001/XMLSchema" xmlns:p="http://schemas.microsoft.com/office/2006/metadata/properties" xmlns:ns2="6f05cde9-ed0f-4143-94ba-df20b77b3424" xmlns:ns3="6f2dd751-0861-4bce-9be2-37e466fae4e5" targetNamespace="http://schemas.microsoft.com/office/2006/metadata/properties" ma:root="true" ma:fieldsID="c371673724ddd434e5c5f9f3df601829" ns2:_="" ns3:_="">
    <xsd:import namespace="6f05cde9-ed0f-4143-94ba-df20b77b3424"/>
    <xsd:import namespace="6f2dd751-0861-4bce-9be2-37e466fae4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5cde9-ed0f-4143-94ba-df20b77b3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dd751-0861-4bce-9be2-37e466fae4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05cde9-ed0f-4143-94ba-df20b77b34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C4270AB-9079-497E-8F9A-3ADC40514E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5cde9-ed0f-4143-94ba-df20b77b3424"/>
    <ds:schemaRef ds:uri="6f2dd751-0861-4bce-9be2-37e466fae4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709D50-0EEE-42AF-A44C-80AEA08162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B32516-6712-4F06-B2A6-E46CBFEFCEEC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6f2dd751-0861-4bce-9be2-37e466fae4e5"/>
    <ds:schemaRef ds:uri="6f05cde9-ed0f-4143-94ba-df20b77b342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239</Words>
  <Application>Microsoft Office PowerPoint</Application>
  <PresentationFormat>Widescreen</PresentationFormat>
  <Paragraphs>28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Baker</dc:creator>
  <cp:lastModifiedBy>Lisa Baker</cp:lastModifiedBy>
  <cp:revision>1</cp:revision>
  <dcterms:created xsi:type="dcterms:W3CDTF">2024-03-10T12:50:32Z</dcterms:created>
  <dcterms:modified xsi:type="dcterms:W3CDTF">2024-03-10T12:53:27Z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0x0101006534B430FA86BD4298751F8079EF342C</vt:lpwstr>
  </property>
  <property fmtid="{D5CDD505-2E9C-101B-9397-08002B2CF9AE}" pid="3" name="MediaServiceImageTags">
    <vt:lpwstr/>
  </property>
</Properties>
</file>