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99" r:id="rId5"/>
    <p:sldId id="300" r:id="rId6"/>
    <p:sldId id="281" r:id="rId7"/>
    <p:sldId id="301" r:id="rId8"/>
    <p:sldId id="302" r:id="rId9"/>
    <p:sldId id="30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8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892B4-664C-4DD0-8DA0-443512B327EB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DB6E7-160F-4073-B128-E7B7CB6B3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43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In order for us to navigate the different activities that we as humans engage in we have systems in our brain that make us interested and excited about achieving particular goals.</a:t>
            </a:r>
          </a:p>
          <a:p>
            <a:pPr eaLnBrk="1" hangingPunct="1"/>
            <a:r>
              <a:rPr lang="en-US" dirty="0"/>
              <a:t>We also have systems in our brains that may</a:t>
            </a:r>
            <a:r>
              <a:rPr lang="en-US" baseline="0" dirty="0"/>
              <a:t> us wary and warn us when things maybe harmful or things could go wrong.</a:t>
            </a:r>
          </a:p>
          <a:p>
            <a:pPr eaLnBrk="1" hangingPunct="1"/>
            <a:r>
              <a:rPr lang="en-US" baseline="0" dirty="0"/>
              <a:t>Research in neuroscience tells us that there are at least 3 different types of emotion regulation system – areas that work together to control and maintain our emotions.</a:t>
            </a:r>
          </a:p>
          <a:p>
            <a:pPr eaLnBrk="1" hangingPunct="1"/>
            <a:endParaRPr lang="en-US" baseline="0" dirty="0"/>
          </a:p>
          <a:p>
            <a:pPr eaLnBrk="1" hangingPunct="1"/>
            <a:r>
              <a:rPr lang="en-US" baseline="0" dirty="0"/>
              <a:t>Threat System</a:t>
            </a:r>
          </a:p>
          <a:p>
            <a:pPr eaLnBrk="1" hangingPunct="1"/>
            <a:r>
              <a:rPr lang="en-US" baseline="0" dirty="0"/>
              <a:t>Keep us safe, fast acting, better safe than sorry approach, focused – don’t want to be distracted by the lovely view whilst we are running from the Lion. 3 main emotions linked to Threat – Anger, Fear, Disgust – and a number of different behaviors fight, flight, freeze, has particular physiological changes</a:t>
            </a:r>
          </a:p>
          <a:p>
            <a:pPr eaLnBrk="1" hangingPunct="1"/>
            <a:r>
              <a:rPr lang="en-US" baseline="0" dirty="0"/>
              <a:t>Better safe than sorry – set up to over estimate threat – we don’t want to miss the threat – fast acting</a:t>
            </a:r>
          </a:p>
          <a:p>
            <a:pPr eaLnBrk="1" hangingPunct="1"/>
            <a:r>
              <a:rPr lang="en-US" baseline="0" dirty="0"/>
              <a:t>Over ruling the positive One Negative  comment in a sea of positives, which one holds your attention – room full of friendly faces, one scowling</a:t>
            </a:r>
          </a:p>
          <a:p>
            <a:pPr eaLnBrk="1" hangingPunct="1"/>
            <a:r>
              <a:rPr lang="en-US" baseline="0" dirty="0"/>
              <a:t>Rumination – things that have happened and worry – things to come/may happen</a:t>
            </a:r>
          </a:p>
          <a:p>
            <a:pPr eaLnBrk="1" hangingPunct="1"/>
            <a:endParaRPr lang="en-US" baseline="0" dirty="0"/>
          </a:p>
          <a:p>
            <a:pPr eaLnBrk="1" hangingPunct="1"/>
            <a:r>
              <a:rPr lang="en-US" baseline="0" dirty="0"/>
              <a:t>Can have a conflict of emotions – angry and fearful – at the same time or a time lag. Pulled in different directions</a:t>
            </a:r>
          </a:p>
          <a:p>
            <a:pPr eaLnBrk="1" hangingPunct="1"/>
            <a:endParaRPr lang="en-US" baseline="0" dirty="0"/>
          </a:p>
          <a:p>
            <a:pPr eaLnBrk="1" hangingPunct="1"/>
            <a:r>
              <a:rPr lang="en-US" baseline="0" dirty="0"/>
              <a:t>Drive</a:t>
            </a:r>
          </a:p>
          <a:p>
            <a:pPr eaLnBrk="1" hangingPunct="1"/>
            <a:r>
              <a:rPr lang="en-US" baseline="0" dirty="0"/>
              <a:t>To survive and reproduce animals have to do more than just avoid danger – food, shelter, mates – need to be motivated to do these things, take pleasure in doing, achieving, acquiring</a:t>
            </a:r>
          </a:p>
          <a:p>
            <a:pPr eaLnBrk="1" hangingPunct="1"/>
            <a:r>
              <a:rPr lang="en-US" baseline="0" dirty="0"/>
              <a:t>Linked to dopamine – feel a “buzz” when we achieve something – sometimes it’s a very big buzz – imagine winning the lottery, you might find it difficult to sleep, running through your options.</a:t>
            </a:r>
          </a:p>
          <a:p>
            <a:pPr eaLnBrk="1" hangingPunct="1"/>
            <a:r>
              <a:rPr lang="en-US" baseline="0" dirty="0"/>
              <a:t>This is helpful but we can get stuck in this system, constantly seek that buzz, sense of achievement, recognition from others, do more and more</a:t>
            </a:r>
          </a:p>
          <a:p>
            <a:pPr eaLnBrk="1" hangingPunct="1"/>
            <a:endParaRPr lang="en-US" baseline="0" dirty="0"/>
          </a:p>
          <a:p>
            <a:pPr eaLnBrk="1" hangingPunct="1"/>
            <a:r>
              <a:rPr lang="en-US" baseline="0" dirty="0"/>
              <a:t>Soothing System</a:t>
            </a:r>
          </a:p>
          <a:p>
            <a:pPr eaLnBrk="1" hangingPunct="1"/>
            <a:r>
              <a:rPr lang="en-US" baseline="0" dirty="0"/>
              <a:t>When feeing safe and content, free from threat having achieved what they need to. Linked to the attachment and affiliation system in humans, connection with care giver, sense of warmth – when  a child is distressed – threat system is activated – mother soothes to calm it down, thus we learn how to begin to self soothe. If we are in caring contact with others it can help us feel less stressed.</a:t>
            </a:r>
          </a:p>
          <a:p>
            <a:pPr eaLnBrk="1" hangingPunct="1"/>
            <a:endParaRPr lang="en-US" baseline="0" dirty="0"/>
          </a:p>
          <a:p>
            <a:pPr eaLnBrk="1" hangingPunct="1"/>
            <a:r>
              <a:rPr lang="en-US" baseline="0" dirty="0"/>
              <a:t>Return to the colleague who has made an error.</a:t>
            </a:r>
          </a:p>
          <a:p>
            <a:pPr eaLnBrk="1" hangingPunct="1"/>
            <a:endParaRPr lang="en-US" baseline="0" dirty="0"/>
          </a:p>
          <a:p>
            <a:pPr eaLnBrk="1" hangingPunct="1"/>
            <a:endParaRPr lang="en-US" baseline="0" dirty="0"/>
          </a:p>
          <a:p>
            <a:pPr eaLnBrk="1" hangingPunct="1"/>
            <a:endParaRPr lang="en-US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3D3C33-0D26-1D4D-8462-1A3E81CAE0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85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3D3C33-0D26-1D4D-8462-1A3E81CAE05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91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3D3C33-0D26-1D4D-8462-1A3E81CAE0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00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Give the group some time to do this exercise individually and then talk to each other if that feels ok. Emphasise talking a out the exercise rather than explicitly what is in each circle. Need to be careful not to expose the group too much.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3D3C33-0D26-1D4D-8462-1A3E81CAE0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6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Give the group some time to do this exercise individually and then talk to each other if that feels ok. Emphasise talking a out the exercise rather than explicitly what is in each circle. Need to be careful not to expose the group too much.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3D3C33-0D26-1D4D-8462-1A3E81CAE05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10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3D3C33-0D26-1D4D-8462-1A3E81CAE0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84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F1ECF-A13E-DAAA-F1BD-6E6976C33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0227EA-162A-2E32-44BA-D2EEC9E93F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F45AC-5029-87D5-90F0-51123CE71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D824D-2903-713B-2FB7-F9B37A5ED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4D6FF-678B-B7C3-7779-86133C18E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054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0669A-8FC9-0F73-B42C-9D38E6A50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C73A9-A617-4EDC-3DA1-0FCDFF1B0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99CA9-BF45-00A9-F5B2-CC54827D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59786-DAFF-CD10-5352-057C70F1F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17687-3385-2145-F143-84B84AE36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66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5FEA8A-1E8A-54A6-3B69-F00E8AA1E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12D337-BFDB-9BD7-7DCC-09B17634AF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1B38D-97E6-04B3-1874-BCABA02BA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A0754-220F-7488-A979-5422A5B77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5C02A-5C9F-8478-2AAE-B126700A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412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19B4-697B-1E42-92B9-1831D658E78C}"/>
              </a:ext>
            </a:extLst>
          </p:cNvPr>
          <p:cNvSpPr txBox="1"/>
          <p:nvPr userDrawn="1"/>
        </p:nvSpPr>
        <p:spPr>
          <a:xfrm>
            <a:off x="10210799" y="6299200"/>
            <a:ext cx="1667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600" kern="1200" dirty="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83400AE1-494C-2F41-8C8C-5EDAEA3221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536" y="5943666"/>
            <a:ext cx="1964267" cy="67714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1BE6C46-1CED-194F-8E5F-5AF412A2D058}"/>
              </a:ext>
            </a:extLst>
          </p:cNvPr>
          <p:cNvSpPr/>
          <p:nvPr userDrawn="1"/>
        </p:nvSpPr>
        <p:spPr>
          <a:xfrm>
            <a:off x="0" y="0"/>
            <a:ext cx="12192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6205BC2-E895-7B4A-9F73-E5C3294E2F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6929" y="133349"/>
            <a:ext cx="1572683" cy="802131"/>
          </a:xfrm>
          <a:prstGeom prst="rect">
            <a:avLst/>
          </a:prstGeom>
        </p:spPr>
      </p:pic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327FCB-ED4F-0746-B6EE-C0DFA3DFD0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279" y="371445"/>
            <a:ext cx="4862808" cy="6424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36A0934-E77B-CD45-A334-A5AEE9F0DA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279" y="1883900"/>
            <a:ext cx="3651414" cy="3206771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7A5"/>
              </a:buClr>
              <a:buSzTx/>
              <a:buFont typeface="Arial" panose="020B0604020202020204" pitchFamily="34" charset="0"/>
              <a:buChar char="•"/>
              <a:tabLst/>
              <a:def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1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2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3</a:t>
            </a:r>
          </a:p>
        </p:txBody>
      </p:sp>
    </p:spTree>
    <p:extLst>
      <p:ext uri="{BB962C8B-B14F-4D97-AF65-F5344CB8AC3E}">
        <p14:creationId xmlns:p14="http://schemas.microsoft.com/office/powerpoint/2010/main" val="4226426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71028-9DB5-E6E8-D654-FC286674D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42764-EDE6-CCFB-0A66-C365761F7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64C96-09B1-D501-0485-743DE4600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181D7-6A9D-72A1-897C-814AC2D27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DC54A-1DDD-6B21-D547-38FF4642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04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0ADBF-A3FE-19A2-0B9B-136EBAD5D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1BF42-012A-978B-85BF-64275CFBC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14968-AA53-8DE7-A2B0-B29801BA1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D74AF-D5E2-D1DB-7921-A7B217F66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59FB9-5DC4-AB19-84B9-D64294164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68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CC11B-562B-A4F5-F2B9-890B3CB9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15FBF-BD10-6107-0233-8CD21E2549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91FE0-BFF6-902A-9B06-14B7FC481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F8E00-286E-E120-24B0-F22599134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754C8-D4BC-65B0-65C4-1AD05AA22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2646F-C366-8CB2-4561-BFB3F7790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79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7018C-EE2A-AE4D-CFB5-3C2595944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06190D-B274-6111-09F9-EA490265D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915869-34EB-AC9C-4E0C-1252C32D6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76563A-A9D7-EEF8-7BA6-9143EAE6E8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F5A4DA-DF75-2684-E70E-F8868CAF2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A62E40-B024-3C21-52CE-F6EF498C0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68CE21-CCB2-8EB6-08AC-A070CCAC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B3E00-247C-BB9D-C3AA-D08CC1997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130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1ED38-9D35-9385-65FF-EDB4364A8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8456DD-042D-5E03-C22E-FE491DF8E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62116A-CD00-A623-CF96-DEC57C97C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1A7B73-2CB2-DA89-54A9-AB4F99686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38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B440D3-6B88-A205-F393-750CB01B3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D378C9-28A8-5995-4C3E-352E74669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CD9E6-512D-36C4-75DC-F90C9659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357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70C99-6F44-2307-6F99-1254FC283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7A9CE-8E87-5F07-EA53-15109C1B9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8709A-80C6-E414-AAFE-662576132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D02BB-2E54-FBC3-3E32-0E53D177C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85A8A-D934-6A61-8515-0F70500F8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A31193-4DDB-3376-C826-E891D4F7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05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FD70F-2766-6217-D472-B931A8523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05A91C-E99F-834E-ACD3-B4AC95906F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61932D-9737-4E91-C2FB-97992AEBC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790F2C-BCDC-1C19-8053-B51CE4AED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F8FE16-E187-B878-68DF-D62CD2DE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853C0D-1350-FF15-26DC-F1C30B7A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65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E1418A-9847-4A4D-6D89-E8D0F44B8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17E9C-F06B-E913-1F75-DD4C9802A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9E006-2562-D9DF-F1F2-89A5389A99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A634A-9FD2-474A-A7D4-22D31D8CBB27}" type="datetimeFigureOut">
              <a:rPr lang="en-GB" smtClean="0"/>
              <a:t>24/02/2024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5B504-3374-972D-8862-69F6AEA50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AE03A-8F72-7FF3-528E-40A27D6EDB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F532B-7584-4623-9B18-90A48443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92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79DD66-6565-400B-90C3-9B3C676BC0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8" y="371445"/>
            <a:ext cx="8391933" cy="642424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+mn-lt"/>
              </a:rPr>
              <a:t>Three Emotional Systems Model (Three Circles)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47AB7E-B222-4072-A182-C0847C35A2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836" t="47602" r="34118" b="28725"/>
          <a:stretch/>
        </p:blipFill>
        <p:spPr>
          <a:xfrm>
            <a:off x="9204212" y="5494989"/>
            <a:ext cx="2608646" cy="7229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75AF886-E10A-4A42-85DE-FE84459866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278" y="1412111"/>
            <a:ext cx="9894303" cy="4082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09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79DD66-6565-400B-90C3-9B3C676BC0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8" y="371445"/>
            <a:ext cx="8391933" cy="642424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+mn-lt"/>
              </a:rPr>
              <a:t>How are the three systems balanced?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47AB7E-B222-4072-A182-C0847C35A2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836" t="47602" r="34118" b="28725"/>
          <a:stretch/>
        </p:blipFill>
        <p:spPr>
          <a:xfrm>
            <a:off x="9204212" y="5494989"/>
            <a:ext cx="2608646" cy="72299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920D8AD-1837-4639-9B2D-FD25784B0B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715" y="1345474"/>
            <a:ext cx="10202092" cy="4149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68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79DD66-6565-400B-90C3-9B3C676BC0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8" y="371445"/>
            <a:ext cx="6226195" cy="642424"/>
          </a:xfrm>
        </p:spPr>
        <p:txBody>
          <a:bodyPr>
            <a:normAutofit fontScale="62500" lnSpcReduction="20000"/>
          </a:bodyPr>
          <a:lstStyle/>
          <a:p>
            <a:r>
              <a:rPr lang="en-GB" sz="3600" b="1" dirty="0">
                <a:latin typeface="+mn-lt"/>
              </a:rPr>
              <a:t>Making sense of stress with CFT’s 3 circles Video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D4FD79-53B8-4633-AB23-D9F1B330F8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279" y="1470454"/>
            <a:ext cx="10258492" cy="39170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Theresa </a:t>
            </a:r>
            <a:r>
              <a:rPr lang="en-GB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Dahm</a:t>
            </a:r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 - Making sense of stress with CFT’s 3 circles</a:t>
            </a:r>
          </a:p>
          <a:p>
            <a:pPr marL="0" indent="0">
              <a:buNone/>
            </a:pP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https://www.youtube.com/watch?v=6TTtnw7Zizs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47AB7E-B222-4072-A182-C0847C35A2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836" t="47602" r="34118" b="28725"/>
          <a:stretch/>
        </p:blipFill>
        <p:spPr>
          <a:xfrm>
            <a:off x="9204212" y="5494989"/>
            <a:ext cx="2608646" cy="72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441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79DD66-6565-400B-90C3-9B3C676BC0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8" y="371445"/>
            <a:ext cx="8391933" cy="642424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alibri" pitchFamily="34" charset="0"/>
              </a:rPr>
              <a:t>Exercise in Pairs…</a:t>
            </a:r>
            <a:endParaRPr lang="en-GB" sz="3200" b="1" dirty="0">
              <a:latin typeface="+mn-lt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D4FD79-53B8-4633-AB23-D9F1B330F8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278" y="1470454"/>
            <a:ext cx="5856151" cy="4250122"/>
          </a:xfrm>
        </p:spPr>
        <p:txBody>
          <a:bodyPr>
            <a:normAutofit fontScale="92500" lnSpcReduction="20000"/>
          </a:bodyPr>
          <a:lstStyle/>
          <a:p>
            <a:r>
              <a:rPr lang="en-GB" sz="2800" dirty="0">
                <a:cs typeface="Verdana"/>
              </a:rPr>
              <a:t>Take some time and some paper for this exercise.  Thinking about how you feel now and how you have felt generally in the past week or two:</a:t>
            </a:r>
          </a:p>
          <a:p>
            <a:endParaRPr lang="en-GB" sz="2800" dirty="0">
              <a:cs typeface="Verdana"/>
            </a:endParaRPr>
          </a:p>
          <a:p>
            <a:r>
              <a:rPr lang="en-GB" sz="2800" dirty="0">
                <a:cs typeface="Verdana"/>
              </a:rPr>
              <a:t>Map out your own three circles, what is in each one? How big are they in relation to ach other?</a:t>
            </a:r>
          </a:p>
          <a:p>
            <a:endParaRPr lang="en-GB" sz="2800" dirty="0">
              <a:cs typeface="Verdana"/>
            </a:endParaRPr>
          </a:p>
          <a:p>
            <a:r>
              <a:rPr lang="en-GB" sz="2800" dirty="0">
                <a:cs typeface="Verdana"/>
              </a:rPr>
              <a:t>Is there balance? What needs to change? Where do we start?</a:t>
            </a:r>
          </a:p>
          <a:p>
            <a:endParaRPr lang="en-GB" sz="2800" dirty="0">
              <a:cs typeface="Verdana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47AB7E-B222-4072-A182-C0847C35A2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836" t="47602" r="34118" b="28725"/>
          <a:stretch/>
        </p:blipFill>
        <p:spPr>
          <a:xfrm>
            <a:off x="9204212" y="5494989"/>
            <a:ext cx="2608646" cy="7229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2968673-B499-4965-ABF2-7018D7E476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1874" y="1304669"/>
            <a:ext cx="4650378" cy="4082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707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79DD66-6565-400B-90C3-9B3C676BC0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8" y="371445"/>
            <a:ext cx="8391933" cy="642424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alibri" pitchFamily="34" charset="0"/>
              </a:rPr>
              <a:t>Threat Exercise in Pairs…</a:t>
            </a:r>
            <a:endParaRPr lang="en-GB" sz="3200" b="1" dirty="0">
              <a:latin typeface="+mn-lt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D4FD79-53B8-4633-AB23-D9F1B330F8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278" y="1470454"/>
            <a:ext cx="6466827" cy="4250122"/>
          </a:xfrm>
        </p:spPr>
        <p:txBody>
          <a:bodyPr>
            <a:normAutofit/>
          </a:bodyPr>
          <a:lstStyle/>
          <a:p>
            <a:endParaRPr lang="en-GB" sz="2800" dirty="0">
              <a:cs typeface="Verdana"/>
            </a:endParaRPr>
          </a:p>
          <a:p>
            <a:r>
              <a:rPr lang="en-GB" sz="2800" dirty="0">
                <a:cs typeface="Verdana"/>
              </a:rPr>
              <a:t>How do you process threat?</a:t>
            </a:r>
          </a:p>
          <a:p>
            <a:r>
              <a:rPr lang="en-GB" sz="2800" dirty="0">
                <a:cs typeface="Verdana"/>
              </a:rPr>
              <a:t>What happens to you as an individual?</a:t>
            </a:r>
          </a:p>
          <a:p>
            <a:r>
              <a:rPr lang="en-GB" sz="2800" dirty="0">
                <a:cs typeface="Verdana"/>
              </a:rPr>
              <a:t>What happens then as a team?</a:t>
            </a:r>
          </a:p>
          <a:p>
            <a:r>
              <a:rPr lang="en-GB" sz="2800" dirty="0">
                <a:cs typeface="Verdana"/>
              </a:rPr>
              <a:t>What happens then as a service?</a:t>
            </a:r>
          </a:p>
          <a:p>
            <a:endParaRPr lang="en-GB" sz="2800" dirty="0">
              <a:cs typeface="Verdana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47AB7E-B222-4072-A182-C0847C35A2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836" t="47602" r="34118" b="28725"/>
          <a:stretch/>
        </p:blipFill>
        <p:spPr>
          <a:xfrm>
            <a:off x="9204212" y="5494989"/>
            <a:ext cx="2608646" cy="7229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7131739-9702-499B-8A32-8A2C5AEE9F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7389" y="1775959"/>
            <a:ext cx="4126831" cy="33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693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79DD66-6565-400B-90C3-9B3C676BC0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8" y="371445"/>
            <a:ext cx="8391933" cy="642424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alibri" pitchFamily="34" charset="0"/>
              </a:rPr>
              <a:t>How can we soothe this threat?</a:t>
            </a:r>
            <a:endParaRPr lang="en-GB" sz="3200" b="1" dirty="0">
              <a:latin typeface="+mn-lt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D4FD79-53B8-4633-AB23-D9F1B330F8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278" y="1470454"/>
            <a:ext cx="6466827" cy="425012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GB" sz="2800" dirty="0">
              <a:cs typeface="Verdana"/>
            </a:endParaRPr>
          </a:p>
          <a:p>
            <a:r>
              <a:rPr lang="en-GB" sz="2800" dirty="0">
                <a:cs typeface="Verdana"/>
              </a:rPr>
              <a:t>In pairs, discuss and think if ideas as to how we can soothe these threats in the team and workplace…</a:t>
            </a:r>
          </a:p>
          <a:p>
            <a:r>
              <a:rPr lang="en-GB" sz="2800">
                <a:ea typeface="Calibri" panose="020F0502020204030204"/>
                <a:cs typeface="Verdana"/>
              </a:rPr>
              <a:t>Come and place your ideas up </a:t>
            </a:r>
          </a:p>
          <a:p>
            <a:endParaRPr lang="en-GB" sz="2800" dirty="0">
              <a:ea typeface="Calibri" panose="020F0502020204030204"/>
              <a:cs typeface="Verdana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47AB7E-B222-4072-A182-C0847C35A2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836" t="47602" r="34118" b="28725"/>
          <a:stretch/>
        </p:blipFill>
        <p:spPr>
          <a:xfrm>
            <a:off x="9204212" y="5494989"/>
            <a:ext cx="2608646" cy="72299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0A5D63D-9855-428A-B52B-FE9B5DEDF8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2866" y="1678743"/>
            <a:ext cx="3436660" cy="332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770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12" ma:contentTypeDescription="Create a new document." ma:contentTypeScope="" ma:versionID="a9b9a830d08ab399114139987b71039c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c371673724ddd434e5c5f9f3df60182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5cde9-ed0f-4143-94ba-df20b77b34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989F27-2570-4CB9-9977-395E9D19BB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417761-19CF-4CE3-BBD9-6D7ABFAA95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0160C5-7E3D-4962-B429-37B98B529958}">
  <ds:schemaRefs>
    <ds:schemaRef ds:uri="http://schemas.openxmlformats.org/package/2006/metadata/core-properties"/>
    <ds:schemaRef ds:uri="http://schemas.microsoft.com/office/2006/documentManagement/types"/>
    <ds:schemaRef ds:uri="6f05cde9-ed0f-4143-94ba-df20b77b3424"/>
    <ds:schemaRef ds:uri="http://purl.org/dc/terms/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6f2dd751-0861-4bce-9be2-37e466fae4e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721</Words>
  <Application>Microsoft Office PowerPoint</Application>
  <PresentationFormat>Widescreen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Baker</dc:creator>
  <cp:lastModifiedBy>Lisa Baker</cp:lastModifiedBy>
  <cp:revision>1</cp:revision>
  <dcterms:created xsi:type="dcterms:W3CDTF">2024-02-24T12:05:55Z</dcterms:created>
  <dcterms:modified xsi:type="dcterms:W3CDTF">2024-02-24T12:06:35Z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  <property fmtid="{D5CDD505-2E9C-101B-9397-08002B2CF9AE}" pid="3" name="MediaServiceImageTags">
    <vt:lpwstr/>
  </property>
</Properties>
</file>